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8" r:id="rId5"/>
    <p:sldId id="298" r:id="rId6"/>
    <p:sldId id="260" r:id="rId7"/>
    <p:sldId id="261" r:id="rId8"/>
    <p:sldId id="300" r:id="rId9"/>
    <p:sldId id="262" r:id="rId10"/>
    <p:sldId id="301" r:id="rId11"/>
    <p:sldId id="263" r:id="rId12"/>
    <p:sldId id="264" r:id="rId13"/>
    <p:sldId id="265" r:id="rId14"/>
    <p:sldId id="266" r:id="rId15"/>
    <p:sldId id="267" r:id="rId16"/>
    <p:sldId id="269" r:id="rId17"/>
    <p:sldId id="273" r:id="rId18"/>
    <p:sldId id="270" r:id="rId19"/>
    <p:sldId id="271" r:id="rId20"/>
    <p:sldId id="275" r:id="rId21"/>
    <p:sldId id="296" r:id="rId22"/>
    <p:sldId id="297" r:id="rId23"/>
    <p:sldId id="292" r:id="rId24"/>
    <p:sldId id="302" r:id="rId25"/>
    <p:sldId id="303" r:id="rId26"/>
    <p:sldId id="293" r:id="rId27"/>
    <p:sldId id="294" r:id="rId28"/>
    <p:sldId id="277" r:id="rId29"/>
    <p:sldId id="283" r:id="rId30"/>
    <p:sldId id="304" r:id="rId31"/>
    <p:sldId id="282" r:id="rId32"/>
    <p:sldId id="287" r:id="rId33"/>
    <p:sldId id="280" r:id="rId34"/>
    <p:sldId id="279" r:id="rId35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75D89573-4793-0189-D8C0-7ECD51AF7A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FC636C6-4518-8F43-F832-F6B55BFBC2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/>
              <a:t>2-7-2024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497E8A-55D2-E047-24B7-F5D9BD4C38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8B85471-C989-3927-25EE-8BDDC8E210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8AD23-1D0E-4CF4-A685-3EC1A8ED0A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174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/>
              <a:t>2-7-2024</a:t>
            </a:r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85C99-C0CE-43EF-BFDE-E7E77FE86F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63692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83C0CF-2439-22C6-E2AD-620CDB0B6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411093-A170-2C5F-8724-DE71B5CAA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3420BC-9EA3-006D-6122-C7C8D24E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B8E616-7261-3AAA-B625-710A0A1F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E2714E-0B1B-B2D6-C9B1-9033C3C3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41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11E13-DBA6-68D2-8066-EAD35DDC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70525D-1B22-B241-131A-EA0C26E5D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C90721-01DE-B301-159F-0AD5288E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16B464-3783-EFCC-91A8-CE9FF1DA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208E7-489A-932A-A3F3-7A6C333F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5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66C6F6E-BAA3-761B-7214-7DC918455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B7DD446-F043-98F8-9A1F-22F1C15F5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ADF53B-34E6-38DF-94C5-F419BCC8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780451-053D-001A-D225-1664108A0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436822-E9AC-FD97-1C05-F73C62B6E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67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A7162-65CD-1139-F82C-CE2D5A51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80C5FD-8FDC-A060-3365-E602BC90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AEFB22-2EC2-A949-1490-5D24476EF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E88405-B187-4D2B-CEB5-E00DF6C1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54EC96-DD03-36DA-D633-32CE2D41D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89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1FD3E-1909-EC17-E1E3-C057DC2E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DE58973-8FFC-9C9E-DB43-0808F0DE0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748F05-BDCD-8841-3497-D34EF262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D805E1-567C-D724-9676-9AA6C894D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2B33DC-7382-8FEB-5C16-90362496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90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FFF30-A02F-253B-7A3F-37B50225B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9C7A5C-6E96-AA8C-C5EE-9F5049006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693721-45CF-2DA6-097D-EDD94ED51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080824-CA23-5FB0-8FD9-DF794A989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3E9E56F-F9F0-79AA-487C-BF6A36104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393B9D9-2CA5-BC91-D2A2-008378C82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03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FE9C80-6369-8B6A-DDF1-777AFF1E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729746-AD12-B8C5-2CD8-0F081A4B5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8D8D559-F00B-FD98-5DB7-6B3796F7A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AB59535-B73F-C4DE-205A-6D199966D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E89BA6E-6488-E4CD-DE22-5F171DED6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0BADCE0-0F78-690B-4DA3-AF685BBFE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C63F6BD-2C30-2C20-D862-C9BCEC2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3EFD834-C25C-0455-0D45-7BD34206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98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7BB86-F2B8-00C8-055F-66A482A73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BAFC40A-69A8-95EF-7A56-6B477CF4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C5608B-C757-FEF1-2E1F-CEBD068E4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66634A0-099D-21E2-5287-2453B77B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33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739E4EC-2E4F-3F3C-E264-7D5C7B8B6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3C18C0B-A635-6B9B-6280-0EA5791C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BAC78BA-2F2C-7E42-8671-6922833F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5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4758D-9773-B92A-0B3E-5EB3CA1B0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59192C-DAC7-310A-A56D-EC0DA9967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D76237-619A-FBF4-F581-384BDAE20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6AA4C80-8A9E-0598-1707-10079F92A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47B791-040D-A3AD-1836-9B94CB14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0C27CA-451F-C15A-7C4F-5279A81E1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360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5DC92-F0B3-0513-4E23-CCBCA9F8C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0AC2F60-AB54-82FA-83BA-A734C22577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BE9CDE-6355-4256-321B-84915E79E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5C9D12-6C7E-AC16-6DF8-C34994767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D3B542-258C-5B86-4E21-2E23ABAA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5E5AE61-1BEB-9F70-22A6-296C7001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3FB626E-2296-0D2B-AE3A-5D00C88CE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C715F5-C0E2-0423-A5E6-6C11A5650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12D128-DFDA-D991-277F-75028814F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09355-B2D8-4FAC-99B5-0BD7D7D9F370}" type="datetimeFigureOut">
              <a:rPr lang="nl-NL" smtClean="0"/>
              <a:t>9-9-2024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15C512-25B2-EF16-4E3C-C196D3903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4E95C4-BBB7-587D-D902-EE1EC3E04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DE19-B85E-48D8-8473-F9914B4FC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41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llabelasting.n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kl@vhmabc.n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ologismen.ivdnt.org/article/villabelast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Villabelasting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733"/>
            <a:ext cx="10515600" cy="28609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Studiekring Register Belastingadviseurs</a:t>
            </a:r>
          </a:p>
          <a:p>
            <a:pPr marL="0" indent="0" algn="ctr">
              <a:buNone/>
            </a:pP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Rotterdam</a:t>
            </a:r>
          </a:p>
          <a:p>
            <a:pPr marL="0" indent="0" algn="ctr">
              <a:buNone/>
            </a:pP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10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84808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307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Historie eigenwoningforfait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3026"/>
            <a:ext cx="10515600" cy="2513900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Wet Inkomstenbelasting 1914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Besluit op de Inkomstenbelasting 1941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Wet op de Inkomstenbelasting 1964 - huurwaardeforfait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&lt; 1971: bruto huurwaardeforfait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1971 en later: netto huurwaardeforfait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Wet inkomstenbelasting 2001 - eigenwoningforfait</a:t>
            </a:r>
          </a:p>
        </p:txBody>
      </p:sp>
    </p:spTree>
    <p:extLst>
      <p:ext uri="{BB962C8B-B14F-4D97-AF65-F5344CB8AC3E}">
        <p14:creationId xmlns:p14="http://schemas.microsoft.com/office/powerpoint/2010/main" val="3579792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4483"/>
            <a:ext cx="10515600" cy="1325563"/>
          </a:xfrm>
        </p:spPr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Huurwaardeforfait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eigenwoningforfait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0059"/>
            <a:ext cx="10515600" cy="3955243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Bestedingsaspect – niet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draagkrachtverhogend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Beleggingsaspect – wel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draagkrachtverhogend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huurpenningen</a:t>
            </a:r>
          </a:p>
          <a:p>
            <a:pPr lvl="1"/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waardeontwikkeling</a:t>
            </a:r>
          </a:p>
        </p:txBody>
      </p:sp>
    </p:spTree>
    <p:extLst>
      <p:ext uri="{BB962C8B-B14F-4D97-AF65-F5344CB8AC3E}">
        <p14:creationId xmlns:p14="http://schemas.microsoft.com/office/powerpoint/2010/main" val="4126483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9611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Tot 2008: maximale bijtelling (plafond)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Plafond was in 2008 € 9.300</a:t>
            </a:r>
          </a:p>
          <a:p>
            <a:pPr marL="0" indent="0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Grens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eigenwoningwaarde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van circa € 1.700.000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feitelijk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bedrag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vergelijkbare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heeft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degressief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verloop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het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voordeel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eigen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blijft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stijgen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toenemende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waarde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van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‘Grensnut’, Eerst wet van Gossen. </a:t>
            </a:r>
          </a:p>
          <a:p>
            <a:pPr marL="457200" lvl="1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 het algemeen laten preferenties afnemend grensnut zien. De eerste eenheid consumptie van een goed of dienst levert dan meer nut dan de tweede en volgende eenheden.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99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813"/>
            <a:ext cx="10515600" cy="1325563"/>
          </a:xfrm>
        </p:spPr>
        <p:txBody>
          <a:bodyPr/>
          <a:lstStyle/>
          <a:p>
            <a:pPr algn="ctr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2009 t/m 2016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0059"/>
            <a:ext cx="10515600" cy="435133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2009: ineens afschaffing plafond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2009 t/m 2016: in jaarlijkse stapjes verhoging 6</a:t>
            </a:r>
            <a:r>
              <a:rPr lang="nl-NL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tariefschijf naar 2,35%</a:t>
            </a:r>
          </a:p>
        </p:txBody>
      </p:sp>
    </p:spTree>
    <p:extLst>
      <p:ext uri="{BB962C8B-B14F-4D97-AF65-F5344CB8AC3E}">
        <p14:creationId xmlns:p14="http://schemas.microsoft.com/office/powerpoint/2010/main" val="1091054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576"/>
            <a:ext cx="10515600" cy="1325563"/>
          </a:xfrm>
        </p:spPr>
        <p:txBody>
          <a:bodyPr/>
          <a:lstStyle/>
          <a:p>
            <a:pPr algn="ctr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Rechtvaardiging villabelasting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1224"/>
            <a:ext cx="10515600" cy="3986239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Beleggingsaspect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zou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belangrijker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‘hele dure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woningen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wat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bedoelde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wetgever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met het ‘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beleggingsaspect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’?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grens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van € 1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miljoen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willekeurig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Meer reële belastingheffing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Stabilisering van de woningmarkt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Budgettair aspect – lijkt het zwaarst te hebben gewogen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effect: beperking hypotheekrenteaftrek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507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2182"/>
            <a:ext cx="10515600" cy="1325563"/>
          </a:xfrm>
        </p:spPr>
        <p:txBody>
          <a:bodyPr/>
          <a:lstStyle/>
          <a:p>
            <a:pPr algn="ctr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belang van de villabelasting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0989"/>
            <a:ext cx="10515600" cy="31648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Hangt af van: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betaalde rente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betaalde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erfpachtscanon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bijtelling in 6</a:t>
            </a:r>
            <a:r>
              <a:rPr lang="nl-NL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schijf van eigenwoningforfait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marginale tarief inkomstenbelasting over eigenwoningforfait (36,97%, 49,5%, ouderen 19,07%)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marginale tarief waartegen aftrekpost wordt vergolden (39,97% of bij ouderen 19,07%)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op- / afbouw algemene heffingskorting</a:t>
            </a:r>
          </a:p>
          <a:p>
            <a:pPr lvl="1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17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8209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Hillenaftrek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813"/>
            <a:ext cx="10515600" cy="4086978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Matiging van bijtelling als huis (bijna) ‘vrij’ is.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Wordt sinds 2019 afgebouwd in 30 jaarlijkse stapjes van 3,33%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2024: Hillenaftrek compenseert een positief saldo van eigenwoningforfait en renteaftrek nog voor 80%.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78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8916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Kritiekpunten op de villabelasting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0316"/>
            <a:ext cx="10515600" cy="3517969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Indexatie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basiseigenwoningwaarde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(2024 € 1.310.000)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blijft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achter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sterke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stijging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woningen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Ooit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tijdelijk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maatregel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maar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bestaat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nog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steeds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Verschil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met 5e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schijf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steeds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groter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geworden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(was 1,6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procentpunt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is nu 2,0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procentpunt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Tarieven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van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schijven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 t/m 5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verlaagd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2,35% is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gelijkgebleven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stabilisering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van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woningmarkt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bereikt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Afnemend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grensnut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miskend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Strijd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bescherming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eigendom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(art. 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Eerste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Protocol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EVRM)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Strijd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gelijkheidsbeginsel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(art. 14 EVRM)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Betaalbaarheid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probleem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023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8916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Beleggingsaspect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0317"/>
            <a:ext cx="10515600" cy="2924606"/>
          </a:xfrm>
        </p:spPr>
        <p:txBody>
          <a:bodyPr>
            <a:normAutofit lnSpcReduction="10000"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Vergelijking met huurder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Afnemend grensnut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Wetgeschiedenis van vergaderjaar 2007/2008 gaat hier niet op in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Waardestijging willen treffen? Niets over gezegd!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Indien ja, dan dubieus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Effect is: beperking hypotheekrenteaftrek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Doel: budgettair</a:t>
            </a:r>
          </a:p>
        </p:txBody>
      </p:sp>
    </p:spTree>
    <p:extLst>
      <p:ext uri="{BB962C8B-B14F-4D97-AF65-F5344CB8AC3E}">
        <p14:creationId xmlns:p14="http://schemas.microsoft.com/office/powerpoint/2010/main" val="2113394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Ondernemingswoningen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9551"/>
            <a:ext cx="10515600" cy="42425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als opzet wél is om waardestijgingen te belasten?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dan bij waardedalingen?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ondernemingswoningen: bij verkoop belastingheffing over boekwinst (= verkoopopbrengst -/- boekwaarde). Als jaarlijks 2,35% wordt aangegeven, dan in zoverre dubbele belasting</a:t>
            </a:r>
          </a:p>
        </p:txBody>
      </p:sp>
    </p:spTree>
    <p:extLst>
      <p:ext uri="{BB962C8B-B14F-4D97-AF65-F5344CB8AC3E}">
        <p14:creationId xmlns:p14="http://schemas.microsoft.com/office/powerpoint/2010/main" val="223230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301"/>
            <a:ext cx="10515600" cy="1325563"/>
          </a:xfrm>
        </p:spPr>
        <p:txBody>
          <a:bodyPr>
            <a:normAutofit/>
          </a:bodyPr>
          <a:lstStyle/>
          <a:p>
            <a:pPr lvl="1" algn="ctr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br>
              <a:rPr lang="nl-NL" sz="4400" dirty="0"/>
            </a:br>
            <a:r>
              <a:rPr lang="nl-NL" sz="4400" dirty="0"/>
              <a:t>Voorstellen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4133"/>
            <a:ext cx="10515600" cy="2458830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mr. H.M. (Mient) Klooster RB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mkb-belastingadviseur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werkzaam bij </a:t>
            </a:r>
            <a:r>
              <a:rPr lang="en-US" sz="2400" dirty="0">
                <a:solidFill>
                  <a:srgbClr val="00509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vhm | </a:t>
            </a:r>
            <a:r>
              <a:rPr lang="en-US" sz="2400" dirty="0">
                <a:solidFill>
                  <a:srgbClr val="008C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accountants &amp; </a:t>
            </a:r>
            <a:r>
              <a:rPr lang="en-US" sz="2400" dirty="0" err="1">
                <a:solidFill>
                  <a:srgbClr val="008C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belastingadviseurs</a:t>
            </a:r>
            <a:r>
              <a:rPr lang="en-US" sz="2400" dirty="0">
                <a:solidFill>
                  <a:srgbClr val="008C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 Epe, Veenendaal, Genemuiden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we werken samen met Schoonebeek &amp; Kieskamp in Epe en Almelo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EA61685-0BE6-8CD8-30B8-7480E46E5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375" y="4993941"/>
            <a:ext cx="1912620" cy="89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0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Relatie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arresten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HR 6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2024 (1)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A4E18A-3CA9-F1EF-C63E-CEB93833B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2309"/>
            <a:ext cx="10515600" cy="4034654"/>
          </a:xfrm>
        </p:spPr>
        <p:txBody>
          <a:bodyPr>
            <a:normAutofit/>
          </a:bodyPr>
          <a:lstStyle/>
          <a:p>
            <a:r>
              <a:rPr lang="nl-NL" sz="2400" dirty="0"/>
              <a:t>Box 3 vanaf 2017 nog steeds in strijd met het discriminatieverbod en het eigendomsgrondrecht. </a:t>
            </a:r>
          </a:p>
          <a:p>
            <a:r>
              <a:rPr lang="nl-NL" sz="2400" dirty="0"/>
              <a:t>Zowel voor sparen als voor beleggen moet worden uitgegaan van werkelijk rendement. </a:t>
            </a:r>
          </a:p>
          <a:p>
            <a:r>
              <a:rPr lang="nl-NL" sz="2400" dirty="0"/>
              <a:t>Voor zover het werkelijk rendement lager is dan het forfaitaire rendement, moet rechtsherstel plaatsvinden. </a:t>
            </a:r>
          </a:p>
          <a:p>
            <a:r>
              <a:rPr lang="nl-NL" sz="2400" dirty="0"/>
              <a:t>Werkelijk rendement </a:t>
            </a:r>
          </a:p>
          <a:p>
            <a:r>
              <a:rPr lang="nl-NL" sz="2400" dirty="0"/>
              <a:t>Voor de bepaling van het werkelijke rendement dient geen rekening te worden gehouden met </a:t>
            </a:r>
            <a:r>
              <a:rPr lang="nl-NL" sz="2400" dirty="0" err="1"/>
              <a:t>heffingvrij</a:t>
            </a:r>
            <a:r>
              <a:rPr lang="nl-NL" sz="2400" dirty="0"/>
              <a:t> vermogen;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4816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Relatie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arresten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HR 6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2024 (2)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A4E18A-3CA9-F1EF-C63E-CEB93833B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5445"/>
            <a:ext cx="10515600" cy="3961518"/>
          </a:xfrm>
        </p:spPr>
        <p:txBody>
          <a:bodyPr>
            <a:normAutofit/>
          </a:bodyPr>
          <a:lstStyle/>
          <a:p>
            <a:r>
              <a:rPr lang="nl-NL" sz="2400" dirty="0"/>
              <a:t>Geen rekening houden met positieve of negatieve rendementen uit andere jaren;</a:t>
            </a:r>
          </a:p>
          <a:p>
            <a:r>
              <a:rPr lang="nl-NL" sz="2400" dirty="0"/>
              <a:t>(Ongerealiseerde) waardeveranderingen tellen mee;</a:t>
            </a:r>
          </a:p>
          <a:p>
            <a:r>
              <a:rPr lang="nl-NL" sz="2400" dirty="0"/>
              <a:t>Geen aftrek voor inflatie;</a:t>
            </a:r>
          </a:p>
          <a:p>
            <a:r>
              <a:rPr lang="nl-NL" sz="2400" dirty="0"/>
              <a:t>Geen rekening houden met kosten;</a:t>
            </a:r>
          </a:p>
          <a:p>
            <a:r>
              <a:rPr lang="nl-NL" sz="2400" dirty="0"/>
              <a:t>Wel aftrek rente van in box 3 vallende schulden.</a:t>
            </a:r>
          </a:p>
        </p:txBody>
      </p:sp>
    </p:spTree>
    <p:extLst>
      <p:ext uri="{BB962C8B-B14F-4D97-AF65-F5344CB8AC3E}">
        <p14:creationId xmlns:p14="http://schemas.microsoft.com/office/powerpoint/2010/main" val="3303888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Relatie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arresten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HR 6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2024 (3)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A4E18A-3CA9-F1EF-C63E-CEB93833B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5445"/>
            <a:ext cx="10515600" cy="3961518"/>
          </a:xfrm>
        </p:spPr>
        <p:txBody>
          <a:bodyPr>
            <a:normAutofit/>
          </a:bodyPr>
          <a:lstStyle/>
          <a:p>
            <a:r>
              <a:rPr lang="en-US" sz="2400" dirty="0" err="1"/>
              <a:t>Aanvankelijk</a:t>
            </a:r>
            <a:r>
              <a:rPr lang="en-US" sz="2400" dirty="0"/>
              <a:t> was er </a:t>
            </a:r>
            <a:r>
              <a:rPr lang="en-US" sz="2400" dirty="0" err="1"/>
              <a:t>een</a:t>
            </a:r>
            <a:r>
              <a:rPr lang="en-US" sz="2400" dirty="0"/>
              <a:t> link met box 3. </a:t>
            </a:r>
            <a:r>
              <a:rPr lang="en-US" sz="2400" dirty="0" err="1"/>
              <a:t>Villabelasting</a:t>
            </a:r>
            <a:r>
              <a:rPr lang="en-US" sz="2400" dirty="0"/>
              <a:t> 52% x 2,35% = 1,22%. Box 3: 30% x 4% = 1,2%.</a:t>
            </a:r>
          </a:p>
          <a:p>
            <a:r>
              <a:rPr lang="en-US" sz="2400" dirty="0" err="1"/>
              <a:t>Wetgever</a:t>
            </a:r>
            <a:r>
              <a:rPr lang="en-US" sz="2400" dirty="0"/>
              <a:t> </a:t>
            </a:r>
            <a:r>
              <a:rPr lang="en-US" sz="2400" dirty="0" err="1"/>
              <a:t>heeft</a:t>
            </a:r>
            <a:r>
              <a:rPr lang="en-US" sz="2400" dirty="0"/>
              <a:t> </a:t>
            </a:r>
            <a:r>
              <a:rPr lang="en-US" sz="2400" dirty="0" err="1"/>
              <a:t>dit</a:t>
            </a:r>
            <a:r>
              <a:rPr lang="en-US" sz="2400" dirty="0"/>
              <a:t> nooit </a:t>
            </a:r>
            <a:r>
              <a:rPr lang="en-US" sz="2400" dirty="0" err="1"/>
              <a:t>expliciet</a:t>
            </a:r>
            <a:r>
              <a:rPr lang="en-US" sz="2400" dirty="0"/>
              <a:t> </a:t>
            </a:r>
            <a:r>
              <a:rPr lang="en-US" sz="2400" dirty="0" err="1"/>
              <a:t>gezegd</a:t>
            </a:r>
            <a:endParaRPr lang="en-US" sz="2400" dirty="0"/>
          </a:p>
          <a:p>
            <a:r>
              <a:rPr lang="en-US" sz="2400" dirty="0" err="1"/>
              <a:t>Verband</a:t>
            </a:r>
            <a:r>
              <a:rPr lang="en-US" sz="2400" dirty="0"/>
              <a:t> </a:t>
            </a:r>
            <a:r>
              <a:rPr lang="en-US" sz="2400" dirty="0" err="1"/>
              <a:t>bestaat</a:t>
            </a:r>
            <a:r>
              <a:rPr lang="en-US" sz="2400" dirty="0"/>
              <a:t> </a:t>
            </a:r>
            <a:r>
              <a:rPr lang="en-US" sz="2400" dirty="0" err="1"/>
              <a:t>sinds</a:t>
            </a:r>
            <a:r>
              <a:rPr lang="en-US" sz="2400" dirty="0"/>
              <a:t> 2017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meer</a:t>
            </a:r>
            <a:r>
              <a:rPr lang="en-US" sz="2400" dirty="0"/>
              <a:t>. </a:t>
            </a:r>
            <a:r>
              <a:rPr lang="en-US" sz="2400" dirty="0" err="1"/>
              <a:t>Villabelasting</a:t>
            </a:r>
            <a:r>
              <a:rPr lang="en-US" sz="2400" dirty="0"/>
              <a:t> nu 49,5% x 2,35% = 1,15%. Box 3 nu: 36% x 6,04% = 2,17%</a:t>
            </a:r>
          </a:p>
          <a:p>
            <a:r>
              <a:rPr lang="en-US" sz="2400" dirty="0"/>
              <a:t>Box 3 is nu </a:t>
            </a:r>
            <a:r>
              <a:rPr lang="en-US" sz="2400" dirty="0" err="1"/>
              <a:t>eenmaal</a:t>
            </a:r>
            <a:r>
              <a:rPr lang="en-US" sz="2400" dirty="0"/>
              <a:t> </a:t>
            </a:r>
            <a:r>
              <a:rPr lang="en-US" sz="2400" dirty="0" err="1"/>
              <a:t>geen</a:t>
            </a:r>
            <a:r>
              <a:rPr lang="en-US" sz="2400" dirty="0"/>
              <a:t> box 1, eigen </a:t>
            </a:r>
            <a:r>
              <a:rPr lang="en-US" sz="2400" dirty="0" err="1"/>
              <a:t>woning</a:t>
            </a:r>
            <a:r>
              <a:rPr lang="en-US" sz="2400" dirty="0"/>
              <a:t> </a:t>
            </a:r>
            <a:r>
              <a:rPr lang="en-US" sz="2400" dirty="0" err="1"/>
              <a:t>staat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in box 3, </a:t>
            </a:r>
            <a:r>
              <a:rPr lang="en-US" sz="2400" dirty="0" err="1"/>
              <a:t>ook</a:t>
            </a:r>
            <a:r>
              <a:rPr lang="en-US" sz="2400" dirty="0"/>
              <a:t> ‘villa</a:t>
            </a:r>
            <a:r>
              <a:rPr lang="nl-NL" sz="2400" dirty="0"/>
              <a:t>’ niet</a:t>
            </a:r>
          </a:p>
          <a:p>
            <a:r>
              <a:rPr lang="nl-NL" sz="2400" dirty="0"/>
              <a:t>Wetgever heeft nooit expliciet gezegd waardestijgingen van woningen te willen belasten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5408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Art. 1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Eerste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Protocol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EVRM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9552"/>
            <a:ext cx="10515600" cy="3588184"/>
          </a:xfrm>
        </p:spPr>
        <p:txBody>
          <a:bodyPr>
            <a:normAutofit/>
          </a:bodyPr>
          <a:lstStyle/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elastingheffen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mag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Voorwaarden waaraan moet zijn voldaan:</a:t>
            </a:r>
          </a:p>
          <a:p>
            <a:pPr lvl="2"/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rechtgeldigheid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lawful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legitiem doel in het algemeen belang (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legitimate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redelijke en proportionele verhouding (fair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3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zowel op individueel niveau als op regelniveau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Verband met artikel 14 EVRM (gelijkheidsbeginsel): bij de proportionaliteitstoets komt het discriminatieverbod in beeld. Een stelsel dat niet verenigbaar is met het discriminatieverbod respecteert immers niet het beginsel van ‘fair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2815417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Beroep op art. 1 EP EVRM kansrijk?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96A5B9-F8F3-1492-FCE8-C86DC731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Fiscale </a:t>
            </a:r>
            <a:r>
              <a:rPr lang="en-US" dirty="0" err="1"/>
              <a:t>rechter</a:t>
            </a:r>
            <a:r>
              <a:rPr lang="en-US" dirty="0"/>
              <a:t> is </a:t>
            </a:r>
            <a:r>
              <a:rPr lang="en-US" dirty="0" err="1"/>
              <a:t>voorzichtig</a:t>
            </a:r>
            <a:endParaRPr lang="en-US" dirty="0"/>
          </a:p>
          <a:p>
            <a:r>
              <a:rPr lang="en-US" dirty="0" err="1"/>
              <a:t>Kerstarrest</a:t>
            </a:r>
            <a:r>
              <a:rPr lang="en-US" dirty="0"/>
              <a:t> (HR 24 </a:t>
            </a:r>
            <a:r>
              <a:rPr lang="en-US" dirty="0" err="1"/>
              <a:t>dece</a:t>
            </a:r>
            <a:r>
              <a:rPr lang="nl-NL" dirty="0" err="1"/>
              <a:t>mber</a:t>
            </a:r>
            <a:r>
              <a:rPr lang="nl-NL" dirty="0"/>
              <a:t> 2021)</a:t>
            </a:r>
          </a:p>
          <a:p>
            <a:r>
              <a:rPr lang="nl-NL" dirty="0"/>
              <a:t>Professor Niessen: serieuze kans dat de belastingrechter de villabelasting in strijd zal achten met het EVRM</a:t>
            </a:r>
          </a:p>
          <a:p>
            <a:r>
              <a:rPr lang="nl-NL" dirty="0"/>
              <a:t>Professor Stevens: de villabelasting dreigt een soortgelijke struikelsteen te worden voor de wetgever als box 3</a:t>
            </a:r>
          </a:p>
          <a:p>
            <a:r>
              <a:rPr lang="nl-NL" dirty="0"/>
              <a:t>Villabelasting op stelselniveau niet verdedigbaar.</a:t>
            </a:r>
          </a:p>
          <a:p>
            <a:r>
              <a:rPr lang="nl-NL" dirty="0"/>
              <a:t>Individuele buitensporige last?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2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882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Forfaits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9552"/>
            <a:ext cx="10515600" cy="3421682"/>
          </a:xfrm>
        </p:spPr>
        <p:txBody>
          <a:bodyPr>
            <a:normAutofit fontScale="92500"/>
          </a:bodyPr>
          <a:lstStyle/>
          <a:p>
            <a:r>
              <a:rPr lang="nl-NL" dirty="0"/>
              <a:t>Het eigendomsrecht verhindert niet het gebruik van fiscale forfaits</a:t>
            </a:r>
          </a:p>
          <a:p>
            <a:pPr lvl="1"/>
            <a:r>
              <a:rPr lang="nl-NL" dirty="0"/>
              <a:t>redelijke grond</a:t>
            </a:r>
          </a:p>
          <a:p>
            <a:r>
              <a:rPr lang="nl-NL" dirty="0"/>
              <a:t>Forfait = fictie voor een kwantitatieve maatstaf</a:t>
            </a:r>
          </a:p>
          <a:p>
            <a:r>
              <a:rPr lang="nl-NL" dirty="0"/>
              <a:t>Doelmatigheid</a:t>
            </a:r>
          </a:p>
          <a:p>
            <a:r>
              <a:rPr lang="nl-NL" dirty="0"/>
              <a:t>Moeten de werkelijkheid benaderen</a:t>
            </a:r>
          </a:p>
          <a:p>
            <a:r>
              <a:rPr lang="nl-NL" dirty="0"/>
              <a:t>Gevaar: ongelijke gevallen worden niet voldoende ‘ongelijk’ behandeld</a:t>
            </a:r>
          </a:p>
          <a:p>
            <a:r>
              <a:rPr lang="nl-NL" dirty="0"/>
              <a:t>Werken ‘ruw’, moeten daarom voorzichtig zijn</a:t>
            </a:r>
          </a:p>
          <a:p>
            <a:endParaRPr lang="nl-NL" dirty="0"/>
          </a:p>
          <a:p>
            <a:pPr marL="457200" lvl="1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82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956" y="1256145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Relatie met box 3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1708"/>
            <a:ext cx="10515600" cy="2622389"/>
          </a:xfrm>
        </p:spPr>
        <p:txBody>
          <a:bodyPr/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HR 24 december 2021: de algemene strekking van de Wet IB 2001 is om een heffing in het leven te roepen naar de draagkracht.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Die draagkracht moet aan het daadwerkelijk genoten inkomen worden ontleend.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Voordelen die een belastingplichtige niet heeft genoten, moeten buiten de heffing blijken. Dat is de strekking van de wet.</a:t>
            </a: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09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956" y="1256145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Bezwaar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1708"/>
            <a:ext cx="10515600" cy="2622389"/>
          </a:xfrm>
        </p:spPr>
        <p:txBody>
          <a:bodyPr>
            <a:normAutofit fontScale="92500"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Belastingdienst – bij eerder gemaakte bezwaren wil BD uitstel tot eind 2024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Rechtbank – nog geen uitspraken bekend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Gerechtshof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Hoge Raad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Sprongcassatie?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Ambtshalve vermindering</a:t>
            </a: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72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9943"/>
            <a:ext cx="10515600" cy="1325563"/>
          </a:xfrm>
        </p:spPr>
        <p:txBody>
          <a:bodyPr/>
          <a:lstStyle/>
          <a:p>
            <a:pPr algn="ctr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Massaalbezwaarprocedure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44" y="2546296"/>
            <a:ext cx="10515600" cy="2420911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anneer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kan dat, voorwaarden?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veel bezwaarschriften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specifieke rechtsvraag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Belastingdienst verwacht dat belastingrechter zal afwijzen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afdoen via advertentie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Nog niet bekend of bezwaren tegen de villabelasting als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massaalbezwaarprocedure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worden aangemerkt</a:t>
            </a:r>
          </a:p>
        </p:txBody>
      </p:sp>
    </p:spTree>
    <p:extLst>
      <p:ext uri="{BB962C8B-B14F-4D97-AF65-F5344CB8AC3E}">
        <p14:creationId xmlns:p14="http://schemas.microsoft.com/office/powerpoint/2010/main" val="1645883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2067"/>
            <a:ext cx="10515600" cy="1325563"/>
          </a:xfrm>
        </p:spPr>
        <p:txBody>
          <a:bodyPr/>
          <a:lstStyle/>
          <a:p>
            <a:pPr algn="ctr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Conclusie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310"/>
            <a:ext cx="10515600" cy="2622389"/>
          </a:xfrm>
        </p:spPr>
        <p:txBody>
          <a:bodyPr>
            <a:normAutofit fontScale="92500" lnSpcReduction="10000"/>
          </a:bodyPr>
          <a:lstStyle/>
          <a:p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Villabelasting 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past niet in doel van Wet IB 2001 om te heffen naar draagkracht over daadwerkelijk genote</a:t>
            </a:r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inkomen</a:t>
            </a:r>
          </a:p>
          <a:p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Regeling miskent afnemend grensnut</a:t>
            </a:r>
          </a:p>
          <a:p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Regeling is niet onderbouwd (</a:t>
            </a:r>
            <a:r>
              <a:rPr lang="nl-NL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beleggingsaspect,drempel</a:t>
            </a:r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willekeurig, evenals het percentage van 2,35%)</a:t>
            </a:r>
          </a:p>
          <a:p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stelselniveau in strijd met artikel 1 EP EVRM</a:t>
            </a:r>
          </a:p>
          <a:p>
            <a:r>
              <a:rPr lang="nl-NL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pleit voor aanpassing: hogere drempel en plafond</a:t>
            </a:r>
          </a:p>
          <a:p>
            <a:pPr marL="0" indent="0">
              <a:buNone/>
            </a:pPr>
            <a:endParaRPr lang="nl-NL" dirty="0">
              <a:solidFill>
                <a:srgbClr val="000000"/>
              </a:solidFill>
              <a:latin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30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6664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814"/>
            <a:ext cx="10515600" cy="3343060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Waarom nu ineens zoveel belangstelling voor de villabelasting?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Korte historie eigenwoningforfait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Welke voordelen zijn opgenomen in het eigenwoningforfait?</a:t>
            </a:r>
          </a:p>
          <a:p>
            <a:pPr lvl="2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bestedingsaspect, beleggingsaspect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Vanaf 2009 geen plafonds meer en invoering zesde schijf van 2,35%</a:t>
            </a:r>
          </a:p>
          <a:p>
            <a:pPr lvl="2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rechtvaardiging hiervan?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Het belang van de villabelasting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Kritiek op de villabelasting</a:t>
            </a:r>
          </a:p>
          <a:p>
            <a:pPr lvl="2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artikel 1 van het Eerste Protocol EVRM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Bezwaarmogelijkheden</a:t>
            </a:r>
          </a:p>
          <a:p>
            <a:pPr lvl="2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ambtshalve vermindering?</a:t>
            </a:r>
          </a:p>
          <a:p>
            <a:pPr lvl="2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 err="1"/>
              <a:t>massaalbezwaarprocedure</a:t>
            </a:r>
            <a:r>
              <a:rPr lang="nl-NL" dirty="0"/>
              <a:t>?</a:t>
            </a:r>
          </a:p>
          <a:p>
            <a:pPr lvl="1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r>
              <a:rPr lang="nl-NL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30876070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Contact met ons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79545" cy="440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Geïnformeerd blijven?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Bezwaarmaken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-&gt; ga naar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www.villabelasting.nl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mr. Mient Klooster RB			</a:t>
            </a: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mkl@vhmabc.nl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			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16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EINDE!</a:t>
            </a:r>
          </a:p>
        </p:txBody>
      </p:sp>
    </p:spTree>
    <p:extLst>
      <p:ext uri="{BB962C8B-B14F-4D97-AF65-F5344CB8AC3E}">
        <p14:creationId xmlns:p14="http://schemas.microsoft.com/office/powerpoint/2010/main" val="360354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301"/>
            <a:ext cx="10515600" cy="1325563"/>
          </a:xfrm>
        </p:spPr>
        <p:txBody>
          <a:bodyPr>
            <a:normAutofit/>
          </a:bodyPr>
          <a:lstStyle/>
          <a:p>
            <a:pPr lvl="1" algn="ctr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br>
              <a:rPr lang="nl-NL" sz="4400" dirty="0"/>
            </a:br>
            <a:r>
              <a:rPr lang="nl-NL" sz="4400" dirty="0"/>
              <a:t>Eigenwoningforfait (2024)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Tijdelijke aanduiding voor inhoud 2">
            <a:extLst>
              <a:ext uri="{FF2B5EF4-FFF2-40B4-BE49-F238E27FC236}">
                <a16:creationId xmlns:a16="http://schemas.microsoft.com/office/drawing/2014/main" id="{9E08DC48-B0D6-8E50-49E9-525D9B2998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19475" y="2754313"/>
            <a:ext cx="6395218" cy="2469328"/>
          </a:xfrm>
        </p:spPr>
      </p:pic>
    </p:spTree>
    <p:extLst>
      <p:ext uri="{BB962C8B-B14F-4D97-AF65-F5344CB8AC3E}">
        <p14:creationId xmlns:p14="http://schemas.microsoft.com/office/powerpoint/2010/main" val="78600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301"/>
            <a:ext cx="10515600" cy="1325563"/>
          </a:xfrm>
        </p:spPr>
        <p:txBody>
          <a:bodyPr>
            <a:normAutofit/>
          </a:bodyPr>
          <a:lstStyle/>
          <a:p>
            <a:pPr lvl="1" algn="ctr">
              <a:lnSpc>
                <a:spcPct val="80000"/>
              </a:lnSpc>
              <a:defRPr sz="1500">
                <a:latin typeface="Arial"/>
                <a:ea typeface="Arial"/>
                <a:cs typeface="Arial"/>
                <a:sym typeface="Arial"/>
              </a:defRPr>
            </a:pPr>
            <a:br>
              <a:rPr lang="nl-NL" sz="4400" dirty="0"/>
            </a:br>
            <a:r>
              <a:rPr lang="nl-NL" sz="4400" dirty="0"/>
              <a:t>Ondernemerswoningforfait (2024)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Tijdelijke aanduiding voor inhoud 2">
            <a:extLst>
              <a:ext uri="{FF2B5EF4-FFF2-40B4-BE49-F238E27FC236}">
                <a16:creationId xmlns:a16="http://schemas.microsoft.com/office/drawing/2014/main" id="{9E08DC48-B0D6-8E50-49E9-525D9B2998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19475" y="2754313"/>
            <a:ext cx="5353050" cy="2066925"/>
          </a:xfrm>
        </p:spPr>
      </p:pic>
      <p:pic>
        <p:nvPicPr>
          <p:cNvPr id="2" name="Tijdelijke aanduiding voor inhoud 4">
            <a:extLst>
              <a:ext uri="{FF2B5EF4-FFF2-40B4-BE49-F238E27FC236}">
                <a16:creationId xmlns:a16="http://schemas.microsoft.com/office/drawing/2014/main" id="{1CC46DC7-0BD4-4F6D-EAC8-3E9E84659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9568" y="2756941"/>
            <a:ext cx="6587499" cy="266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5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6145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Verschil tussen beide forfaits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009"/>
            <a:ext cx="10515600" cy="300984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Eigenwoningforfait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Hillenaftrek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Ondernemerswoningforfait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hogere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bijtellingspercentages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géén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Hillenaftrek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ondernemers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mkb-winstvrijstelling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resultaatgenieters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voor het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volle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pond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belast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predikanten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7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6145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Waarom zoveel belangstelling?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009"/>
            <a:ext cx="10515600" cy="300984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ndré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van der Velde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Register Belastingadviseurs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Samenwerkende Registeraccountants en Accountants-Administratieconsulenten (SRA)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Het Register, juni 2024: Hoe houdbaar is de villabelasting?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Financieele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Dagblad (12, 13 en 15 augustus 2024)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hoogleraren belastingrecht (prof. René Niessen, prof. Leo Stevens)</a:t>
            </a:r>
          </a:p>
        </p:txBody>
      </p:sp>
    </p:spTree>
    <p:extLst>
      <p:ext uri="{BB962C8B-B14F-4D97-AF65-F5344CB8AC3E}">
        <p14:creationId xmlns:p14="http://schemas.microsoft.com/office/powerpoint/2010/main" val="170637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5796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schrijf je het?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1941"/>
            <a:ext cx="10515600" cy="3242321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Villabelasting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Villataks</a:t>
            </a:r>
          </a:p>
          <a:p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Villatax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u="sng" kern="1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https://neologismen.ivdnt.org/article/villabelasting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eenduidigheid is gewenst, vooral met</a:t>
            </a: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het oog op zoeken in databases of op </a:t>
            </a: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E43B5C8-11EF-FC26-6228-D709324959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2455" y="2426598"/>
            <a:ext cx="5518951" cy="365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schermopname, ontwerp">
            <a:extLst>
              <a:ext uri="{FF2B5EF4-FFF2-40B4-BE49-F238E27FC236}">
                <a16:creationId xmlns:a16="http://schemas.microsoft.com/office/drawing/2014/main" id="{E9635038-1E5B-F2F8-614B-0888A31E7211}"/>
              </a:ext>
            </a:extLst>
          </p:cNvPr>
          <p:cNvPicPr preferRelativeResize="0"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itel 17">
            <a:extLst>
              <a:ext uri="{FF2B5EF4-FFF2-40B4-BE49-F238E27FC236}">
                <a16:creationId xmlns:a16="http://schemas.microsoft.com/office/drawing/2014/main" id="{E3356CDE-216A-2DB4-2299-68607042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55300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Verklaring van de aandacht</a:t>
            </a:r>
          </a:p>
        </p:txBody>
      </p:sp>
      <p:sp>
        <p:nvSpPr>
          <p:cNvPr id="20" name="Tijdelijke aanduiding voor inhoud 19">
            <a:extLst>
              <a:ext uri="{FF2B5EF4-FFF2-40B4-BE49-F238E27FC236}">
                <a16:creationId xmlns:a16="http://schemas.microsoft.com/office/drawing/2014/main" id="{DD748FF5-E0B1-67D2-E53D-8086ACA9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35591"/>
            <a:ext cx="10515600" cy="2906672"/>
          </a:xfrm>
        </p:spPr>
        <p:txBody>
          <a:bodyPr>
            <a:normAutofit/>
          </a:bodyPr>
          <a:lstStyle/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raakt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steeds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woningen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woning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emotie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actuele discussies over belastingheffing over vermogen en over de overgang van vermogen door schenken of vererven</a:t>
            </a:r>
          </a:p>
          <a:p>
            <a:pPr lvl="1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afloop van box-3-kwestie (HR 24 december 2021, kerstarrest) – men wil niet wéér misgrijpen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62979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7758DD0408294E89FDC73D8999B343" ma:contentTypeVersion="12" ma:contentTypeDescription="Create a new document." ma:contentTypeScope="" ma:versionID="a852c66dcf31ce090ff429353a06f8ae">
  <xsd:schema xmlns:xsd="http://www.w3.org/2001/XMLSchema" xmlns:xs="http://www.w3.org/2001/XMLSchema" xmlns:p="http://schemas.microsoft.com/office/2006/metadata/properties" xmlns:ns3="8cce5c24-24f8-4a71-8942-dcd187fdb754" xmlns:ns4="336e138d-0fb6-495d-975f-3612838f085b" targetNamespace="http://schemas.microsoft.com/office/2006/metadata/properties" ma:root="true" ma:fieldsID="104f58ae7a817357a5ce9f1c0118fc58" ns3:_="" ns4:_="">
    <xsd:import namespace="8cce5c24-24f8-4a71-8942-dcd187fdb754"/>
    <xsd:import namespace="336e138d-0fb6-495d-975f-3612838f085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e5c24-24f8-4a71-8942-dcd187fdb7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6e138d-0fb6-495d-975f-3612838f08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36e138d-0fb6-495d-975f-3612838f085b" xsi:nil="true"/>
  </documentManagement>
</p:properties>
</file>

<file path=customXml/itemProps1.xml><?xml version="1.0" encoding="utf-8"?>
<ds:datastoreItem xmlns:ds="http://schemas.openxmlformats.org/officeDocument/2006/customXml" ds:itemID="{A00287D1-5F70-430E-957C-F3A0C79B9B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e5c24-24f8-4a71-8942-dcd187fdb754"/>
    <ds:schemaRef ds:uri="336e138d-0fb6-495d-975f-3612838f08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8241B6-1278-4463-81C7-0A42D8F068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53CA25-5A09-45AB-8CF2-AB0AC9C9516F}">
  <ds:schemaRefs>
    <ds:schemaRef ds:uri="http://schemas.microsoft.com/office/2006/documentManagement/types"/>
    <ds:schemaRef ds:uri="http://schemas.microsoft.com/office/infopath/2007/PartnerControls"/>
    <ds:schemaRef ds:uri="8cce5c24-24f8-4a71-8942-dcd187fdb75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36e138d-0fb6-495d-975f-3612838f085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1397</Words>
  <Application>Microsoft Office PowerPoint</Application>
  <PresentationFormat>Breedbeeld</PresentationFormat>
  <Paragraphs>196</Paragraphs>
  <Slides>31</Slides>
  <Notes>0</Notes>
  <HiddenSlides>2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Fira Sans</vt:lpstr>
      <vt:lpstr>Kantoorthema</vt:lpstr>
      <vt:lpstr>Villabelasting</vt:lpstr>
      <vt:lpstr> Voorstellen</vt:lpstr>
      <vt:lpstr>Agenda</vt:lpstr>
      <vt:lpstr> Eigenwoningforfait (2024)</vt:lpstr>
      <vt:lpstr> Ondernemerswoningforfait (2024)</vt:lpstr>
      <vt:lpstr>Verschil tussen beide forfaits</vt:lpstr>
      <vt:lpstr>Waarom zoveel belangstelling?</vt:lpstr>
      <vt:lpstr>Hoe schrijf je het?</vt:lpstr>
      <vt:lpstr>Verklaring van de aandacht</vt:lpstr>
      <vt:lpstr>Historie eigenwoningforfait</vt:lpstr>
      <vt:lpstr>Huurwaardeforfait, eigenwoningforfait</vt:lpstr>
      <vt:lpstr>Tot 2008: maximale bijtelling (plafond)</vt:lpstr>
      <vt:lpstr> 2009 t/m 2016</vt:lpstr>
      <vt:lpstr> Rechtvaardiging villabelasting</vt:lpstr>
      <vt:lpstr> Het belang van de villabelasting</vt:lpstr>
      <vt:lpstr>Hillenaftrek</vt:lpstr>
      <vt:lpstr>Kritiekpunten op de villabelasting</vt:lpstr>
      <vt:lpstr>Beleggingsaspect</vt:lpstr>
      <vt:lpstr>Ondernemingswoningen</vt:lpstr>
      <vt:lpstr>Relatie met arresten HR 6 juni en 14 juni 2024 (1)</vt:lpstr>
      <vt:lpstr>Relatie met arresten HR 6 juni en 14 juni 2024 (2)</vt:lpstr>
      <vt:lpstr>Relatie met arresten HR 6 juni en 14 juni 2024 (3)</vt:lpstr>
      <vt:lpstr>Art. 1 Eerste Protocol bij EVRM</vt:lpstr>
      <vt:lpstr>Beroep op art. 1 EP EVRM kansrijk?</vt:lpstr>
      <vt:lpstr>Forfaits</vt:lpstr>
      <vt:lpstr>Relatie met box 3</vt:lpstr>
      <vt:lpstr>Bezwaar</vt:lpstr>
      <vt:lpstr> Massaalbezwaarprocedure?</vt:lpstr>
      <vt:lpstr> Conclusie</vt:lpstr>
      <vt:lpstr> Contact met ons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Lianne van Duyse</dc:creator>
  <cp:lastModifiedBy>Mient Klooster</cp:lastModifiedBy>
  <cp:revision>57</cp:revision>
  <cp:lastPrinted>2024-09-09T12:15:18Z</cp:lastPrinted>
  <dcterms:created xsi:type="dcterms:W3CDTF">2024-06-21T12:53:41Z</dcterms:created>
  <dcterms:modified xsi:type="dcterms:W3CDTF">2024-09-09T14:30:09Z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0x010100337758DD0408294E89FDC73D8999B343</vt:lpwstr>
  </property>
</Properties>
</file>