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0bca0399300a43e1"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76" r:id="rId3"/>
    <p:sldId id="258" r:id="rId4"/>
    <p:sldId id="284" r:id="rId5"/>
    <p:sldId id="257" r:id="rId6"/>
    <p:sldId id="280" r:id="rId7"/>
    <p:sldId id="259" r:id="rId8"/>
    <p:sldId id="260" r:id="rId9"/>
    <p:sldId id="262" r:id="rId10"/>
    <p:sldId id="263" r:id="rId11"/>
    <p:sldId id="264" r:id="rId12"/>
    <p:sldId id="265" r:id="rId13"/>
    <p:sldId id="268" r:id="rId14"/>
    <p:sldId id="277" r:id="rId15"/>
    <p:sldId id="269" r:id="rId16"/>
    <p:sldId id="278" r:id="rId17"/>
    <p:sldId id="279" r:id="rId18"/>
    <p:sldId id="283" r:id="rId19"/>
    <p:sldId id="285" r:id="rId20"/>
    <p:sldId id="270" r:id="rId21"/>
    <p:sldId id="271" r:id="rId22"/>
    <p:sldId id="281" r:id="rId23"/>
    <p:sldId id="282" r:id="rId24"/>
    <p:sldId id="274" r:id="rId25"/>
    <p:sldId id="286" r:id="rId26"/>
    <p:sldId id="287" r:id="rId27"/>
    <p:sldId id="288" r:id="rId28"/>
    <p:sldId id="275"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95441" autoAdjust="0"/>
  </p:normalViewPr>
  <p:slideViewPr>
    <p:cSldViewPr snapToGrid="0">
      <p:cViewPr varScale="1">
        <p:scale>
          <a:sx n="156" d="100"/>
          <a:sy n="156" d="100"/>
        </p:scale>
        <p:origin x="672"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0F8FD-4ED4-4184-979A-8A64C2B5E3B7}" type="datetimeFigureOut">
              <a:rPr lang="nl-NL" smtClean="0"/>
              <a:t>11-4-2023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80EC1-8862-4789-9998-6B9D4098C858}" type="slidenum">
              <a:rPr lang="nl-NL" smtClean="0"/>
              <a:t>‹nr.›</a:t>
            </a:fld>
            <a:endParaRPr lang="nl-NL"/>
          </a:p>
        </p:txBody>
      </p:sp>
    </p:spTree>
    <p:extLst>
      <p:ext uri="{BB962C8B-B14F-4D97-AF65-F5344CB8AC3E}">
        <p14:creationId xmlns:p14="http://schemas.microsoft.com/office/powerpoint/2010/main" val="395227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080EC1-8862-4789-9998-6B9D4098C858}" type="slidenum">
              <a:rPr lang="nl-NL" smtClean="0"/>
              <a:pPr/>
              <a:t>16</a:t>
            </a:fld>
            <a:endParaRPr lang="nl-NL"/>
          </a:p>
        </p:txBody>
      </p:sp>
    </p:spTree>
    <p:extLst>
      <p:ext uri="{BB962C8B-B14F-4D97-AF65-F5344CB8AC3E}">
        <p14:creationId xmlns:p14="http://schemas.microsoft.com/office/powerpoint/2010/main" val="120405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https://www.fiu-nederland.nl/sites/www.fiu-nederland.nl/files/u3/voorbeelden%20WWFT%20bij%20subjectieve%20indicator.pdf</a:t>
            </a:r>
            <a:endParaRPr lang="nl-NL" dirty="0"/>
          </a:p>
        </p:txBody>
      </p:sp>
      <p:sp>
        <p:nvSpPr>
          <p:cNvPr id="4" name="Tijdelijke aanduiding voor dianummer 3"/>
          <p:cNvSpPr>
            <a:spLocks noGrp="1"/>
          </p:cNvSpPr>
          <p:nvPr>
            <p:ph type="sldNum" sz="quarter" idx="10"/>
          </p:nvPr>
        </p:nvSpPr>
        <p:spPr/>
        <p:txBody>
          <a:bodyPr/>
          <a:lstStyle/>
          <a:p>
            <a:fld id="{C9080EC1-8862-4789-9998-6B9D4098C858}" type="slidenum">
              <a:rPr lang="nl-NL" smtClean="0"/>
              <a:pPr/>
              <a:t>19</a:t>
            </a:fld>
            <a:endParaRPr lang="nl-NL"/>
          </a:p>
        </p:txBody>
      </p:sp>
    </p:spTree>
    <p:extLst>
      <p:ext uri="{BB962C8B-B14F-4D97-AF65-F5344CB8AC3E}">
        <p14:creationId xmlns:p14="http://schemas.microsoft.com/office/powerpoint/2010/main" val="156500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080EC1-8862-4789-9998-6B9D4098C858}" type="slidenum">
              <a:rPr lang="nl-NL" smtClean="0"/>
              <a:pPr/>
              <a:t>25</a:t>
            </a:fld>
            <a:endParaRPr lang="nl-NL"/>
          </a:p>
        </p:txBody>
      </p:sp>
    </p:spTree>
    <p:extLst>
      <p:ext uri="{BB962C8B-B14F-4D97-AF65-F5344CB8AC3E}">
        <p14:creationId xmlns:p14="http://schemas.microsoft.com/office/powerpoint/2010/main" val="140155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080EC1-8862-4789-9998-6B9D4098C858}" type="slidenum">
              <a:rPr lang="nl-NL" smtClean="0"/>
              <a:pPr/>
              <a:t>26</a:t>
            </a:fld>
            <a:endParaRPr lang="nl-NL"/>
          </a:p>
        </p:txBody>
      </p:sp>
    </p:spTree>
    <p:extLst>
      <p:ext uri="{BB962C8B-B14F-4D97-AF65-F5344CB8AC3E}">
        <p14:creationId xmlns:p14="http://schemas.microsoft.com/office/powerpoint/2010/main" val="1049198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 dia">
    <p:spTree>
      <p:nvGrpSpPr>
        <p:cNvPr id="1" name=""/>
        <p:cNvGrpSpPr/>
        <p:nvPr/>
      </p:nvGrpSpPr>
      <p:grpSpPr>
        <a:xfrm>
          <a:off x="0" y="0"/>
          <a:ext cx="0" cy="0"/>
          <a:chOff x="0" y="0"/>
          <a:chExt cx="0" cy="0"/>
        </a:xfrm>
      </p:grpSpPr>
      <p:sp>
        <p:nvSpPr>
          <p:cNvPr id="11" name="Rechthoek 10"/>
          <p:cNvSpPr/>
          <p:nvPr userDrawn="1"/>
        </p:nvSpPr>
        <p:spPr>
          <a:xfrm>
            <a:off x="0" y="5734800"/>
            <a:ext cx="12192000" cy="1123200"/>
          </a:xfrm>
          <a:prstGeom prst="rect">
            <a:avLst/>
          </a:prstGeom>
          <a:solidFill>
            <a:srgbClr val="355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userDrawn="1"/>
        </p:nvSpPr>
        <p:spPr>
          <a:xfrm>
            <a:off x="0" y="0"/>
            <a:ext cx="12192000" cy="573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1524000" y="4306104"/>
            <a:ext cx="9144000" cy="951695"/>
          </a:xfrm>
        </p:spPr>
        <p:txBody>
          <a:bodyPr/>
          <a:lstStyle>
            <a:lvl1pPr marL="0" indent="0" algn="ctr">
              <a:buNone/>
              <a:defRPr sz="2400" b="1" baseline="0">
                <a:solidFill>
                  <a:schemeClr val="tx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 Onderwerp</a:t>
            </a:r>
            <a:br>
              <a:rPr lang="nl-NL" dirty="0"/>
            </a:br>
            <a:r>
              <a:rPr lang="nl-NL" dirty="0"/>
              <a:t>Plaats | Datum</a:t>
            </a:r>
          </a:p>
        </p:txBody>
      </p:sp>
      <p:pic>
        <p:nvPicPr>
          <p:cNvPr id="5" name="Afbeelding 4" descr="Afbeelding met teken, shirt, tekening&#10;&#10;Automatisch gegenereerde beschrijving">
            <a:extLst>
              <a:ext uri="{FF2B5EF4-FFF2-40B4-BE49-F238E27FC236}">
                <a16:creationId xmlns:a16="http://schemas.microsoft.com/office/drawing/2014/main" id="{99D6F282-F10C-4029-9011-AD3D05A2B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9888" y="641359"/>
            <a:ext cx="5892224" cy="3023387"/>
          </a:xfrm>
          <a:prstGeom prst="rect">
            <a:avLst/>
          </a:prstGeom>
        </p:spPr>
      </p:pic>
    </p:spTree>
    <p:extLst>
      <p:ext uri="{BB962C8B-B14F-4D97-AF65-F5344CB8AC3E}">
        <p14:creationId xmlns:p14="http://schemas.microsoft.com/office/powerpoint/2010/main" val="1828694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ind dia">
    <p:spTree>
      <p:nvGrpSpPr>
        <p:cNvPr id="1" name=""/>
        <p:cNvGrpSpPr/>
        <p:nvPr/>
      </p:nvGrpSpPr>
      <p:grpSpPr>
        <a:xfrm>
          <a:off x="0" y="0"/>
          <a:ext cx="0" cy="0"/>
          <a:chOff x="0" y="0"/>
          <a:chExt cx="0" cy="0"/>
        </a:xfrm>
      </p:grpSpPr>
      <p:sp>
        <p:nvSpPr>
          <p:cNvPr id="10" name="Rechthoek 9"/>
          <p:cNvSpPr/>
          <p:nvPr userDrawn="1"/>
        </p:nvSpPr>
        <p:spPr>
          <a:xfrm>
            <a:off x="0" y="5310835"/>
            <a:ext cx="12192000" cy="1548881"/>
          </a:xfrm>
          <a:prstGeom prst="rect">
            <a:avLst/>
          </a:prstGeom>
          <a:solidFill>
            <a:srgbClr val="355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userDrawn="1"/>
        </p:nvSpPr>
        <p:spPr>
          <a:xfrm>
            <a:off x="0" y="0"/>
            <a:ext cx="12192000" cy="5309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userDrawn="1"/>
        </p:nvSpPr>
        <p:spPr>
          <a:xfrm>
            <a:off x="1" y="5445645"/>
            <a:ext cx="12192000" cy="1275829"/>
          </a:xfrm>
          <a:prstGeom prst="rect">
            <a:avLst/>
          </a:prstGeom>
          <a:noFill/>
        </p:spPr>
        <p:txBody>
          <a:bodyPr wrap="square" rtlCol="0" anchor="ctr">
            <a:noAutofit/>
          </a:bodyPr>
          <a:lstStyle/>
          <a:p>
            <a:pPr marL="0" indent="0" algn="ctr" defTabSz="914400" rtl="0" eaLnBrk="1" latinLnBrk="0" hangingPunct="1">
              <a:lnSpc>
                <a:spcPct val="100000"/>
              </a:lnSpc>
              <a:spcBef>
                <a:spcPts val="0"/>
              </a:spcBef>
              <a:buFont typeface="Arial" panose="020B0604020202020204" pitchFamily="34" charset="0"/>
              <a:buNone/>
            </a:pPr>
            <a:r>
              <a:rPr lang="nl-NL" sz="1800" kern="1200" dirty="0">
                <a:solidFill>
                  <a:schemeClr val="bg1"/>
                </a:solidFill>
                <a:latin typeface="Myriad Pro" panose="020B0503030403020204" pitchFamily="34" charset="0"/>
                <a:ea typeface="+mn-ea"/>
                <a:cs typeface="+mn-cs"/>
              </a:rPr>
              <a:t>Nijmegen | Keizer Karelplein 32n | 085 - 006 22 22</a:t>
            </a:r>
          </a:p>
          <a:p>
            <a:pPr marL="0" indent="0" algn="ctr" defTabSz="914400" rtl="0" eaLnBrk="1" latinLnBrk="0" hangingPunct="1">
              <a:lnSpc>
                <a:spcPct val="100000"/>
              </a:lnSpc>
              <a:spcBef>
                <a:spcPts val="0"/>
              </a:spcBef>
              <a:buFont typeface="Arial" panose="020B0604020202020204" pitchFamily="34" charset="0"/>
              <a:buNone/>
            </a:pPr>
            <a:r>
              <a:rPr lang="nl-NL" sz="1800" kern="1200" dirty="0">
                <a:solidFill>
                  <a:schemeClr val="bg1"/>
                </a:solidFill>
                <a:latin typeface="Myriad Pro" panose="020B0503030403020204" pitchFamily="34" charset="0"/>
                <a:ea typeface="+mn-ea"/>
                <a:cs typeface="+mn-cs"/>
              </a:rPr>
              <a:t>Amsterdam | Sumatrakade 615 | 085 - 006 22 22</a:t>
            </a:r>
          </a:p>
          <a:p>
            <a:pPr marL="0" indent="0" algn="ctr" defTabSz="914400" rtl="0" eaLnBrk="1" latinLnBrk="0" hangingPunct="1">
              <a:lnSpc>
                <a:spcPct val="100000"/>
              </a:lnSpc>
              <a:spcBef>
                <a:spcPts val="0"/>
              </a:spcBef>
              <a:buFont typeface="Arial" panose="020B0604020202020204" pitchFamily="34" charset="0"/>
              <a:buNone/>
            </a:pPr>
            <a:r>
              <a:rPr lang="nl-NL" sz="1800" kern="1200" dirty="0">
                <a:solidFill>
                  <a:schemeClr val="bg1"/>
                </a:solidFill>
                <a:latin typeface="Myriad Pro" panose="020B0503030403020204" pitchFamily="34" charset="0"/>
                <a:ea typeface="+mn-ea"/>
                <a:cs typeface="+mn-cs"/>
              </a:rPr>
              <a:t>www.ft-advocaten.nl | info@ft-advocaten.nl</a:t>
            </a:r>
          </a:p>
        </p:txBody>
      </p:sp>
      <p:pic>
        <p:nvPicPr>
          <p:cNvPr id="7" name="Afbeelding 6" descr="Afbeelding met teken, shirt, tekening&#10;&#10;Automatisch gegenereerde beschrijving">
            <a:extLst>
              <a:ext uri="{FF2B5EF4-FFF2-40B4-BE49-F238E27FC236}">
                <a16:creationId xmlns:a16="http://schemas.microsoft.com/office/drawing/2014/main" id="{D152EC9C-985F-466E-8804-DBCA93156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9888" y="641359"/>
            <a:ext cx="5892224" cy="3023387"/>
          </a:xfrm>
          <a:prstGeom prst="rect">
            <a:avLst/>
          </a:prstGeom>
        </p:spPr>
      </p:pic>
    </p:spTree>
    <p:extLst>
      <p:ext uri="{BB962C8B-B14F-4D97-AF65-F5344CB8AC3E}">
        <p14:creationId xmlns:p14="http://schemas.microsoft.com/office/powerpoint/2010/main" val="335617124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600">
                <a:latin typeface="Myriad Pro" panose="020B0503030403020204"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2DD39697-F213-4669-AEB8-D3C4F69BE69F}" type="datetime1">
              <a:rPr lang="nl-NL" smtClean="0"/>
              <a:pPr/>
              <a:t>11-4-2023</a:t>
            </a:fld>
            <a:endParaRPr lang="nl-NL" dirty="0"/>
          </a:p>
        </p:txBody>
      </p:sp>
      <p:sp>
        <p:nvSpPr>
          <p:cNvPr id="5" name="Tijdelijke aanduiding voor voettekst 4"/>
          <p:cNvSpPr>
            <a:spLocks noGrp="1"/>
          </p:cNvSpPr>
          <p:nvPr>
            <p:ph type="ftr" sz="quarter" idx="11"/>
          </p:nvPr>
        </p:nvSpPr>
        <p:spPr/>
        <p:txBody>
          <a:bodyPr/>
          <a:lstStyle/>
          <a:p>
            <a:r>
              <a:rPr lang="nl-NL"/>
              <a:t>Titel</a:t>
            </a:r>
            <a:endParaRPr lang="nl-NL" dirty="0"/>
          </a:p>
        </p:txBody>
      </p:sp>
      <p:sp>
        <p:nvSpPr>
          <p:cNvPr id="6" name="Tijdelijke aanduiding voor dianummer 5"/>
          <p:cNvSpPr>
            <a:spLocks noGrp="1"/>
          </p:cNvSpPr>
          <p:nvPr>
            <p:ph type="sldNum" sz="quarter" idx="12"/>
          </p:nvPr>
        </p:nvSpPr>
        <p:spPr/>
        <p:txBody>
          <a:bodyPr/>
          <a:lstStyle/>
          <a:p>
            <a:fld id="{91B17114-516A-4F04-B6BC-4D8B5CF99026}" type="slidenum">
              <a:rPr lang="nl-NL" smtClean="0"/>
              <a:pPr/>
              <a:t>‹nr.›</a:t>
            </a:fld>
            <a:endParaRPr lang="nl-NL" dirty="0"/>
          </a:p>
        </p:txBody>
      </p:sp>
    </p:spTree>
    <p:extLst>
      <p:ext uri="{BB962C8B-B14F-4D97-AF65-F5344CB8AC3E}">
        <p14:creationId xmlns:p14="http://schemas.microsoft.com/office/powerpoint/2010/main" val="40762161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600">
                <a:latin typeface="Myriad Pro" panose="020B0503030403020204" pitchFamily="34" charset="0"/>
              </a:defRPr>
            </a:lvl1pPr>
          </a:lstStyle>
          <a:p>
            <a:r>
              <a:rPr lang="nl-NL" smtClean="0"/>
              <a:t>Klik om de stijl te bewerken</a:t>
            </a:r>
            <a:endParaRPr lang="nl-NL" dirty="0"/>
          </a:p>
        </p:txBody>
      </p:sp>
      <p:sp>
        <p:nvSpPr>
          <p:cNvPr id="3" name="Tijdelijke aanduiding voor inhoud 2"/>
          <p:cNvSpPr>
            <a:spLocks noGrp="1"/>
          </p:cNvSpPr>
          <p:nvPr>
            <p:ph sz="half" idx="1"/>
          </p:nvPr>
        </p:nvSpPr>
        <p:spPr>
          <a:xfrm>
            <a:off x="838200" y="1933200"/>
            <a:ext cx="5181600" cy="39600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933200"/>
            <a:ext cx="5181600" cy="39600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C0EF0E37-48A6-494C-B046-7A13C43F3C40}" type="datetime1">
              <a:rPr lang="nl-NL" smtClean="0"/>
              <a:t>11-4-2023</a:t>
            </a:fld>
            <a:endParaRPr lang="nl-NL" dirty="0"/>
          </a:p>
        </p:txBody>
      </p:sp>
      <p:sp>
        <p:nvSpPr>
          <p:cNvPr id="6" name="Tijdelijke aanduiding voor voettekst 5"/>
          <p:cNvSpPr>
            <a:spLocks noGrp="1"/>
          </p:cNvSpPr>
          <p:nvPr>
            <p:ph type="ftr" sz="quarter" idx="11"/>
          </p:nvPr>
        </p:nvSpPr>
        <p:spPr/>
        <p:txBody>
          <a:bodyPr/>
          <a:lstStyle/>
          <a:p>
            <a:r>
              <a:rPr lang="nl-NL"/>
              <a:t>Titel</a:t>
            </a:r>
          </a:p>
        </p:txBody>
      </p:sp>
      <p:sp>
        <p:nvSpPr>
          <p:cNvPr id="7" name="Tijdelijke aanduiding voor dianummer 6"/>
          <p:cNvSpPr>
            <a:spLocks noGrp="1"/>
          </p:cNvSpPr>
          <p:nvPr>
            <p:ph type="sldNum" sz="quarter" idx="12"/>
          </p:nvPr>
        </p:nvSpPr>
        <p:spPr/>
        <p:txBody>
          <a:bodyPr/>
          <a:lstStyle/>
          <a:p>
            <a:fld id="{91B17114-516A-4F04-B6BC-4D8B5CF99026}" type="slidenum">
              <a:rPr lang="nl-NL" smtClean="0"/>
              <a:t>‹nr.›</a:t>
            </a:fld>
            <a:endParaRPr lang="nl-NL"/>
          </a:p>
        </p:txBody>
      </p:sp>
    </p:spTree>
    <p:extLst>
      <p:ext uri="{BB962C8B-B14F-4D97-AF65-F5344CB8AC3E}">
        <p14:creationId xmlns:p14="http://schemas.microsoft.com/office/powerpoint/2010/main" val="145403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solidFill>
                  <a:schemeClr val="tx1"/>
                </a:solidFill>
                <a:latin typeface="Myriad Pro" panose="020B0503030403020204" pitchFamily="34"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839788" y="209849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613CAF5-5549-48EE-8018-A982EEB762B4}" type="datetime1">
              <a:rPr lang="nl-NL" smtClean="0"/>
              <a:t>11-4-2023</a:t>
            </a:fld>
            <a:endParaRPr lang="nl-NL"/>
          </a:p>
        </p:txBody>
      </p:sp>
      <p:sp>
        <p:nvSpPr>
          <p:cNvPr id="6" name="Tijdelijke aanduiding voor voettekst 5"/>
          <p:cNvSpPr>
            <a:spLocks noGrp="1"/>
          </p:cNvSpPr>
          <p:nvPr>
            <p:ph type="ftr" sz="quarter" idx="11"/>
          </p:nvPr>
        </p:nvSpPr>
        <p:spPr/>
        <p:txBody>
          <a:bodyPr/>
          <a:lstStyle/>
          <a:p>
            <a:r>
              <a:rPr lang="nl-NL"/>
              <a:t>Titel</a:t>
            </a:r>
          </a:p>
        </p:txBody>
      </p:sp>
      <p:sp>
        <p:nvSpPr>
          <p:cNvPr id="7" name="Tijdelijke aanduiding voor dianummer 6"/>
          <p:cNvSpPr>
            <a:spLocks noGrp="1"/>
          </p:cNvSpPr>
          <p:nvPr>
            <p:ph type="sldNum" sz="quarter" idx="12"/>
          </p:nvPr>
        </p:nvSpPr>
        <p:spPr/>
        <p:txBody>
          <a:bodyPr/>
          <a:lstStyle/>
          <a:p>
            <a:fld id="{91B17114-516A-4F04-B6BC-4D8B5CF99026}" type="slidenum">
              <a:rPr lang="nl-NL" smtClean="0"/>
              <a:t>‹nr.›</a:t>
            </a:fld>
            <a:endParaRPr lang="nl-NL"/>
          </a:p>
        </p:txBody>
      </p:sp>
    </p:spTree>
    <p:extLst>
      <p:ext uri="{BB962C8B-B14F-4D97-AF65-F5344CB8AC3E}">
        <p14:creationId xmlns:p14="http://schemas.microsoft.com/office/powerpoint/2010/main" val="67138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4FDEA7F5-8AE0-467F-8B9E-EB8BB2D6ACE4}" type="datetime1">
              <a:rPr lang="nl-NL" smtClean="0"/>
              <a:t>11-4-2023</a:t>
            </a:fld>
            <a:endParaRPr lang="nl-NL"/>
          </a:p>
        </p:txBody>
      </p:sp>
      <p:sp>
        <p:nvSpPr>
          <p:cNvPr id="5" name="Tijdelijke aanduiding voor voettekst 4"/>
          <p:cNvSpPr>
            <a:spLocks noGrp="1"/>
          </p:cNvSpPr>
          <p:nvPr>
            <p:ph type="ftr" sz="quarter" idx="11"/>
          </p:nvPr>
        </p:nvSpPr>
        <p:spPr/>
        <p:txBody>
          <a:bodyPr/>
          <a:lstStyle/>
          <a:p>
            <a:r>
              <a:rPr lang="nl-NL"/>
              <a:t>Titel</a:t>
            </a:r>
            <a:endParaRPr lang="nl-NL" dirty="0"/>
          </a:p>
        </p:txBody>
      </p:sp>
      <p:sp>
        <p:nvSpPr>
          <p:cNvPr id="6" name="Tijdelijke aanduiding voor dianummer 5"/>
          <p:cNvSpPr>
            <a:spLocks noGrp="1"/>
          </p:cNvSpPr>
          <p:nvPr>
            <p:ph type="sldNum" sz="quarter" idx="12"/>
          </p:nvPr>
        </p:nvSpPr>
        <p:spPr/>
        <p:txBody>
          <a:bodyPr/>
          <a:lstStyle/>
          <a:p>
            <a:fld id="{91B17114-516A-4F04-B6BC-4D8B5CF99026}" type="slidenum">
              <a:rPr lang="nl-NL" smtClean="0"/>
              <a:t>‹nr.›</a:t>
            </a:fld>
            <a:endParaRPr lang="nl-NL"/>
          </a:p>
        </p:txBody>
      </p:sp>
      <p:sp>
        <p:nvSpPr>
          <p:cNvPr id="17" name="Titel 1"/>
          <p:cNvSpPr>
            <a:spLocks noGrp="1"/>
          </p:cNvSpPr>
          <p:nvPr>
            <p:ph type="title" hasCustomPrompt="1"/>
          </p:nvPr>
        </p:nvSpPr>
        <p:spPr>
          <a:xfrm>
            <a:off x="838200" y="365125"/>
            <a:ext cx="10515600" cy="1325563"/>
          </a:xfrm>
        </p:spPr>
        <p:txBody>
          <a:bodyPr>
            <a:normAutofit/>
          </a:bodyPr>
          <a:lstStyle>
            <a:lvl1pPr>
              <a:defRPr sz="3600">
                <a:solidFill>
                  <a:schemeClr val="bg1"/>
                </a:solidFill>
                <a:latin typeface="Myriad Pro" panose="020B0503030403020204" pitchFamily="34" charset="0"/>
              </a:defRPr>
            </a:lvl1pPr>
          </a:lstStyle>
          <a:p>
            <a:r>
              <a:rPr lang="nl-NL" dirty="0"/>
              <a:t>Inhoudsopgave</a:t>
            </a:r>
          </a:p>
        </p:txBody>
      </p:sp>
      <p:sp>
        <p:nvSpPr>
          <p:cNvPr id="18" name="Tijdelijke aanduiding voor inhoud 2"/>
          <p:cNvSpPr>
            <a:spLocks noGrp="1"/>
          </p:cNvSpPr>
          <p:nvPr>
            <p:ph idx="1" hasCustomPrompt="1"/>
          </p:nvPr>
        </p:nvSpPr>
        <p:spPr>
          <a:xfrm>
            <a:off x="838200" y="1933285"/>
            <a:ext cx="10515599" cy="3960000"/>
          </a:xfrm>
        </p:spPr>
        <p:txBody>
          <a:bodyPr/>
          <a:lstStyle>
            <a:lvl1pPr>
              <a:defRPr sz="2400" baseline="0">
                <a:solidFill>
                  <a:schemeClr val="tx1"/>
                </a:solidFill>
                <a:latin typeface="Trebuchet MS" panose="020B0603020202020204" pitchFamily="34" charset="0"/>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aseline="0">
                <a:solidFill>
                  <a:schemeClr val="tx1"/>
                </a:solidFill>
                <a:latin typeface="Trebuchet MS" panose="020B0603020202020204" pitchFamily="34" charset="0"/>
              </a:defRPr>
            </a:lvl2pPr>
            <a:lvl3pPr>
              <a:defRPr sz="2400">
                <a:solidFill>
                  <a:schemeClr val="bg1"/>
                </a:solidFill>
                <a:latin typeface="Franklin Gothic Book" panose="020B0503020102020204" pitchFamily="34" charset="0"/>
              </a:defRPr>
            </a:lvl3pPr>
            <a:lvl4pPr>
              <a:defRPr sz="2000">
                <a:solidFill>
                  <a:schemeClr val="bg1"/>
                </a:solidFill>
                <a:latin typeface="Franklin Gothic Book" panose="020B0503020102020204" pitchFamily="34" charset="0"/>
              </a:defRPr>
            </a:lvl4pPr>
            <a:lvl5pPr>
              <a:defRPr sz="2000">
                <a:solidFill>
                  <a:schemeClr val="bg1"/>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nl-NL" dirty="0"/>
              <a:t>Lorum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a:p>
            <a:pPr lvl="0"/>
            <a:r>
              <a:rPr lang="nl-NL" dirty="0" err="1"/>
              <a:t>Aenean</a:t>
            </a:r>
            <a:r>
              <a:rPr lang="nl-NL" dirty="0"/>
              <a:t> commodo </a:t>
            </a:r>
            <a:r>
              <a:rPr lang="nl-NL" dirty="0" err="1"/>
              <a:t>ligula</a:t>
            </a:r>
            <a:endParaRPr lang="nl-NL" dirty="0"/>
          </a:p>
          <a:p>
            <a:pPr lvl="0"/>
            <a:r>
              <a:rPr lang="nl-NL" dirty="0"/>
              <a:t>Cum </a:t>
            </a:r>
            <a:r>
              <a:rPr lang="nl-NL" dirty="0" err="1"/>
              <a:t>sociis</a:t>
            </a:r>
            <a:r>
              <a:rPr lang="nl-NL" dirty="0"/>
              <a:t> </a:t>
            </a:r>
            <a:r>
              <a:rPr lang="nl-NL" dirty="0" err="1"/>
              <a:t>natoque</a:t>
            </a:r>
            <a:r>
              <a:rPr lang="nl-NL" dirty="0"/>
              <a:t> </a:t>
            </a:r>
            <a:r>
              <a:rPr lang="nl-NL" dirty="0" err="1"/>
              <a:t>penatibus</a:t>
            </a:r>
            <a:r>
              <a:rPr lang="nl-NL" dirty="0"/>
              <a:t> et</a:t>
            </a:r>
          </a:p>
          <a:p>
            <a:pPr lvl="1"/>
            <a:r>
              <a:rPr lang="nl-NL" dirty="0" err="1"/>
              <a:t>Nulla</a:t>
            </a:r>
            <a:r>
              <a:rPr lang="nl-NL" dirty="0"/>
              <a:t> </a:t>
            </a:r>
            <a:r>
              <a:rPr lang="nl-NL" dirty="0" err="1"/>
              <a:t>consequat</a:t>
            </a:r>
            <a:endParaRPr lang="nl-NL" dirty="0"/>
          </a:p>
          <a:p>
            <a:pPr lvl="1"/>
            <a:r>
              <a:rPr lang="nl-NL" dirty="0" err="1"/>
              <a:t>Donec</a:t>
            </a:r>
            <a:r>
              <a:rPr lang="nl-NL" dirty="0"/>
              <a:t> pede</a:t>
            </a:r>
          </a:p>
          <a:p>
            <a:pPr lvl="0"/>
            <a:r>
              <a:rPr lang="nl-NL" dirty="0" err="1"/>
              <a:t>Donec</a:t>
            </a:r>
            <a:r>
              <a:rPr lang="nl-NL" dirty="0"/>
              <a:t> </a:t>
            </a:r>
            <a:r>
              <a:rPr lang="nl-NL" dirty="0" err="1"/>
              <a:t>quam</a:t>
            </a:r>
            <a:r>
              <a:rPr lang="nl-NL" dirty="0"/>
              <a:t> </a:t>
            </a:r>
            <a:r>
              <a:rPr lang="nl-NL" dirty="0" err="1"/>
              <a:t>felis</a:t>
            </a:r>
            <a:endParaRPr lang="nl-NL" dirty="0"/>
          </a:p>
        </p:txBody>
      </p:sp>
    </p:spTree>
    <p:extLst>
      <p:ext uri="{BB962C8B-B14F-4D97-AF65-F5344CB8AC3E}">
        <p14:creationId xmlns:p14="http://schemas.microsoft.com/office/powerpoint/2010/main" val="268238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5183188" y="1933154"/>
            <a:ext cx="6172200" cy="3960000"/>
          </a:xfrm>
        </p:spPr>
        <p:txBody>
          <a:bodyPr/>
          <a:lstStyle>
            <a:lvl1pPr marL="0" indent="0">
              <a:buNone/>
              <a:defRPr sz="3200">
                <a:solidFill>
                  <a:schemeClr val="tx1"/>
                </a:solidFill>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a:t>
            </a:r>
          </a:p>
        </p:txBody>
      </p:sp>
      <p:sp>
        <p:nvSpPr>
          <p:cNvPr id="4" name="Tijdelijke aanduiding voor tekst 3"/>
          <p:cNvSpPr>
            <a:spLocks noGrp="1"/>
          </p:cNvSpPr>
          <p:nvPr>
            <p:ph type="body" sz="half" idx="2"/>
          </p:nvPr>
        </p:nvSpPr>
        <p:spPr>
          <a:xfrm>
            <a:off x="838200" y="1933284"/>
            <a:ext cx="3933825" cy="3960000"/>
          </a:xfrm>
        </p:spPr>
        <p:txBody>
          <a:bodyPr>
            <a:normAutofit/>
          </a:bodyPr>
          <a:lstStyle>
            <a:lvl1pPr marL="230400" indent="-230400">
              <a:buFont typeface="Arial" panose="020B0604020202020204" pitchFamily="34" charset="0"/>
              <a:buChar char="•"/>
              <a:defRPr sz="2400">
                <a:solidFill>
                  <a:schemeClr val="tx1"/>
                </a:solidFill>
                <a:latin typeface="Trebuchet MS" panose="020B06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613CAF5-5549-48EE-8018-A982EEB762B4}" type="datetime1">
              <a:rPr lang="nl-NL" smtClean="0"/>
              <a:t>11-4-2023</a:t>
            </a:fld>
            <a:endParaRPr lang="nl-NL"/>
          </a:p>
        </p:txBody>
      </p:sp>
      <p:sp>
        <p:nvSpPr>
          <p:cNvPr id="6" name="Tijdelijke aanduiding voor voettekst 5"/>
          <p:cNvSpPr>
            <a:spLocks noGrp="1"/>
          </p:cNvSpPr>
          <p:nvPr>
            <p:ph type="ftr" sz="quarter" idx="11"/>
          </p:nvPr>
        </p:nvSpPr>
        <p:spPr/>
        <p:txBody>
          <a:bodyPr/>
          <a:lstStyle/>
          <a:p>
            <a:r>
              <a:rPr lang="nl-NL"/>
              <a:t>Titel</a:t>
            </a:r>
          </a:p>
        </p:txBody>
      </p:sp>
      <p:sp>
        <p:nvSpPr>
          <p:cNvPr id="7" name="Tijdelijke aanduiding voor dianummer 6"/>
          <p:cNvSpPr>
            <a:spLocks noGrp="1"/>
          </p:cNvSpPr>
          <p:nvPr>
            <p:ph type="sldNum" sz="quarter" idx="12"/>
          </p:nvPr>
        </p:nvSpPr>
        <p:spPr/>
        <p:txBody>
          <a:bodyPr/>
          <a:lstStyle/>
          <a:p>
            <a:fld id="{91B17114-516A-4F04-B6BC-4D8B5CF99026}" type="slidenum">
              <a:rPr lang="nl-NL" smtClean="0"/>
              <a:t>‹nr.›</a:t>
            </a:fld>
            <a:endParaRPr lang="nl-NL"/>
          </a:p>
        </p:txBody>
      </p:sp>
      <p:sp>
        <p:nvSpPr>
          <p:cNvPr id="12" name="Titel 1"/>
          <p:cNvSpPr>
            <a:spLocks noGrp="1"/>
          </p:cNvSpPr>
          <p:nvPr>
            <p:ph type="title" hasCustomPrompt="1"/>
          </p:nvPr>
        </p:nvSpPr>
        <p:spPr>
          <a:xfrm>
            <a:off x="838200" y="365125"/>
            <a:ext cx="10515600" cy="1325563"/>
          </a:xfrm>
        </p:spPr>
        <p:txBody>
          <a:bodyPr>
            <a:normAutofit/>
          </a:bodyPr>
          <a:lstStyle>
            <a:lvl1pPr>
              <a:defRPr sz="3600">
                <a:solidFill>
                  <a:schemeClr val="bg1"/>
                </a:solidFill>
                <a:latin typeface="Myriad Pro" panose="020B0503030403020204" pitchFamily="34" charset="0"/>
              </a:defRPr>
            </a:lvl1pPr>
          </a:lstStyle>
          <a:p>
            <a:r>
              <a:rPr lang="nl-NL" dirty="0"/>
              <a:t>Titel</a:t>
            </a:r>
          </a:p>
        </p:txBody>
      </p:sp>
    </p:spTree>
    <p:extLst>
      <p:ext uri="{BB962C8B-B14F-4D97-AF65-F5344CB8AC3E}">
        <p14:creationId xmlns:p14="http://schemas.microsoft.com/office/powerpoint/2010/main" val="5674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1012" y="180975"/>
            <a:ext cx="11229975" cy="6496050"/>
          </a:xfrm>
          <a:prstGeom prst="rect">
            <a:avLst/>
          </a:prstGeom>
        </p:spPr>
      </p:pic>
      <p:sp>
        <p:nvSpPr>
          <p:cNvPr id="8" name="Rechthoek 7"/>
          <p:cNvSpPr/>
          <p:nvPr userDrawn="1"/>
        </p:nvSpPr>
        <p:spPr>
          <a:xfrm>
            <a:off x="-4736" y="359934"/>
            <a:ext cx="11646000" cy="1123200"/>
          </a:xfrm>
          <a:prstGeom prst="rect">
            <a:avLst/>
          </a:prstGeom>
          <a:solidFill>
            <a:srgbClr val="355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933200"/>
            <a:ext cx="10515600" cy="3960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2DD39697-F213-4669-AEB8-D3C4F69BE69F}" type="datetime1">
              <a:rPr lang="nl-NL" smtClean="0"/>
              <a:pPr/>
              <a:t>11-4-2023</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r>
              <a:rPr lang="nl-NL" dirty="0"/>
              <a:t>Titel</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91B17114-516A-4F04-B6BC-4D8B5CF99026}" type="slidenum">
              <a:rPr lang="nl-NL" smtClean="0"/>
              <a:pPr/>
              <a:t>‹nr.›</a:t>
            </a:fld>
            <a:endParaRPr lang="nl-NL" dirty="0"/>
          </a:p>
        </p:txBody>
      </p:sp>
      <p:pic>
        <p:nvPicPr>
          <p:cNvPr id="11" name="Afbeelding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38986" y="6256868"/>
            <a:ext cx="402278" cy="420157"/>
          </a:xfrm>
          <a:prstGeom prst="rect">
            <a:avLst/>
          </a:prstGeom>
        </p:spPr>
      </p:pic>
    </p:spTree>
    <p:extLst>
      <p:ext uri="{BB962C8B-B14F-4D97-AF65-F5344CB8AC3E}">
        <p14:creationId xmlns:p14="http://schemas.microsoft.com/office/powerpoint/2010/main" val="3473268998"/>
      </p:ext>
    </p:extLst>
  </p:cSld>
  <p:clrMap bg1="lt1" tx1="dk1" bg2="lt2" tx2="dk2" accent1="accent1" accent2="accent2" accent3="accent3" accent4="accent4" accent5="accent5" accent6="accent6" hlink="hlink" folHlink="folHlink"/>
  <p:sldLayoutIdLst>
    <p:sldLayoutId id="2147483732" r:id="rId1"/>
    <p:sldLayoutId id="2147483735" r:id="rId2"/>
    <p:sldLayoutId id="2147483722" r:id="rId3"/>
    <p:sldLayoutId id="2147483724" r:id="rId4"/>
    <p:sldLayoutId id="2147483729" r:id="rId5"/>
    <p:sldLayoutId id="2147483733" r:id="rId6"/>
    <p:sldLayoutId id="2147483716" r:id="rId7"/>
  </p:sldLayoutIdLst>
  <p:hf sldNum="0" hdr="0" ftr="0" dt="0"/>
  <p:txStyles>
    <p:titleStyle>
      <a:lvl1pPr algn="l" defTabSz="914400" rtl="0" eaLnBrk="1" latinLnBrk="0" hangingPunct="1">
        <a:lnSpc>
          <a:spcPct val="90000"/>
        </a:lnSpc>
        <a:spcBef>
          <a:spcPct val="0"/>
        </a:spcBef>
        <a:buNone/>
        <a:defRPr sz="3600" b="1" kern="1200">
          <a:solidFill>
            <a:schemeClr val="bg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rebuchet MS" panose="020B06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fatf-gafi.or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1539499" y="5410201"/>
            <a:ext cx="9144000" cy="1447799"/>
          </a:xfrm>
        </p:spPr>
        <p:txBody>
          <a:bodyPr>
            <a:normAutofit lnSpcReduction="10000"/>
          </a:bodyPr>
          <a:lstStyle/>
          <a:p>
            <a:endParaRPr lang="nl-NL" sz="1800" b="0" i="1" dirty="0" smtClean="0">
              <a:solidFill>
                <a:schemeClr val="tx1">
                  <a:lumMod val="95000"/>
                  <a:lumOff val="5000"/>
                </a:schemeClr>
              </a:solidFill>
            </a:endParaRPr>
          </a:p>
          <a:p>
            <a:r>
              <a:rPr lang="nl-NL" sz="1800" b="0" i="1" dirty="0" smtClean="0">
                <a:solidFill>
                  <a:schemeClr val="bg1"/>
                </a:solidFill>
                <a:latin typeface="Trebuchet MS" panose="020B0603020202020204" pitchFamily="34" charset="0"/>
              </a:rPr>
              <a:t>11 april 2023</a:t>
            </a:r>
          </a:p>
          <a:p>
            <a:endParaRPr lang="nl-NL" sz="1800" b="0" i="1" dirty="0" smtClean="0">
              <a:solidFill>
                <a:schemeClr val="bg1"/>
              </a:solidFill>
              <a:latin typeface="Trebuchet MS" panose="020B0603020202020204" pitchFamily="34" charset="0"/>
            </a:endParaRPr>
          </a:p>
          <a:p>
            <a:r>
              <a:rPr lang="nl-NL" sz="1800" b="0" i="1" dirty="0" smtClean="0">
                <a:solidFill>
                  <a:schemeClr val="bg1"/>
                </a:solidFill>
                <a:latin typeface="Trebuchet MS" panose="020B0603020202020204" pitchFamily="34" charset="0"/>
              </a:rPr>
              <a:t>Merijn van Leeuwen, </a:t>
            </a:r>
            <a:r>
              <a:rPr lang="nl-NL" sz="1800" b="0" i="1" dirty="0" smtClean="0">
                <a:solidFill>
                  <a:schemeClr val="bg1"/>
                </a:solidFill>
                <a:latin typeface="Trebuchet MS" panose="020B0603020202020204" pitchFamily="34" charset="0"/>
              </a:rPr>
              <a:t>m.vanleeuwen@ft-advocaten.nl, 06 21 424 617</a:t>
            </a:r>
            <a:endParaRPr lang="nl-NL" sz="1800" b="0" i="1" dirty="0">
              <a:solidFill>
                <a:schemeClr val="bg1"/>
              </a:solidFill>
              <a:latin typeface="Trebuchet MS" panose="020B0603020202020204" pitchFamily="34" charset="0"/>
            </a:endParaRPr>
          </a:p>
        </p:txBody>
      </p:sp>
      <p:sp>
        <p:nvSpPr>
          <p:cNvPr id="3" name="Ondertitel 4"/>
          <p:cNvSpPr txBox="1">
            <a:spLocks/>
          </p:cNvSpPr>
          <p:nvPr/>
        </p:nvSpPr>
        <p:spPr>
          <a:xfrm>
            <a:off x="1524000" y="3810000"/>
            <a:ext cx="9144000" cy="144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1800" b="0" i="1" dirty="0" smtClean="0">
              <a:solidFill>
                <a:schemeClr val="tx1">
                  <a:lumMod val="95000"/>
                  <a:lumOff val="5000"/>
                </a:schemeClr>
              </a:solidFill>
            </a:endParaRPr>
          </a:p>
          <a:p>
            <a:r>
              <a:rPr lang="nl-NL" sz="4000" b="0" dirty="0" smtClean="0">
                <a:solidFill>
                  <a:schemeClr val="tx1">
                    <a:lumMod val="95000"/>
                    <a:lumOff val="5000"/>
                  </a:schemeClr>
                </a:solidFill>
                <a:latin typeface="Trebuchet MS" panose="020B0603020202020204" pitchFamily="34" charset="0"/>
              </a:rPr>
              <a:t>WWFT – Hoe beheers je de risico’s?</a:t>
            </a:r>
            <a:endParaRPr lang="nl-NL" sz="4000" b="0" dirty="0">
              <a:solidFill>
                <a:schemeClr val="tx1">
                  <a:lumMod val="95000"/>
                  <a:lumOff val="5000"/>
                </a:schemeClr>
              </a:solidFill>
              <a:latin typeface="Trebuchet MS" panose="020B0603020202020204" pitchFamily="34" charset="0"/>
            </a:endParaRPr>
          </a:p>
        </p:txBody>
      </p:sp>
    </p:spTree>
    <p:extLst>
      <p:ext uri="{BB962C8B-B14F-4D97-AF65-F5344CB8AC3E}">
        <p14:creationId xmlns:p14="http://schemas.microsoft.com/office/powerpoint/2010/main" val="2847459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Stap</a:t>
            </a:r>
            <a:r>
              <a:rPr lang="nl-NL" dirty="0" smtClean="0"/>
              <a:t> 1: de cliënt</a:t>
            </a:r>
            <a:endParaRPr lang="nl-NL" dirty="0"/>
          </a:p>
        </p:txBody>
      </p:sp>
      <p:sp>
        <p:nvSpPr>
          <p:cNvPr id="3" name="Tijdelijke aanduiding voor inhoud 2"/>
          <p:cNvSpPr>
            <a:spLocks noGrp="1"/>
          </p:cNvSpPr>
          <p:nvPr>
            <p:ph idx="1"/>
          </p:nvPr>
        </p:nvSpPr>
        <p:spPr/>
        <p:txBody>
          <a:bodyPr>
            <a:normAutofit lnSpcReduction="10000"/>
          </a:bodyPr>
          <a:lstStyle/>
          <a:p>
            <a:r>
              <a:rPr lang="nl-NL" b="1" dirty="0"/>
              <a:t>Art. 33 lid 2 WWFT:</a:t>
            </a:r>
          </a:p>
          <a:p>
            <a:endParaRPr lang="nl-NL" dirty="0"/>
          </a:p>
          <a:p>
            <a:r>
              <a:rPr lang="nl-NL" dirty="0"/>
              <a:t>Natuurlijk </a:t>
            </a:r>
            <a:r>
              <a:rPr lang="nl-NL" dirty="0" smtClean="0"/>
              <a:t>persoon (sub a)</a:t>
            </a:r>
            <a:endParaRPr lang="nl-NL" dirty="0"/>
          </a:p>
          <a:p>
            <a:endParaRPr lang="nl-NL" dirty="0"/>
          </a:p>
          <a:p>
            <a:r>
              <a:rPr lang="nl-NL" dirty="0" smtClean="0"/>
              <a:t>Personenvennootschap (sub b)</a:t>
            </a:r>
            <a:endParaRPr lang="nl-NL" dirty="0"/>
          </a:p>
          <a:p>
            <a:endParaRPr lang="nl-NL" dirty="0"/>
          </a:p>
          <a:p>
            <a:r>
              <a:rPr lang="nl-NL" dirty="0"/>
              <a:t>Rechtspersonen &amp; </a:t>
            </a:r>
            <a:r>
              <a:rPr lang="nl-NL" dirty="0" smtClean="0"/>
              <a:t>juridische entiteiten (sub c)</a:t>
            </a:r>
            <a:endParaRPr lang="nl-NL" dirty="0"/>
          </a:p>
          <a:p>
            <a:endParaRPr lang="nl-NL" dirty="0"/>
          </a:p>
          <a:p>
            <a:r>
              <a:rPr lang="nl-NL" dirty="0" smtClean="0"/>
              <a:t>Trust (sub d)</a:t>
            </a:r>
            <a:endParaRPr lang="nl-NL" dirty="0"/>
          </a:p>
          <a:p>
            <a:endParaRPr lang="nl-NL" dirty="0"/>
          </a:p>
        </p:txBody>
      </p:sp>
    </p:spTree>
    <p:extLst>
      <p:ext uri="{BB962C8B-B14F-4D97-AF65-F5344CB8AC3E}">
        <p14:creationId xmlns:p14="http://schemas.microsoft.com/office/powerpoint/2010/main" val="355256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Stap 2: </a:t>
            </a:r>
            <a:r>
              <a:rPr lang="nl-NL" dirty="0" smtClean="0">
                <a:latin typeface="Trebuchet MS" panose="020B0603020202020204" pitchFamily="34" charset="0"/>
              </a:rPr>
              <a:t>identificatie UBO</a:t>
            </a:r>
            <a:endParaRPr lang="nl-NL" dirty="0">
              <a:latin typeface="Trebuchet MS" panose="020B0603020202020204" pitchFamily="34" charset="0"/>
            </a:endParaRPr>
          </a:p>
        </p:txBody>
      </p:sp>
      <p:sp>
        <p:nvSpPr>
          <p:cNvPr id="3" name="Tijdelijke aanduiding voor inhoud 2"/>
          <p:cNvSpPr>
            <a:spLocks noGrp="1"/>
          </p:cNvSpPr>
          <p:nvPr>
            <p:ph idx="1"/>
          </p:nvPr>
        </p:nvSpPr>
        <p:spPr/>
        <p:txBody>
          <a:bodyPr>
            <a:normAutofit fontScale="92500" lnSpcReduction="20000"/>
          </a:bodyPr>
          <a:lstStyle/>
          <a:p>
            <a:r>
              <a:rPr lang="nl-NL" b="1" dirty="0"/>
              <a:t>Art. 1 WWFT en art. 3 Uitvoeringsbesluit WWFT</a:t>
            </a:r>
          </a:p>
          <a:p>
            <a:r>
              <a:rPr lang="nl-NL" dirty="0"/>
              <a:t>Natuurlijk persoon</a:t>
            </a:r>
          </a:p>
          <a:p>
            <a:pPr marL="800100" lvl="1" indent="-342900">
              <a:buFont typeface="Arial" panose="020B0604020202020204" pitchFamily="34" charset="0"/>
              <a:buChar char="•"/>
            </a:pPr>
            <a:r>
              <a:rPr lang="nl-NL" dirty="0"/>
              <a:t>Uiteindelijk eigenaar</a:t>
            </a:r>
          </a:p>
          <a:p>
            <a:pPr marL="800100" lvl="1" indent="-342900">
              <a:buFont typeface="Arial" panose="020B0604020202020204" pitchFamily="34" charset="0"/>
              <a:buChar char="•"/>
            </a:pPr>
            <a:r>
              <a:rPr lang="nl-NL" dirty="0"/>
              <a:t>zeggenschap</a:t>
            </a:r>
          </a:p>
          <a:p>
            <a:endParaRPr lang="nl-NL" dirty="0"/>
          </a:p>
          <a:p>
            <a:r>
              <a:rPr lang="nl-NL" i="1" dirty="0"/>
              <a:t>In ieder geval</a:t>
            </a:r>
            <a:r>
              <a:rPr lang="nl-NL" dirty="0"/>
              <a:t>: meer dan 25% aandelen, stemrechten of economisch belang</a:t>
            </a:r>
          </a:p>
          <a:p>
            <a:pPr marL="0" indent="0">
              <a:buNone/>
            </a:pPr>
            <a:r>
              <a:rPr lang="nl-NL" dirty="0"/>
              <a:t>	- art. 3 Uitvoeringsbesluit WWFT</a:t>
            </a:r>
          </a:p>
          <a:p>
            <a:endParaRPr lang="nl-NL" dirty="0"/>
          </a:p>
          <a:p>
            <a:r>
              <a:rPr lang="nl-NL" dirty="0"/>
              <a:t>Geen echte UBO? -&gt; dan “Pseudo-UBO</a:t>
            </a:r>
            <a:r>
              <a:rPr lang="nl-NL" dirty="0" smtClean="0"/>
              <a:t>”.</a:t>
            </a:r>
          </a:p>
          <a:p>
            <a:endParaRPr lang="nl-NL" dirty="0"/>
          </a:p>
          <a:p>
            <a:r>
              <a:rPr lang="nl-NL" dirty="0" smtClean="0"/>
              <a:t>Voorbeeld Pseudo UBO.</a:t>
            </a:r>
            <a:endParaRPr lang="nl-NL" dirty="0"/>
          </a:p>
          <a:p>
            <a:pPr marL="0" indent="0">
              <a:buNone/>
            </a:pPr>
            <a:endParaRPr lang="nl-NL" dirty="0"/>
          </a:p>
        </p:txBody>
      </p:sp>
    </p:spTree>
    <p:extLst>
      <p:ext uri="{BB962C8B-B14F-4D97-AF65-F5344CB8AC3E}">
        <p14:creationId xmlns:p14="http://schemas.microsoft.com/office/powerpoint/2010/main" val="418599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UBO-register</a:t>
            </a:r>
            <a:endParaRPr lang="nl-NL" dirty="0">
              <a:latin typeface="Trebuchet MS" panose="020B0603020202020204" pitchFamily="34" charset="0"/>
            </a:endParaRPr>
          </a:p>
        </p:txBody>
      </p:sp>
      <p:sp>
        <p:nvSpPr>
          <p:cNvPr id="3" name="Tijdelijke aanduiding voor inhoud 2"/>
          <p:cNvSpPr>
            <a:spLocks noGrp="1"/>
          </p:cNvSpPr>
          <p:nvPr>
            <p:ph idx="1"/>
          </p:nvPr>
        </p:nvSpPr>
        <p:spPr/>
        <p:txBody>
          <a:bodyPr>
            <a:normAutofit fontScale="92500" lnSpcReduction="10000"/>
          </a:bodyPr>
          <a:lstStyle/>
          <a:p>
            <a:r>
              <a:rPr lang="nl-NL" dirty="0"/>
              <a:t>Bij het uitvoeren van het cliëntonderzoek moet het UBO-register verplicht en  aantoonbaar worden geraadpleegd (art. 4 lid 2 WWFT)</a:t>
            </a:r>
          </a:p>
          <a:p>
            <a:endParaRPr lang="nl-NL" dirty="0"/>
          </a:p>
          <a:p>
            <a:pPr marL="0" indent="0">
              <a:buNone/>
            </a:pPr>
            <a:r>
              <a:rPr lang="nl-NL" dirty="0" smtClean="0"/>
              <a:t>	-&gt; </a:t>
            </a:r>
            <a:r>
              <a:rPr lang="nl-NL" dirty="0"/>
              <a:t>Vrijstelling van UBO-registratie voor beursgenoteerde entiteiten en 100%  </a:t>
            </a:r>
            <a:r>
              <a:rPr lang="nl-NL" dirty="0" smtClean="0"/>
              <a:t>	dochtermaatschappijen</a:t>
            </a:r>
            <a:r>
              <a:rPr lang="nl-NL" dirty="0"/>
              <a:t>, publiekrechtelijke rechtspersonen, </a:t>
            </a:r>
            <a:r>
              <a:rPr lang="nl-NL" dirty="0" err="1" smtClean="0"/>
              <a:t>VVE’s</a:t>
            </a:r>
            <a:r>
              <a:rPr lang="nl-NL" dirty="0"/>
              <a:t> </a:t>
            </a:r>
            <a:r>
              <a:rPr lang="nl-NL" dirty="0" smtClean="0"/>
              <a:t>en verenigingen.</a:t>
            </a:r>
            <a:endParaRPr lang="nl-NL" dirty="0"/>
          </a:p>
          <a:p>
            <a:endParaRPr lang="nl-NL" dirty="0"/>
          </a:p>
          <a:p>
            <a:r>
              <a:rPr lang="nl-NL" dirty="0"/>
              <a:t>Eigen onderzoek naar de UBO blijft verplicht (art. 3 lid 15 WWFT).</a:t>
            </a:r>
          </a:p>
          <a:p>
            <a:endParaRPr lang="nl-NL" dirty="0"/>
          </a:p>
          <a:p>
            <a:r>
              <a:rPr lang="nl-NL" i="1" dirty="0" err="1"/>
              <a:t>Terugmeldplicht</a:t>
            </a:r>
            <a:r>
              <a:rPr lang="nl-NL" dirty="0"/>
              <a:t>: discrepanties tussen eigen onderzoek UBO en UBO-register  moeten worden gemeld aan KvK (art. 10c WWFT).</a:t>
            </a:r>
          </a:p>
          <a:p>
            <a:endParaRPr lang="nl-NL" dirty="0"/>
          </a:p>
          <a:p>
            <a:endParaRPr lang="nl-NL" dirty="0"/>
          </a:p>
        </p:txBody>
      </p:sp>
    </p:spTree>
    <p:extLst>
      <p:ext uri="{BB962C8B-B14F-4D97-AF65-F5344CB8AC3E}">
        <p14:creationId xmlns:p14="http://schemas.microsoft.com/office/powerpoint/2010/main" val="68213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rebuchet MS" panose="020B0603020202020204" pitchFamily="34" charset="0"/>
              </a:rPr>
              <a:t>Vereenvoudigd</a:t>
            </a:r>
            <a:r>
              <a:rPr lang="nl-NL" dirty="0"/>
              <a:t> en verscherpt cliëntenonderzoek</a:t>
            </a:r>
          </a:p>
        </p:txBody>
      </p:sp>
      <p:sp>
        <p:nvSpPr>
          <p:cNvPr id="3" name="Tijdelijke aanduiding voor inhoud 2"/>
          <p:cNvSpPr>
            <a:spLocks noGrp="1"/>
          </p:cNvSpPr>
          <p:nvPr>
            <p:ph idx="1"/>
          </p:nvPr>
        </p:nvSpPr>
        <p:spPr/>
        <p:txBody>
          <a:bodyPr>
            <a:normAutofit/>
          </a:bodyPr>
          <a:lstStyle/>
          <a:p>
            <a:pPr marL="0" indent="0">
              <a:buNone/>
            </a:pPr>
            <a:r>
              <a:rPr lang="nl-NL" b="1" dirty="0" smtClean="0"/>
              <a:t>     Vereenvoudigd</a:t>
            </a:r>
            <a:r>
              <a:rPr lang="nl-NL" b="1" dirty="0"/>
              <a:t>: art. 6 en 7 WWFT en bijlage II Richtlijn</a:t>
            </a:r>
          </a:p>
          <a:p>
            <a:pPr marL="800100" lvl="1" indent="-342900">
              <a:buFont typeface="Arial" panose="020B0604020202020204" pitchFamily="34" charset="0"/>
              <a:buChar char="•"/>
            </a:pPr>
            <a:r>
              <a:rPr lang="nl-NL" dirty="0"/>
              <a:t>Laag risico</a:t>
            </a:r>
          </a:p>
          <a:p>
            <a:pPr marL="800100" lvl="1" indent="-342900">
              <a:buFont typeface="Arial" panose="020B0604020202020204" pitchFamily="34" charset="0"/>
              <a:buChar char="•"/>
            </a:pPr>
            <a:r>
              <a:rPr lang="nl-NL" dirty="0"/>
              <a:t>Aantoonbaar voldoende gegevens om laag risico vast te stellen</a:t>
            </a:r>
          </a:p>
          <a:p>
            <a:pPr marL="800100" lvl="1" indent="-342900">
              <a:buFont typeface="Arial" panose="020B0604020202020204" pitchFamily="34" charset="0"/>
              <a:buChar char="•"/>
            </a:pPr>
            <a:r>
              <a:rPr lang="nl-NL" dirty="0"/>
              <a:t>Actueel houden</a:t>
            </a:r>
          </a:p>
          <a:p>
            <a:pPr marL="800100" lvl="1" indent="-342900">
              <a:buFont typeface="Arial" panose="020B0604020202020204" pitchFamily="34" charset="0"/>
              <a:buChar char="•"/>
            </a:pPr>
            <a:r>
              <a:rPr lang="nl-NL" dirty="0"/>
              <a:t>Toereikende controle op ongebruikelijke </a:t>
            </a:r>
            <a:r>
              <a:rPr lang="nl-NL" dirty="0" smtClean="0"/>
              <a:t>transacties.</a:t>
            </a:r>
            <a:endParaRPr lang="nl-NL" dirty="0" smtClean="0"/>
          </a:p>
        </p:txBody>
      </p:sp>
    </p:spTree>
    <p:extLst>
      <p:ext uri="{BB962C8B-B14F-4D97-AF65-F5344CB8AC3E}">
        <p14:creationId xmlns:p14="http://schemas.microsoft.com/office/powerpoint/2010/main" val="418453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rebuchet MS" panose="020B0603020202020204" pitchFamily="34" charset="0"/>
              </a:rPr>
              <a:t>Vereenvoudigd</a:t>
            </a:r>
            <a:r>
              <a:rPr lang="nl-NL" dirty="0"/>
              <a:t> en verscherpt cliëntenonderzoek</a:t>
            </a:r>
          </a:p>
        </p:txBody>
      </p:sp>
      <p:sp>
        <p:nvSpPr>
          <p:cNvPr id="3" name="Tijdelijke aanduiding voor inhoud 2"/>
          <p:cNvSpPr>
            <a:spLocks noGrp="1"/>
          </p:cNvSpPr>
          <p:nvPr>
            <p:ph idx="1"/>
          </p:nvPr>
        </p:nvSpPr>
        <p:spPr/>
        <p:txBody>
          <a:bodyPr>
            <a:normAutofit fontScale="92500" lnSpcReduction="20000"/>
          </a:bodyPr>
          <a:lstStyle/>
          <a:p>
            <a:pPr lvl="1"/>
            <a:r>
              <a:rPr lang="nl-NL" b="1" dirty="0" smtClean="0"/>
              <a:t>Verscherpt</a:t>
            </a:r>
            <a:r>
              <a:rPr lang="nl-NL" b="1" dirty="0"/>
              <a:t>: art. 8 WWFT en bijlage III Richtlijn</a:t>
            </a:r>
          </a:p>
          <a:p>
            <a:pPr marL="800100" lvl="1" indent="-342900">
              <a:buFont typeface="Arial" panose="020B0604020202020204" pitchFamily="34" charset="0"/>
              <a:buChar char="•"/>
            </a:pPr>
            <a:r>
              <a:rPr lang="nl-NL" dirty="0"/>
              <a:t>Cliënt of transactie naar aard hoger risico</a:t>
            </a:r>
          </a:p>
          <a:p>
            <a:pPr marL="800100" lvl="1" indent="-342900">
              <a:buFont typeface="Arial" panose="020B0604020202020204" pitchFamily="34" charset="0"/>
              <a:buChar char="•"/>
            </a:pPr>
            <a:r>
              <a:rPr lang="nl-NL" dirty="0"/>
              <a:t>PEP</a:t>
            </a:r>
          </a:p>
          <a:p>
            <a:pPr marL="800100" lvl="1" indent="-342900">
              <a:buFont typeface="Arial" panose="020B0604020202020204" pitchFamily="34" charset="0"/>
              <a:buChar char="•"/>
            </a:pPr>
            <a:r>
              <a:rPr lang="nl-NL" dirty="0"/>
              <a:t>Cliënt weigert informatie te verschaffen</a:t>
            </a:r>
          </a:p>
          <a:p>
            <a:pPr marL="800100" lvl="1" indent="-342900">
              <a:buFont typeface="Arial" panose="020B0604020202020204" pitchFamily="34" charset="0"/>
              <a:buChar char="•"/>
            </a:pPr>
            <a:r>
              <a:rPr lang="nl-NL" dirty="0"/>
              <a:t>Twijfel integriteit cliënt</a:t>
            </a:r>
          </a:p>
          <a:p>
            <a:pPr marL="800100" lvl="1" indent="-342900">
              <a:buFont typeface="Arial" panose="020B0604020202020204" pitchFamily="34" charset="0"/>
              <a:buChar char="•"/>
            </a:pPr>
            <a:r>
              <a:rPr lang="nl-NL" dirty="0"/>
              <a:t>Transactie buiten normale activiteiten</a:t>
            </a:r>
          </a:p>
          <a:p>
            <a:pPr marL="800100" lvl="1" indent="-342900">
              <a:buFont typeface="Arial" panose="020B0604020202020204" pitchFamily="34" charset="0"/>
              <a:buChar char="•"/>
            </a:pPr>
            <a:r>
              <a:rPr lang="nl-NL" dirty="0"/>
              <a:t>Cliënt gevestigd in hoog-risico land (</a:t>
            </a:r>
            <a:r>
              <a:rPr lang="nl-NL" dirty="0">
                <a:hlinkClick r:id="rId2"/>
              </a:rPr>
              <a:t>www.fatf-gafi.org</a:t>
            </a:r>
            <a:r>
              <a:rPr lang="nl-NL" dirty="0" smtClean="0"/>
              <a:t>)</a:t>
            </a:r>
          </a:p>
          <a:p>
            <a:pPr lvl="1"/>
            <a:endParaRPr lang="nl-NL" dirty="0" smtClean="0"/>
          </a:p>
          <a:p>
            <a:pPr lvl="1"/>
            <a:r>
              <a:rPr lang="nl-NL" dirty="0" smtClean="0"/>
              <a:t>Als </a:t>
            </a:r>
            <a:r>
              <a:rPr lang="nl-NL" dirty="0"/>
              <a:t>de staat waar de cliënt woont of gevestigd is, of zijn zetel heeft, door de Europese Commissie is aangewezen als staat met een hoger risico op witwassen of financieren van terrorisme: </a:t>
            </a:r>
            <a:r>
              <a:rPr lang="nl-NL" dirty="0" smtClean="0"/>
              <a:t>Onder andere: Afghanistan</a:t>
            </a:r>
            <a:r>
              <a:rPr lang="nl-NL" dirty="0"/>
              <a:t>, Bosnië en Herzegovina, Guyana, Irak, Laos, Syrië, Uganda, Vanuatu, Jemen, Ethiopië, Sri Lanka, Trinidad en Tobago, Tunesië, Pakistan, Iran, Democratische Volksrepubliek Korea (DVK) (februari 2020)</a:t>
            </a:r>
          </a:p>
          <a:p>
            <a:pPr lvl="1"/>
            <a:endParaRPr lang="nl-NL" dirty="0"/>
          </a:p>
          <a:p>
            <a:endParaRPr lang="nl-NL" dirty="0"/>
          </a:p>
        </p:txBody>
      </p:sp>
    </p:spTree>
    <p:extLst>
      <p:ext uri="{BB962C8B-B14F-4D97-AF65-F5344CB8AC3E}">
        <p14:creationId xmlns:p14="http://schemas.microsoft.com/office/powerpoint/2010/main" val="116900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Maatregelen</a:t>
            </a:r>
            <a:r>
              <a:rPr lang="nl-NL" dirty="0" smtClean="0"/>
              <a:t> verscherpt cliëntenonderzoek</a:t>
            </a:r>
            <a:endParaRPr lang="nl-NL" dirty="0"/>
          </a:p>
        </p:txBody>
      </p:sp>
      <p:sp>
        <p:nvSpPr>
          <p:cNvPr id="3" name="Tijdelijke aanduiding voor inhoud 2"/>
          <p:cNvSpPr>
            <a:spLocks noGrp="1"/>
          </p:cNvSpPr>
          <p:nvPr>
            <p:ph idx="1"/>
          </p:nvPr>
        </p:nvSpPr>
        <p:spPr>
          <a:xfrm>
            <a:off x="838200" y="1933200"/>
            <a:ext cx="10515600" cy="4607300"/>
          </a:xfrm>
        </p:spPr>
        <p:txBody>
          <a:bodyPr>
            <a:normAutofit fontScale="92500" lnSpcReduction="20000"/>
          </a:bodyPr>
          <a:lstStyle/>
          <a:p>
            <a:r>
              <a:rPr lang="nl-NL" b="1" dirty="0"/>
              <a:t>Maatregelen (art. 8 WWFT)</a:t>
            </a:r>
          </a:p>
          <a:p>
            <a:pPr marL="800100" lvl="1" indent="-342900">
              <a:buFont typeface="Arial" panose="020B0604020202020204" pitchFamily="34" charset="0"/>
              <a:buChar char="•"/>
            </a:pPr>
            <a:r>
              <a:rPr lang="nl-NL" dirty="0"/>
              <a:t>Verifiëren identiteit </a:t>
            </a:r>
            <a:r>
              <a:rPr lang="nl-NL" dirty="0" err="1"/>
              <a:t>a.h.v</a:t>
            </a:r>
            <a:r>
              <a:rPr lang="nl-NL" dirty="0"/>
              <a:t>. aanvullende documenten</a:t>
            </a:r>
          </a:p>
          <a:p>
            <a:pPr marL="800100" lvl="1" indent="-342900">
              <a:buFont typeface="Arial" panose="020B0604020202020204" pitchFamily="34" charset="0"/>
              <a:buChar char="•"/>
            </a:pPr>
            <a:r>
              <a:rPr lang="nl-NL" dirty="0"/>
              <a:t>Documenten beoordelen echtheid</a:t>
            </a:r>
          </a:p>
          <a:p>
            <a:pPr marL="800100" lvl="1" indent="-342900">
              <a:buFont typeface="Arial" panose="020B0604020202020204" pitchFamily="34" charset="0"/>
              <a:buChar char="•"/>
            </a:pPr>
            <a:r>
              <a:rPr lang="nl-NL" dirty="0"/>
              <a:t>Raadplegen openbare bronnen</a:t>
            </a:r>
          </a:p>
          <a:p>
            <a:pPr marL="800100" lvl="1" indent="-342900">
              <a:buFont typeface="Arial" panose="020B0604020202020204" pitchFamily="34" charset="0"/>
              <a:buChar char="•"/>
            </a:pPr>
            <a:r>
              <a:rPr lang="nl-NL" dirty="0"/>
              <a:t>Waarborgen eerste betaling vanaf bank in EU</a:t>
            </a:r>
          </a:p>
          <a:p>
            <a:pPr marL="800100" lvl="1" indent="-342900">
              <a:buFont typeface="Arial" panose="020B0604020202020204" pitchFamily="34" charset="0"/>
              <a:buChar char="•"/>
            </a:pPr>
            <a:r>
              <a:rPr lang="nl-NL" dirty="0"/>
              <a:t>Toestemming van persoon hoger leidinggevend personeel</a:t>
            </a:r>
          </a:p>
          <a:p>
            <a:pPr marL="800100" lvl="1" indent="-342900">
              <a:buFont typeface="Arial" panose="020B0604020202020204" pitchFamily="34" charset="0"/>
              <a:buChar char="•"/>
            </a:pPr>
            <a:r>
              <a:rPr lang="nl-NL" dirty="0"/>
              <a:t>Vaststellen bron vermogen</a:t>
            </a:r>
          </a:p>
          <a:p>
            <a:pPr marL="800100" lvl="1" indent="-342900">
              <a:buFont typeface="Arial" panose="020B0604020202020204" pitchFamily="34" charset="0"/>
              <a:buChar char="•"/>
            </a:pPr>
            <a:r>
              <a:rPr lang="nl-NL" dirty="0"/>
              <a:t>Relatie doorlopend aan verscherpte controle </a:t>
            </a:r>
            <a:r>
              <a:rPr lang="nl-NL" dirty="0" smtClean="0"/>
              <a:t>onderwerpen</a:t>
            </a:r>
          </a:p>
          <a:p>
            <a:pPr marL="800100" lvl="1" indent="-342900">
              <a:buFont typeface="Arial" panose="020B0604020202020204" pitchFamily="34" charset="0"/>
              <a:buChar char="•"/>
            </a:pPr>
            <a:r>
              <a:rPr lang="nl-NL" dirty="0" smtClean="0"/>
              <a:t>Opvragen VOG</a:t>
            </a:r>
          </a:p>
          <a:p>
            <a:pPr marL="800100" lvl="1" indent="-342900">
              <a:buFont typeface="Arial" panose="020B0604020202020204" pitchFamily="34" charset="0"/>
              <a:buChar char="•"/>
            </a:pPr>
            <a:r>
              <a:rPr lang="nl-NL" dirty="0" smtClean="0"/>
              <a:t>Onderzoek naar afnemers cliënt</a:t>
            </a:r>
          </a:p>
          <a:p>
            <a:pPr marL="800100" lvl="1" indent="-342900">
              <a:buFont typeface="Arial" panose="020B0604020202020204" pitchFamily="34" charset="0"/>
              <a:buChar char="•"/>
            </a:pPr>
            <a:r>
              <a:rPr lang="nl-NL" dirty="0" smtClean="0"/>
              <a:t>Onderzoek naar herkomst gelden en opvragen bankafschriften</a:t>
            </a:r>
            <a:endParaRPr lang="nl-NL" dirty="0"/>
          </a:p>
          <a:p>
            <a:endParaRPr lang="nl-NL" dirty="0"/>
          </a:p>
          <a:p>
            <a:r>
              <a:rPr lang="nl-NL" b="1" dirty="0" smtClean="0"/>
              <a:t>Vaststellen </a:t>
            </a:r>
            <a:r>
              <a:rPr lang="nl-NL" b="1" dirty="0" smtClean="0"/>
              <a:t>of sprake is van </a:t>
            </a:r>
            <a:r>
              <a:rPr lang="nl-NL" b="1" dirty="0" err="1" smtClean="0"/>
              <a:t>Politically</a:t>
            </a:r>
            <a:r>
              <a:rPr lang="nl-NL" b="1" dirty="0" smtClean="0"/>
              <a:t> </a:t>
            </a:r>
            <a:r>
              <a:rPr lang="nl-NL" b="1" dirty="0" err="1" smtClean="0"/>
              <a:t>exposed</a:t>
            </a:r>
            <a:r>
              <a:rPr lang="nl-NL" b="1" dirty="0" smtClean="0"/>
              <a:t> person (artikel 8, lid 5 WWFT):</a:t>
            </a:r>
            <a:endParaRPr lang="nl-NL" dirty="0"/>
          </a:p>
          <a:p>
            <a:endParaRPr lang="nl-NL" dirty="0"/>
          </a:p>
        </p:txBody>
      </p:sp>
    </p:spTree>
    <p:extLst>
      <p:ext uri="{BB962C8B-B14F-4D97-AF65-F5344CB8AC3E}">
        <p14:creationId xmlns:p14="http://schemas.microsoft.com/office/powerpoint/2010/main" val="122560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Politically Exposed </a:t>
            </a:r>
            <a:r>
              <a:rPr lang="en-US" dirty="0"/>
              <a:t>P</a:t>
            </a:r>
            <a:r>
              <a:rPr lang="en-US" dirty="0" smtClean="0"/>
              <a:t>erson</a:t>
            </a:r>
            <a:endParaRPr lang="en-US" dirty="0"/>
          </a:p>
        </p:txBody>
      </p:sp>
      <p:sp>
        <p:nvSpPr>
          <p:cNvPr id="3" name="Content Placeholder 2"/>
          <p:cNvSpPr>
            <a:spLocks noGrp="1"/>
          </p:cNvSpPr>
          <p:nvPr>
            <p:ph idx="1"/>
          </p:nvPr>
        </p:nvSpPr>
        <p:spPr>
          <a:xfrm>
            <a:off x="838200" y="1933199"/>
            <a:ext cx="10515600" cy="4301345"/>
          </a:xfrm>
        </p:spPr>
        <p:txBody>
          <a:bodyPr>
            <a:normAutofit fontScale="70000" lnSpcReduction="20000"/>
          </a:bodyPr>
          <a:lstStyle/>
          <a:p>
            <a:pPr marL="0" indent="0">
              <a:buNone/>
            </a:pPr>
            <a:r>
              <a:rPr lang="en-US" dirty="0" err="1" smtClean="0"/>
              <a:t>Sinds</a:t>
            </a:r>
            <a:r>
              <a:rPr lang="en-US" dirty="0" smtClean="0"/>
              <a:t> 17 </a:t>
            </a:r>
            <a:r>
              <a:rPr lang="en-US" dirty="0" err="1" smtClean="0"/>
              <a:t>juli</a:t>
            </a:r>
            <a:r>
              <a:rPr lang="en-US" dirty="0" smtClean="0"/>
              <a:t> 2018: </a:t>
            </a:r>
            <a:r>
              <a:rPr lang="en-US" dirty="0" err="1" smtClean="0"/>
              <a:t>ook</a:t>
            </a:r>
            <a:r>
              <a:rPr lang="en-US" dirty="0" smtClean="0"/>
              <a:t> </a:t>
            </a:r>
            <a:r>
              <a:rPr lang="en-US" dirty="0" err="1" smtClean="0"/>
              <a:t>Nederlanders</a:t>
            </a:r>
            <a:r>
              <a:rPr lang="en-US" dirty="0" smtClean="0"/>
              <a:t>.</a:t>
            </a:r>
            <a:endParaRPr lang="nl-NL" dirty="0" smtClean="0"/>
          </a:p>
          <a:p>
            <a:pPr marL="0" indent="0">
              <a:buNone/>
            </a:pPr>
            <a:r>
              <a:rPr lang="nl-NL" dirty="0" err="1" smtClean="0"/>
              <a:t>PEP’s</a:t>
            </a:r>
            <a:r>
              <a:rPr lang="nl-NL" dirty="0" smtClean="0"/>
              <a:t> zijn: staatshoofd, parlementslid, bestuurslid politieke partij, Hoge Raad, rekenkamer, RvB Centrale Bank, ambassadeur, hoge officieren, lid van het leidinggevend lichaam, toezichthoudend lichaam of bestuurslichaam van een staatsbedrijf; (plaatsvervangend) bestuurder bij een internationale organisatie.</a:t>
            </a:r>
          </a:p>
          <a:p>
            <a:pPr marL="0" indent="0">
              <a:buNone/>
            </a:pPr>
            <a:endParaRPr lang="nl-NL" dirty="0" smtClean="0"/>
          </a:p>
          <a:p>
            <a:pPr marL="0" indent="0">
              <a:buNone/>
            </a:pPr>
            <a:r>
              <a:rPr lang="nl-NL" dirty="0" smtClean="0"/>
              <a:t>Familierelaties: echtgenoot, kind &amp; ouder;</a:t>
            </a:r>
          </a:p>
          <a:p>
            <a:pPr marL="0" indent="0">
              <a:buNone/>
            </a:pPr>
            <a:r>
              <a:rPr lang="nl-NL" dirty="0" smtClean="0"/>
              <a:t>Naaste geassocieerde: gezamenlijk </a:t>
            </a:r>
            <a:r>
              <a:rPr lang="nl-NL" dirty="0" err="1" smtClean="0"/>
              <a:t>UBOschap</a:t>
            </a:r>
            <a:r>
              <a:rPr lang="nl-NL" dirty="0" smtClean="0"/>
              <a:t> of andere nauwe zakelijke relaties.</a:t>
            </a:r>
          </a:p>
          <a:p>
            <a:pPr marL="0" indent="0">
              <a:buNone/>
            </a:pPr>
            <a:endParaRPr lang="nl-NL" dirty="0" smtClean="0"/>
          </a:p>
          <a:p>
            <a:pPr marL="0" indent="0">
              <a:buNone/>
            </a:pPr>
            <a:r>
              <a:rPr lang="nl-NL" dirty="0" smtClean="0"/>
              <a:t>Eens een PEP, altijd een PEP</a:t>
            </a:r>
            <a:r>
              <a:rPr lang="nl-NL" dirty="0" smtClean="0"/>
              <a:t>? </a:t>
            </a:r>
            <a:r>
              <a:rPr lang="nl-NL" b="1" dirty="0" smtClean="0">
                <a:sym typeface="Wingdings" panose="05000000000000000000" pitchFamily="2" charset="2"/>
              </a:rPr>
              <a:t> artikel 8, lid 7 WWFT.</a:t>
            </a:r>
            <a:endParaRPr lang="nl-NL" b="1" dirty="0" smtClean="0"/>
          </a:p>
          <a:p>
            <a:pPr marL="0" indent="0">
              <a:buNone/>
            </a:pPr>
            <a:endParaRPr lang="nl-NL" dirty="0" smtClean="0"/>
          </a:p>
          <a:p>
            <a:pPr marL="0" indent="0">
              <a:buNone/>
            </a:pPr>
            <a:r>
              <a:rPr lang="nl-NL" dirty="0"/>
              <a:t>In het geval dat de cliënt of de UBO een PEP is, dienen verscherpte cliënt-onderzoeksmaatregelen te worden getroffen, zoals passende maatregelen om de bron van het vermogen en van de middelen vast te stellen en toestemming van het hoger leidinggevend personeel voor het aangaan of voortzetten van deze zakelijke relatie of het verrichten van deze transactie</a:t>
            </a:r>
            <a:r>
              <a:rPr lang="nl-NL" dirty="0" smtClean="0"/>
              <a:t>.</a:t>
            </a:r>
          </a:p>
          <a:p>
            <a:pPr marL="0" indent="0">
              <a:buNone/>
            </a:pPr>
            <a:endParaRPr lang="nl-NL" dirty="0"/>
          </a:p>
          <a:p>
            <a:pPr marL="0" indent="0">
              <a:buNone/>
            </a:pPr>
            <a:r>
              <a:rPr lang="nl-NL" dirty="0"/>
              <a:t>Gemeenteraadsleden en wethouders zijn geen </a:t>
            </a:r>
            <a:r>
              <a:rPr lang="nl-NL" dirty="0" err="1"/>
              <a:t>PEP’s</a:t>
            </a:r>
            <a:r>
              <a:rPr lang="nl-NL" dirty="0"/>
              <a:t>.</a:t>
            </a:r>
          </a:p>
          <a:p>
            <a:endParaRPr lang="nl-NL" dirty="0" smtClean="0"/>
          </a:p>
          <a:p>
            <a:endParaRPr lang="nl-NL" dirty="0"/>
          </a:p>
        </p:txBody>
      </p:sp>
    </p:spTree>
    <p:extLst>
      <p:ext uri="{BB962C8B-B14F-4D97-AF65-F5344CB8AC3E}">
        <p14:creationId xmlns:p14="http://schemas.microsoft.com/office/powerpoint/2010/main" val="172088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WWFT – </a:t>
            </a:r>
            <a:r>
              <a:rPr lang="en-US" dirty="0" err="1" smtClean="0"/>
              <a:t>onacceptabele</a:t>
            </a:r>
            <a:r>
              <a:rPr lang="en-US" dirty="0" smtClean="0"/>
              <a:t> </a:t>
            </a:r>
            <a:r>
              <a:rPr lang="en-US" dirty="0" err="1" smtClean="0"/>
              <a:t>risico’s</a:t>
            </a:r>
            <a:r>
              <a:rPr lang="en-US" dirty="0" smtClean="0"/>
              <a:t> in het </a:t>
            </a:r>
            <a:r>
              <a:rPr lang="en-US" dirty="0" err="1" smtClean="0"/>
              <a:t>kader</a:t>
            </a:r>
            <a:r>
              <a:rPr lang="en-US" dirty="0" smtClean="0"/>
              <a:t> van </a:t>
            </a:r>
            <a:r>
              <a:rPr lang="en-US" dirty="0" err="1" smtClean="0"/>
              <a:t>cliëntonderzoek</a:t>
            </a:r>
            <a:endParaRPr lang="nl-NL" dirty="0"/>
          </a:p>
        </p:txBody>
      </p:sp>
      <p:sp>
        <p:nvSpPr>
          <p:cNvPr id="3" name="Tijdelijke aanduiding voor inhoud 2"/>
          <p:cNvSpPr>
            <a:spLocks noGrp="1"/>
          </p:cNvSpPr>
          <p:nvPr>
            <p:ph idx="1"/>
          </p:nvPr>
        </p:nvSpPr>
        <p:spPr/>
        <p:txBody>
          <a:bodyPr>
            <a:normAutofit fontScale="92500" lnSpcReduction="10000"/>
          </a:bodyPr>
          <a:lstStyle/>
          <a:p>
            <a:r>
              <a:rPr lang="en-US" dirty="0" err="1"/>
              <a:t>Cliënten</a:t>
            </a:r>
            <a:r>
              <a:rPr lang="en-US" dirty="0"/>
              <a:t> die </a:t>
            </a:r>
            <a:r>
              <a:rPr lang="en-US" dirty="0" err="1"/>
              <a:t>anoniem</a:t>
            </a:r>
            <a:r>
              <a:rPr lang="en-US" dirty="0"/>
              <a:t> </a:t>
            </a:r>
            <a:r>
              <a:rPr lang="en-US" dirty="0" err="1"/>
              <a:t>wensen</a:t>
            </a:r>
            <a:r>
              <a:rPr lang="en-US" dirty="0"/>
              <a:t> </a:t>
            </a:r>
            <a:r>
              <a:rPr lang="en-US" dirty="0" err="1"/>
              <a:t>te</a:t>
            </a:r>
            <a:r>
              <a:rPr lang="en-US" dirty="0"/>
              <a:t> </a:t>
            </a:r>
            <a:r>
              <a:rPr lang="en-US" dirty="0" err="1"/>
              <a:t>blijven</a:t>
            </a:r>
            <a:r>
              <a:rPr lang="en-US" dirty="0"/>
              <a:t>;</a:t>
            </a:r>
          </a:p>
          <a:p>
            <a:r>
              <a:rPr lang="en-US" dirty="0" err="1"/>
              <a:t>Cliënten</a:t>
            </a:r>
            <a:r>
              <a:rPr lang="en-US" dirty="0"/>
              <a:t> die </a:t>
            </a:r>
            <a:r>
              <a:rPr lang="en-US" dirty="0" err="1"/>
              <a:t>weigeren</a:t>
            </a:r>
            <a:r>
              <a:rPr lang="en-US" dirty="0"/>
              <a:t> </a:t>
            </a:r>
            <a:r>
              <a:rPr lang="en-US" dirty="0" err="1"/>
              <a:t>wettelijk</a:t>
            </a:r>
            <a:r>
              <a:rPr lang="en-US" dirty="0"/>
              <a:t> </a:t>
            </a:r>
            <a:r>
              <a:rPr lang="en-US" dirty="0" err="1"/>
              <a:t>verplichte</a:t>
            </a:r>
            <a:r>
              <a:rPr lang="en-US" dirty="0"/>
              <a:t> </a:t>
            </a:r>
            <a:r>
              <a:rPr lang="en-US" dirty="0" err="1"/>
              <a:t>identiteitsdocumenten</a:t>
            </a:r>
            <a:r>
              <a:rPr lang="en-US" dirty="0"/>
              <a:t> </a:t>
            </a:r>
            <a:r>
              <a:rPr lang="en-US" dirty="0" err="1"/>
              <a:t>te</a:t>
            </a:r>
            <a:r>
              <a:rPr lang="en-US" dirty="0"/>
              <a:t> </a:t>
            </a:r>
            <a:r>
              <a:rPr lang="en-US" dirty="0" err="1"/>
              <a:t>verstrekken</a:t>
            </a:r>
            <a:r>
              <a:rPr lang="en-US" dirty="0"/>
              <a:t>;</a:t>
            </a:r>
          </a:p>
          <a:p>
            <a:r>
              <a:rPr lang="en-US" dirty="0" err="1"/>
              <a:t>Cliënten</a:t>
            </a:r>
            <a:r>
              <a:rPr lang="en-US" dirty="0"/>
              <a:t> die </a:t>
            </a:r>
            <a:r>
              <a:rPr lang="en-US" dirty="0" err="1"/>
              <a:t>voorkomen</a:t>
            </a:r>
            <a:r>
              <a:rPr lang="en-US" dirty="0"/>
              <a:t> op de EU </a:t>
            </a:r>
            <a:r>
              <a:rPr lang="en-US" dirty="0" err="1"/>
              <a:t>freezelist</a:t>
            </a:r>
            <a:r>
              <a:rPr lang="en-US" dirty="0"/>
              <a:t>;</a:t>
            </a:r>
          </a:p>
          <a:p>
            <a:r>
              <a:rPr lang="en-US" dirty="0" err="1"/>
              <a:t>Shellbanks</a:t>
            </a:r>
            <a:r>
              <a:rPr lang="en-US" dirty="0"/>
              <a:t> (bank met </a:t>
            </a:r>
            <a:r>
              <a:rPr lang="en-US" dirty="0" err="1"/>
              <a:t>vergunning</a:t>
            </a:r>
            <a:r>
              <a:rPr lang="en-US" dirty="0"/>
              <a:t> maar </a:t>
            </a:r>
            <a:r>
              <a:rPr lang="en-US" dirty="0" err="1"/>
              <a:t>zonder</a:t>
            </a:r>
            <a:r>
              <a:rPr lang="en-US" dirty="0"/>
              <a:t> </a:t>
            </a:r>
            <a:r>
              <a:rPr lang="en-US" dirty="0" err="1"/>
              <a:t>fysieke</a:t>
            </a:r>
            <a:r>
              <a:rPr lang="en-US" dirty="0"/>
              <a:t> </a:t>
            </a:r>
            <a:r>
              <a:rPr lang="en-US" dirty="0" err="1"/>
              <a:t>aanwezigheid</a:t>
            </a:r>
            <a:r>
              <a:rPr lang="en-US" dirty="0"/>
              <a:t>);</a:t>
            </a:r>
          </a:p>
          <a:p>
            <a:r>
              <a:rPr lang="en-US" dirty="0" err="1"/>
              <a:t>Rechtspersonen</a:t>
            </a:r>
            <a:r>
              <a:rPr lang="en-US" dirty="0"/>
              <a:t> met </a:t>
            </a:r>
            <a:r>
              <a:rPr lang="en-US" dirty="0" err="1"/>
              <a:t>niet</a:t>
            </a:r>
            <a:r>
              <a:rPr lang="en-US" dirty="0"/>
              <a:t> </a:t>
            </a:r>
            <a:r>
              <a:rPr lang="en-US" dirty="0" err="1"/>
              <a:t>te</a:t>
            </a:r>
            <a:r>
              <a:rPr lang="en-US" dirty="0"/>
              <a:t> </a:t>
            </a:r>
            <a:r>
              <a:rPr lang="en-US" dirty="0" err="1"/>
              <a:t>doorgronden</a:t>
            </a:r>
            <a:r>
              <a:rPr lang="en-US" dirty="0"/>
              <a:t> </a:t>
            </a:r>
            <a:r>
              <a:rPr lang="en-US" dirty="0" err="1"/>
              <a:t>organisatiestructuur</a:t>
            </a:r>
            <a:r>
              <a:rPr lang="en-US" dirty="0"/>
              <a:t>;</a:t>
            </a:r>
          </a:p>
          <a:p>
            <a:r>
              <a:rPr lang="en-US" dirty="0" err="1"/>
              <a:t>Cliënten</a:t>
            </a:r>
            <a:r>
              <a:rPr lang="en-US" dirty="0"/>
              <a:t> van </a:t>
            </a:r>
            <a:r>
              <a:rPr lang="en-US" dirty="0" err="1"/>
              <a:t>wie</a:t>
            </a:r>
            <a:r>
              <a:rPr lang="en-US" dirty="0"/>
              <a:t> </a:t>
            </a:r>
            <a:r>
              <a:rPr lang="en-US" dirty="0" err="1"/>
              <a:t>wordt</a:t>
            </a:r>
            <a:r>
              <a:rPr lang="en-US" dirty="0"/>
              <a:t> </a:t>
            </a:r>
            <a:r>
              <a:rPr lang="en-US" dirty="0" err="1"/>
              <a:t>vermoed</a:t>
            </a:r>
            <a:r>
              <a:rPr lang="en-US" dirty="0"/>
              <a:t> </a:t>
            </a:r>
            <a:r>
              <a:rPr lang="en-US" dirty="0" err="1"/>
              <a:t>betrokken</a:t>
            </a:r>
            <a:r>
              <a:rPr lang="en-US" dirty="0"/>
              <a:t> </a:t>
            </a:r>
            <a:r>
              <a:rPr lang="en-US" dirty="0" err="1"/>
              <a:t>te</a:t>
            </a:r>
            <a:r>
              <a:rPr lang="en-US" dirty="0"/>
              <a:t> </a:t>
            </a:r>
            <a:r>
              <a:rPr lang="en-US" dirty="0" err="1"/>
              <a:t>zijn</a:t>
            </a:r>
            <a:r>
              <a:rPr lang="en-US" dirty="0"/>
              <a:t> </a:t>
            </a:r>
            <a:r>
              <a:rPr lang="en-US" dirty="0" err="1"/>
              <a:t>bij</a:t>
            </a:r>
            <a:r>
              <a:rPr lang="en-US" dirty="0"/>
              <a:t> </a:t>
            </a:r>
            <a:r>
              <a:rPr lang="en-US" dirty="0" err="1"/>
              <a:t>een</a:t>
            </a:r>
            <a:r>
              <a:rPr lang="en-US" dirty="0"/>
              <a:t> </a:t>
            </a:r>
            <a:r>
              <a:rPr lang="en-US" dirty="0" err="1"/>
              <a:t>criminele</a:t>
            </a:r>
            <a:r>
              <a:rPr lang="en-US" dirty="0"/>
              <a:t> </a:t>
            </a:r>
            <a:r>
              <a:rPr lang="en-US" dirty="0" err="1"/>
              <a:t>organisatie</a:t>
            </a:r>
            <a:r>
              <a:rPr lang="en-US" dirty="0"/>
              <a:t>.</a:t>
            </a:r>
          </a:p>
          <a:p>
            <a:endParaRPr lang="en-US" dirty="0"/>
          </a:p>
          <a:p>
            <a:pPr marL="0" indent="0">
              <a:buNone/>
            </a:pPr>
            <a:r>
              <a:rPr lang="en-US" b="1" dirty="0" err="1"/>
              <a:t>Gevolg</a:t>
            </a:r>
            <a:r>
              <a:rPr lang="en-US" dirty="0"/>
              <a:t>: </a:t>
            </a:r>
            <a:r>
              <a:rPr lang="en-US" dirty="0" err="1"/>
              <a:t>niet</a:t>
            </a:r>
            <a:r>
              <a:rPr lang="en-US" dirty="0"/>
              <a:t> </a:t>
            </a:r>
            <a:r>
              <a:rPr lang="en-US" dirty="0" err="1"/>
              <a:t>aangaan</a:t>
            </a:r>
            <a:r>
              <a:rPr lang="en-US" dirty="0"/>
              <a:t> of </a:t>
            </a:r>
            <a:r>
              <a:rPr lang="en-US" dirty="0" err="1"/>
              <a:t>beëindigen</a:t>
            </a:r>
            <a:r>
              <a:rPr lang="en-US" dirty="0"/>
              <a:t> van de </a:t>
            </a:r>
            <a:r>
              <a:rPr lang="en-US" dirty="0" err="1" smtClean="0"/>
              <a:t>relatie</a:t>
            </a:r>
            <a:r>
              <a:rPr lang="en-US" dirty="0" smtClean="0"/>
              <a:t>!! </a:t>
            </a:r>
            <a:r>
              <a:rPr lang="en-US" dirty="0" err="1" smtClean="0"/>
              <a:t>Zie</a:t>
            </a:r>
            <a:r>
              <a:rPr lang="en-US" dirty="0" smtClean="0"/>
              <a:t> </a:t>
            </a:r>
            <a:r>
              <a:rPr lang="en-US" dirty="0" err="1" smtClean="0"/>
              <a:t>artikel</a:t>
            </a:r>
            <a:r>
              <a:rPr lang="en-US" dirty="0" smtClean="0"/>
              <a:t> 5, lid 3 WWFT.</a:t>
            </a:r>
            <a:endParaRPr lang="en-US" dirty="0"/>
          </a:p>
          <a:p>
            <a:endParaRPr lang="nl-NL" dirty="0"/>
          </a:p>
        </p:txBody>
      </p:sp>
    </p:spTree>
    <p:extLst>
      <p:ext uri="{BB962C8B-B14F-4D97-AF65-F5344CB8AC3E}">
        <p14:creationId xmlns:p14="http://schemas.microsoft.com/office/powerpoint/2010/main" val="280076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nl-NL" dirty="0" smtClean="0"/>
          </a:p>
          <a:p>
            <a:pPr marL="0" indent="0" algn="ctr">
              <a:buNone/>
            </a:pPr>
            <a:endParaRPr lang="nl-NL" dirty="0"/>
          </a:p>
          <a:p>
            <a:pPr marL="0" indent="0" algn="ctr">
              <a:buNone/>
            </a:pPr>
            <a:endParaRPr lang="nl-NL" dirty="0" smtClean="0"/>
          </a:p>
          <a:p>
            <a:pPr marL="0" indent="0" algn="ctr">
              <a:buNone/>
            </a:pPr>
            <a:r>
              <a:rPr lang="nl-NL" b="1" dirty="0" smtClean="0"/>
              <a:t>Ongebruikelijke transacties</a:t>
            </a:r>
            <a:endParaRPr lang="nl-NL" b="1" dirty="0"/>
          </a:p>
        </p:txBody>
      </p:sp>
    </p:spTree>
    <p:extLst>
      <p:ext uri="{BB962C8B-B14F-4D97-AF65-F5344CB8AC3E}">
        <p14:creationId xmlns:p14="http://schemas.microsoft.com/office/powerpoint/2010/main" val="50465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WWFT - </a:t>
            </a:r>
            <a:r>
              <a:rPr lang="en-US" dirty="0" err="1" smtClean="0"/>
              <a:t>indicatoren</a:t>
            </a:r>
            <a:endParaRPr lang="nl-NL" dirty="0"/>
          </a:p>
        </p:txBody>
      </p:sp>
      <p:sp>
        <p:nvSpPr>
          <p:cNvPr id="3" name="Tijdelijke aanduiding voor inhoud 2"/>
          <p:cNvSpPr>
            <a:spLocks noGrp="1"/>
          </p:cNvSpPr>
          <p:nvPr>
            <p:ph idx="1"/>
          </p:nvPr>
        </p:nvSpPr>
        <p:spPr>
          <a:xfrm>
            <a:off x="838200" y="1933199"/>
            <a:ext cx="10515600" cy="2795212"/>
          </a:xfrm>
        </p:spPr>
        <p:txBody>
          <a:bodyPr>
            <a:normAutofit fontScale="77500" lnSpcReduction="20000"/>
          </a:bodyPr>
          <a:lstStyle/>
          <a:p>
            <a:pPr marL="285750" indent="-285750">
              <a:spcAft>
                <a:spcPts val="600"/>
              </a:spcAft>
            </a:pPr>
            <a:r>
              <a:rPr lang="en-US" dirty="0" err="1">
                <a:cs typeface="Times New Roman" panose="02020603050405020304" pitchFamily="18" charset="0"/>
              </a:rPr>
              <a:t>Belastingfraude</a:t>
            </a:r>
            <a:r>
              <a:rPr lang="en-US" dirty="0">
                <a:cs typeface="Times New Roman" panose="02020603050405020304" pitchFamily="18" charset="0"/>
              </a:rPr>
              <a:t> </a:t>
            </a:r>
            <a:r>
              <a:rPr lang="en-US" dirty="0" err="1">
                <a:cs typeface="Times New Roman" panose="02020603050405020304" pitchFamily="18" charset="0"/>
              </a:rPr>
              <a:t>kan</a:t>
            </a:r>
            <a:r>
              <a:rPr lang="en-US" dirty="0">
                <a:cs typeface="Times New Roman" panose="02020603050405020304" pitchFamily="18" charset="0"/>
              </a:rPr>
              <a:t> </a:t>
            </a:r>
            <a:r>
              <a:rPr lang="en-US" dirty="0" err="1">
                <a:cs typeface="Times New Roman" panose="02020603050405020304" pitchFamily="18" charset="0"/>
              </a:rPr>
              <a:t>ook</a:t>
            </a:r>
            <a:r>
              <a:rPr lang="en-US" dirty="0">
                <a:cs typeface="Times New Roman" panose="02020603050405020304" pitchFamily="18" charset="0"/>
              </a:rPr>
              <a:t> </a:t>
            </a:r>
            <a:r>
              <a:rPr lang="en-US" dirty="0" err="1">
                <a:cs typeface="Times New Roman" panose="02020603050405020304" pitchFamily="18" charset="0"/>
              </a:rPr>
              <a:t>gelden</a:t>
            </a:r>
            <a:r>
              <a:rPr lang="en-US" dirty="0">
                <a:cs typeface="Times New Roman" panose="02020603050405020304" pitchFamily="18" charset="0"/>
              </a:rPr>
              <a:t> </a:t>
            </a:r>
            <a:r>
              <a:rPr lang="en-US" dirty="0" err="1">
                <a:cs typeface="Times New Roman" panose="02020603050405020304" pitchFamily="18" charset="0"/>
              </a:rPr>
              <a:t>als</a:t>
            </a:r>
            <a:r>
              <a:rPr lang="en-US" dirty="0">
                <a:cs typeface="Times New Roman" panose="02020603050405020304" pitchFamily="18" charset="0"/>
              </a:rPr>
              <a:t> </a:t>
            </a:r>
            <a:r>
              <a:rPr lang="en-US" dirty="0" err="1">
                <a:cs typeface="Times New Roman" panose="02020603050405020304" pitchFamily="18" charset="0"/>
              </a:rPr>
              <a:t>gronddelict</a:t>
            </a:r>
            <a:r>
              <a:rPr lang="en-US" dirty="0">
                <a:cs typeface="Times New Roman" panose="02020603050405020304" pitchFamily="18" charset="0"/>
              </a:rPr>
              <a:t> </a:t>
            </a:r>
            <a:r>
              <a:rPr lang="en-US" dirty="0" err="1">
                <a:cs typeface="Times New Roman" panose="02020603050405020304" pitchFamily="18" charset="0"/>
              </a:rPr>
              <a:t>voor</a:t>
            </a:r>
            <a:r>
              <a:rPr lang="en-US" dirty="0">
                <a:cs typeface="Times New Roman" panose="02020603050405020304" pitchFamily="18" charset="0"/>
              </a:rPr>
              <a:t> </a:t>
            </a:r>
            <a:r>
              <a:rPr lang="en-US" dirty="0" err="1">
                <a:cs typeface="Times New Roman" panose="02020603050405020304" pitchFamily="18" charset="0"/>
              </a:rPr>
              <a:t>witwassen</a:t>
            </a:r>
            <a:r>
              <a:rPr lang="en-US" dirty="0">
                <a:cs typeface="Times New Roman" panose="02020603050405020304" pitchFamily="18" charset="0"/>
              </a:rPr>
              <a:t>, HR 7 </a:t>
            </a:r>
            <a:r>
              <a:rPr lang="en-US" dirty="0" err="1">
                <a:cs typeface="Times New Roman" panose="02020603050405020304" pitchFamily="18" charset="0"/>
              </a:rPr>
              <a:t>oktober</a:t>
            </a:r>
            <a:r>
              <a:rPr lang="en-US" dirty="0">
                <a:cs typeface="Times New Roman" panose="02020603050405020304" pitchFamily="18" charset="0"/>
              </a:rPr>
              <a:t> 2008.</a:t>
            </a:r>
          </a:p>
          <a:p>
            <a:r>
              <a:rPr lang="en-US" dirty="0" err="1">
                <a:cs typeface="Times New Roman" panose="02020603050405020304" pitchFamily="18" charset="0"/>
              </a:rPr>
              <a:t>Voor</a:t>
            </a:r>
            <a:r>
              <a:rPr lang="en-US" dirty="0">
                <a:cs typeface="Times New Roman" panose="02020603050405020304" pitchFamily="18" charset="0"/>
              </a:rPr>
              <a:t> de WWFT is </a:t>
            </a:r>
            <a:r>
              <a:rPr lang="en-US" dirty="0" err="1">
                <a:cs typeface="Times New Roman" panose="02020603050405020304" pitchFamily="18" charset="0"/>
              </a:rPr>
              <a:t>een</a:t>
            </a:r>
            <a:r>
              <a:rPr lang="en-US" dirty="0">
                <a:cs typeface="Times New Roman" panose="02020603050405020304" pitchFamily="18" charset="0"/>
              </a:rPr>
              <a:t> ‘</a:t>
            </a:r>
            <a:r>
              <a:rPr lang="en-US" dirty="0" err="1">
                <a:cs typeface="Times New Roman" panose="02020603050405020304" pitchFamily="18" charset="0"/>
              </a:rPr>
              <a:t>aanleiding</a:t>
            </a:r>
            <a:r>
              <a:rPr lang="en-US" dirty="0">
                <a:cs typeface="Times New Roman" panose="02020603050405020304" pitchFamily="18" charset="0"/>
              </a:rPr>
              <a:t> om </a:t>
            </a:r>
            <a:r>
              <a:rPr lang="en-US" dirty="0" err="1">
                <a:cs typeface="Times New Roman" panose="02020603050405020304" pitchFamily="18" charset="0"/>
              </a:rPr>
              <a:t>te</a:t>
            </a:r>
            <a:r>
              <a:rPr lang="en-US" dirty="0">
                <a:cs typeface="Times New Roman" panose="02020603050405020304" pitchFamily="18" charset="0"/>
              </a:rPr>
              <a:t> </a:t>
            </a:r>
            <a:r>
              <a:rPr lang="en-US" dirty="0" err="1">
                <a:cs typeface="Times New Roman" panose="02020603050405020304" pitchFamily="18" charset="0"/>
              </a:rPr>
              <a:t>veronderstellen</a:t>
            </a:r>
            <a:r>
              <a:rPr lang="en-US" dirty="0">
                <a:cs typeface="Times New Roman" panose="02020603050405020304" pitchFamily="18" charset="0"/>
              </a:rPr>
              <a:t>’ </a:t>
            </a:r>
            <a:r>
              <a:rPr lang="en-US" dirty="0" err="1">
                <a:cs typeface="Times New Roman" panose="02020603050405020304" pitchFamily="18" charset="0"/>
              </a:rPr>
              <a:t>dat</a:t>
            </a:r>
            <a:r>
              <a:rPr lang="en-US" dirty="0">
                <a:cs typeface="Times New Roman" panose="02020603050405020304" pitchFamily="18" charset="0"/>
              </a:rPr>
              <a:t> </a:t>
            </a:r>
            <a:r>
              <a:rPr lang="en-US" dirty="0" err="1">
                <a:cs typeface="Times New Roman" panose="02020603050405020304" pitchFamily="18" charset="0"/>
              </a:rPr>
              <a:t>er</a:t>
            </a:r>
            <a:r>
              <a:rPr lang="en-US" dirty="0">
                <a:cs typeface="Times New Roman" panose="02020603050405020304" pitchFamily="18" charset="0"/>
              </a:rPr>
              <a:t> </a:t>
            </a:r>
            <a:r>
              <a:rPr lang="en-US" dirty="0" err="1">
                <a:cs typeface="Times New Roman" panose="02020603050405020304" pitchFamily="18" charset="0"/>
              </a:rPr>
              <a:t>sprake</a:t>
            </a:r>
            <a:r>
              <a:rPr lang="en-US" dirty="0">
                <a:cs typeface="Times New Roman" panose="02020603050405020304" pitchFamily="18" charset="0"/>
              </a:rPr>
              <a:t> is van </a:t>
            </a:r>
            <a:r>
              <a:rPr lang="en-US" dirty="0" err="1">
                <a:cs typeface="Times New Roman" panose="02020603050405020304" pitchFamily="18" charset="0"/>
              </a:rPr>
              <a:t>witwassen</a:t>
            </a:r>
            <a:r>
              <a:rPr lang="en-US" dirty="0">
                <a:cs typeface="Times New Roman" panose="02020603050405020304" pitchFamily="18" charset="0"/>
              </a:rPr>
              <a:t> </a:t>
            </a:r>
            <a:r>
              <a:rPr lang="en-US" dirty="0" err="1">
                <a:cs typeface="Times New Roman" panose="02020603050405020304" pitchFamily="18" charset="0"/>
              </a:rPr>
              <a:t>voldoende</a:t>
            </a:r>
            <a:r>
              <a:rPr lang="en-US" dirty="0">
                <a:cs typeface="Times New Roman" panose="02020603050405020304" pitchFamily="18" charset="0"/>
              </a:rPr>
              <a:t>. </a:t>
            </a:r>
            <a:r>
              <a:rPr lang="en-US" dirty="0" err="1">
                <a:cs typeface="Times New Roman" panose="02020603050405020304" pitchFamily="18" charset="0"/>
              </a:rPr>
              <a:t>Bewijs</a:t>
            </a:r>
            <a:r>
              <a:rPr lang="en-US" dirty="0">
                <a:cs typeface="Times New Roman" panose="02020603050405020304" pitchFamily="18" charset="0"/>
              </a:rPr>
              <a:t> </a:t>
            </a:r>
            <a:r>
              <a:rPr lang="en-US" dirty="0" err="1">
                <a:cs typeface="Times New Roman" panose="02020603050405020304" pitchFamily="18" charset="0"/>
              </a:rPr>
              <a:t>hoeft</a:t>
            </a:r>
            <a:r>
              <a:rPr lang="en-US" dirty="0">
                <a:cs typeface="Times New Roman" panose="02020603050405020304" pitchFamily="18" charset="0"/>
              </a:rPr>
              <a:t> </a:t>
            </a:r>
            <a:r>
              <a:rPr lang="en-US" dirty="0" err="1">
                <a:cs typeface="Times New Roman" panose="02020603050405020304" pitchFamily="18" charset="0"/>
              </a:rPr>
              <a:t>niet</a:t>
            </a:r>
            <a:r>
              <a:rPr lang="en-US" dirty="0">
                <a:cs typeface="Times New Roman" panose="02020603050405020304" pitchFamily="18" charset="0"/>
              </a:rPr>
              <a:t> </a:t>
            </a:r>
            <a:r>
              <a:rPr lang="en-US" dirty="0" err="1">
                <a:cs typeface="Times New Roman" panose="02020603050405020304" pitchFamily="18" charset="0"/>
              </a:rPr>
              <a:t>voorhanden</a:t>
            </a:r>
            <a:r>
              <a:rPr lang="en-US" dirty="0">
                <a:cs typeface="Times New Roman" panose="02020603050405020304" pitchFamily="18" charset="0"/>
              </a:rPr>
              <a:t> </a:t>
            </a:r>
            <a:r>
              <a:rPr lang="en-US" dirty="0" err="1">
                <a:cs typeface="Times New Roman" panose="02020603050405020304" pitchFamily="18" charset="0"/>
              </a:rPr>
              <a:t>te</a:t>
            </a:r>
            <a:r>
              <a:rPr lang="en-US" dirty="0">
                <a:cs typeface="Times New Roman" panose="02020603050405020304" pitchFamily="18" charset="0"/>
              </a:rPr>
              <a:t> </a:t>
            </a:r>
            <a:r>
              <a:rPr lang="en-US" dirty="0" err="1">
                <a:cs typeface="Times New Roman" panose="02020603050405020304" pitchFamily="18" charset="0"/>
              </a:rPr>
              <a:t>zijn</a:t>
            </a:r>
            <a:r>
              <a:rPr lang="en-US" dirty="0">
                <a:cs typeface="Times New Roman" panose="02020603050405020304" pitchFamily="18" charset="0"/>
              </a:rPr>
              <a:t> </a:t>
            </a:r>
            <a:r>
              <a:rPr lang="en-US" dirty="0" err="1">
                <a:cs typeface="Times New Roman" panose="02020603050405020304" pitchFamily="18" charset="0"/>
              </a:rPr>
              <a:t>en</a:t>
            </a:r>
            <a:r>
              <a:rPr lang="en-US" dirty="0">
                <a:cs typeface="Times New Roman" panose="02020603050405020304" pitchFamily="18" charset="0"/>
              </a:rPr>
              <a:t> </a:t>
            </a:r>
            <a:r>
              <a:rPr lang="en-US" dirty="0" err="1">
                <a:cs typeface="Times New Roman" panose="02020603050405020304" pitchFamily="18" charset="0"/>
              </a:rPr>
              <a:t>gronddelict</a:t>
            </a:r>
            <a:r>
              <a:rPr lang="en-US" dirty="0">
                <a:cs typeface="Times New Roman" panose="02020603050405020304" pitchFamily="18" charset="0"/>
              </a:rPr>
              <a:t> </a:t>
            </a:r>
            <a:r>
              <a:rPr lang="en-US" dirty="0" err="1">
                <a:cs typeface="Times New Roman" panose="02020603050405020304" pitchFamily="18" charset="0"/>
              </a:rPr>
              <a:t>hoeft</a:t>
            </a:r>
            <a:r>
              <a:rPr lang="en-US" dirty="0">
                <a:cs typeface="Times New Roman" panose="02020603050405020304" pitchFamily="18" charset="0"/>
              </a:rPr>
              <a:t> </a:t>
            </a:r>
            <a:r>
              <a:rPr lang="en-US" dirty="0" err="1">
                <a:cs typeface="Times New Roman" panose="02020603050405020304" pitchFamily="18" charset="0"/>
              </a:rPr>
              <a:t>niet</a:t>
            </a:r>
            <a:r>
              <a:rPr lang="en-US" dirty="0">
                <a:cs typeface="Times New Roman" panose="02020603050405020304" pitchFamily="18" charset="0"/>
              </a:rPr>
              <a:t> </a:t>
            </a:r>
            <a:r>
              <a:rPr lang="en-US" dirty="0" err="1">
                <a:cs typeface="Times New Roman" panose="02020603050405020304" pitchFamily="18" charset="0"/>
              </a:rPr>
              <a:t>bekend</a:t>
            </a:r>
            <a:r>
              <a:rPr lang="en-US" dirty="0">
                <a:cs typeface="Times New Roman" panose="02020603050405020304" pitchFamily="18" charset="0"/>
              </a:rPr>
              <a:t> </a:t>
            </a:r>
            <a:r>
              <a:rPr lang="en-US" dirty="0" err="1">
                <a:cs typeface="Times New Roman" panose="02020603050405020304" pitchFamily="18" charset="0"/>
              </a:rPr>
              <a:t>te</a:t>
            </a:r>
            <a:r>
              <a:rPr lang="en-US" dirty="0">
                <a:cs typeface="Times New Roman" panose="02020603050405020304" pitchFamily="18" charset="0"/>
              </a:rPr>
              <a:t> </a:t>
            </a:r>
            <a:r>
              <a:rPr lang="en-US" dirty="0" err="1">
                <a:cs typeface="Times New Roman" panose="02020603050405020304" pitchFamily="18" charset="0"/>
              </a:rPr>
              <a:t>zijn</a:t>
            </a:r>
            <a:r>
              <a:rPr lang="en-US" dirty="0">
                <a:cs typeface="Times New Roman" panose="02020603050405020304" pitchFamily="18" charset="0"/>
              </a:rPr>
              <a:t>.</a:t>
            </a:r>
            <a:endParaRPr lang="nl-NL" dirty="0">
              <a:cs typeface="Times New Roman" panose="02020603050405020304" pitchFamily="18" charset="0"/>
            </a:endParaRPr>
          </a:p>
          <a:p>
            <a:endParaRPr lang="en-US" dirty="0" smtClean="0"/>
          </a:p>
          <a:p>
            <a:pPr marL="0" indent="0">
              <a:buNone/>
            </a:pPr>
            <a:r>
              <a:rPr lang="en-US" u="sng" dirty="0" err="1"/>
              <a:t>Volgens</a:t>
            </a:r>
            <a:r>
              <a:rPr lang="en-US" u="sng" dirty="0"/>
              <a:t> BFT</a:t>
            </a:r>
            <a:r>
              <a:rPr lang="en-US" u="sng" dirty="0" smtClean="0"/>
              <a:t>:</a:t>
            </a:r>
          </a:p>
          <a:p>
            <a:r>
              <a:rPr lang="en-US" dirty="0" err="1" smtClean="0"/>
              <a:t>Inkeer</a:t>
            </a:r>
            <a:r>
              <a:rPr lang="en-US" dirty="0" smtClean="0"/>
              <a:t> </a:t>
            </a:r>
            <a:r>
              <a:rPr lang="en-US" dirty="0" err="1" smtClean="0"/>
              <a:t>voor</a:t>
            </a:r>
            <a:r>
              <a:rPr lang="en-US" dirty="0" smtClean="0"/>
              <a:t> </a:t>
            </a:r>
            <a:r>
              <a:rPr lang="en-US" dirty="0" err="1" smtClean="0"/>
              <a:t>buitenlandse</a:t>
            </a:r>
            <a:r>
              <a:rPr lang="en-US" dirty="0" smtClean="0"/>
              <a:t> </a:t>
            </a:r>
            <a:r>
              <a:rPr lang="en-US" dirty="0" err="1" smtClean="0"/>
              <a:t>inkomsten</a:t>
            </a:r>
            <a:r>
              <a:rPr lang="en-US" dirty="0" smtClean="0"/>
              <a:t> en </a:t>
            </a:r>
            <a:r>
              <a:rPr lang="en-US" dirty="0" err="1" smtClean="0"/>
              <a:t>bankrekeningen</a:t>
            </a:r>
            <a:r>
              <a:rPr lang="en-US" dirty="0" smtClean="0"/>
              <a:t> </a:t>
            </a:r>
            <a:r>
              <a:rPr lang="en-US" dirty="0" err="1" smtClean="0"/>
              <a:t>moet</a:t>
            </a:r>
            <a:r>
              <a:rPr lang="en-US" dirty="0" smtClean="0"/>
              <a:t> </a:t>
            </a:r>
            <a:r>
              <a:rPr lang="en-US" dirty="0" err="1" smtClean="0"/>
              <a:t>sinds</a:t>
            </a:r>
            <a:r>
              <a:rPr lang="en-US" dirty="0" smtClean="0"/>
              <a:t> 1 </a:t>
            </a:r>
            <a:r>
              <a:rPr lang="en-US" dirty="0" err="1" smtClean="0"/>
              <a:t>januari</a:t>
            </a:r>
            <a:r>
              <a:rPr lang="en-US" dirty="0" smtClean="0"/>
              <a:t> 2018 </a:t>
            </a:r>
            <a:r>
              <a:rPr lang="en-US" dirty="0" err="1" smtClean="0"/>
              <a:t>altijd</a:t>
            </a:r>
            <a:r>
              <a:rPr lang="en-US" dirty="0" smtClean="0"/>
              <a:t> </a:t>
            </a:r>
            <a:r>
              <a:rPr lang="en-US" dirty="0" err="1" smtClean="0"/>
              <a:t>gemeld</a:t>
            </a:r>
            <a:r>
              <a:rPr lang="en-US" dirty="0" smtClean="0"/>
              <a:t> </a:t>
            </a:r>
            <a:r>
              <a:rPr lang="en-US" dirty="0" err="1" smtClean="0"/>
              <a:t>worden</a:t>
            </a:r>
            <a:r>
              <a:rPr lang="en-US" dirty="0"/>
              <a:t>.</a:t>
            </a:r>
            <a:endParaRPr lang="en-US" dirty="0" smtClean="0"/>
          </a:p>
          <a:p>
            <a:endParaRPr lang="en-US" dirty="0" smtClean="0"/>
          </a:p>
          <a:p>
            <a:r>
              <a:rPr lang="en-US" dirty="0" err="1" smtClean="0"/>
              <a:t>Belangrijke</a:t>
            </a:r>
            <a:r>
              <a:rPr lang="en-US" dirty="0" smtClean="0"/>
              <a:t> </a:t>
            </a:r>
            <a:r>
              <a:rPr lang="en-US" dirty="0" err="1" smtClean="0"/>
              <a:t>indicatoren</a:t>
            </a:r>
            <a:r>
              <a:rPr lang="en-US" dirty="0" smtClean="0"/>
              <a:t>:</a:t>
            </a:r>
          </a:p>
          <a:p>
            <a:endParaRPr lang="en-US" dirty="0" smtClean="0"/>
          </a:p>
        </p:txBody>
      </p:sp>
      <p:sp>
        <p:nvSpPr>
          <p:cNvPr id="4" name="Tekstvak 3"/>
          <p:cNvSpPr txBox="1"/>
          <p:nvPr/>
        </p:nvSpPr>
        <p:spPr>
          <a:xfrm>
            <a:off x="966537" y="4654034"/>
            <a:ext cx="10387263" cy="1708484"/>
          </a:xfrm>
          <a:prstGeom prst="rect">
            <a:avLst/>
          </a:prstGeom>
          <a:noFill/>
        </p:spPr>
        <p:txBody>
          <a:bodyPr wrap="square" numCol="2" rtlCol="0">
            <a:noAutofit/>
          </a:bodyPr>
          <a:lstStyle/>
          <a:p>
            <a:pPr marL="486009" indent="-486009">
              <a:spcAft>
                <a:spcPts val="600"/>
              </a:spcAft>
              <a:buAutoNum type="arabicPeriod"/>
            </a:pPr>
            <a:r>
              <a:rPr lang="en-US" sz="1400" dirty="0" err="1" smtClean="0">
                <a:latin typeface="Trebuchet MS" panose="020B0603020202020204" pitchFamily="34" charset="0"/>
                <a:cs typeface="Times New Roman" panose="02020603050405020304" pitchFamily="18" charset="0"/>
              </a:rPr>
              <a:t>Gebruik</a:t>
            </a:r>
            <a:r>
              <a:rPr lang="en-US" sz="1400" dirty="0" smtClean="0">
                <a:latin typeface="Trebuchet MS" panose="020B0603020202020204" pitchFamily="34" charset="0"/>
                <a:cs typeface="Times New Roman" panose="02020603050405020304" pitchFamily="18" charset="0"/>
              </a:rPr>
              <a:t> </a:t>
            </a:r>
            <a:r>
              <a:rPr lang="en-US" sz="1400" dirty="0">
                <a:latin typeface="Trebuchet MS" panose="020B0603020202020204" pitchFamily="34" charset="0"/>
                <a:cs typeface="Times New Roman" panose="02020603050405020304" pitchFamily="18" charset="0"/>
              </a:rPr>
              <a:t>van </a:t>
            </a:r>
            <a:r>
              <a:rPr lang="en-US" sz="1400" dirty="0" err="1">
                <a:latin typeface="Trebuchet MS" panose="020B0603020202020204" pitchFamily="34" charset="0"/>
                <a:cs typeface="Times New Roman" panose="02020603050405020304" pitchFamily="18" charset="0"/>
              </a:rPr>
              <a:t>valse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facturen</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Corruptie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en</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omkoping</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Onjuiste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administratie</a:t>
            </a:r>
            <a:r>
              <a:rPr lang="en-US" sz="1400" dirty="0">
                <a:latin typeface="Trebuchet MS" panose="020B0603020202020204" pitchFamily="34" charset="0"/>
                <a:cs typeface="Times New Roman" panose="02020603050405020304" pitchFamily="18" charset="0"/>
              </a:rPr>
              <a:t>/</a:t>
            </a:r>
            <a:r>
              <a:rPr lang="en-US" sz="1400" dirty="0" err="1">
                <a:latin typeface="Trebuchet MS" panose="020B0603020202020204" pitchFamily="34" charset="0"/>
                <a:cs typeface="Times New Roman" panose="02020603050405020304" pitchFamily="18" charset="0"/>
              </a:rPr>
              <a:t>aangifte</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Privégebruik</a:t>
            </a:r>
            <a:r>
              <a:rPr lang="en-US" sz="1400" dirty="0">
                <a:latin typeface="Trebuchet MS" panose="020B0603020202020204" pitchFamily="34" charset="0"/>
                <a:cs typeface="Times New Roman" panose="02020603050405020304" pitchFamily="18" charset="0"/>
              </a:rPr>
              <a:t> geld van de </a:t>
            </a:r>
            <a:r>
              <a:rPr lang="en-US" sz="1400" dirty="0" err="1">
                <a:latin typeface="Trebuchet MS" panose="020B0603020202020204" pitchFamily="34" charset="0"/>
                <a:cs typeface="Times New Roman" panose="02020603050405020304" pitchFamily="18" charset="0"/>
              </a:rPr>
              <a:t>onderneming</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Betaling</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zonder</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factuur</a:t>
            </a:r>
            <a:r>
              <a:rPr lang="en-US" sz="1400" dirty="0" smtClean="0">
                <a:latin typeface="Trebuchet MS" panose="020B0603020202020204" pitchFamily="34" charset="0"/>
                <a:cs typeface="Times New Roman" panose="02020603050405020304" pitchFamily="18" charset="0"/>
              </a:rPr>
              <a:t>;</a:t>
            </a:r>
            <a:endParaRPr lang="en-US" sz="1400" dirty="0">
              <a:latin typeface="Trebuchet MS" panose="020B0603020202020204" pitchFamily="34" charset="0"/>
              <a:cs typeface="Times New Roman" panose="02020603050405020304" pitchFamily="18" charset="0"/>
            </a:endParaRPr>
          </a:p>
          <a:p>
            <a:pPr marL="486009" indent="-486009">
              <a:spcAft>
                <a:spcPts val="600"/>
              </a:spcAft>
              <a:buAutoNum type="arabicPeriod"/>
            </a:pPr>
            <a:r>
              <a:rPr lang="en-US" sz="1400" dirty="0" err="1" smtClean="0">
                <a:latin typeface="Trebuchet MS" panose="020B0603020202020204" pitchFamily="34" charset="0"/>
                <a:cs typeface="Times New Roman" panose="02020603050405020304" pitchFamily="18" charset="0"/>
              </a:rPr>
              <a:t>Betaling</a:t>
            </a:r>
            <a:r>
              <a:rPr lang="en-US" sz="1400" dirty="0" smtClean="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zonder</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schriftelijke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overeenkomst</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Gebruik</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privérekening</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i.p.v</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zakelijke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rekening</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Ongebruikelijke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contante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transactie</a:t>
            </a:r>
            <a:r>
              <a:rPr lang="en-US" sz="1400" dirty="0">
                <a:latin typeface="Trebuchet MS" panose="020B0603020202020204" pitchFamily="34" charset="0"/>
                <a:cs typeface="Times New Roman" panose="02020603050405020304" pitchFamily="18" charset="0"/>
              </a:rPr>
              <a:t>;</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Onduidelijke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herkomst</a:t>
            </a:r>
            <a:r>
              <a:rPr lang="en-US" sz="1400" dirty="0">
                <a:latin typeface="Trebuchet MS" panose="020B0603020202020204" pitchFamily="34" charset="0"/>
                <a:cs typeface="Times New Roman" panose="02020603050405020304" pitchFamily="18" charset="0"/>
              </a:rPr>
              <a:t> geld;</a:t>
            </a:r>
          </a:p>
          <a:p>
            <a:pPr marL="486009" indent="-486009">
              <a:spcAft>
                <a:spcPts val="600"/>
              </a:spcAft>
              <a:buAutoNum type="arabicPeriod"/>
            </a:pPr>
            <a:r>
              <a:rPr lang="en-US" sz="1400" dirty="0" err="1">
                <a:latin typeface="Trebuchet MS" panose="020B0603020202020204" pitchFamily="34" charset="0"/>
                <a:cs typeface="Times New Roman" panose="02020603050405020304" pitchFamily="18" charset="0"/>
              </a:rPr>
              <a:t>Ongebruikelijke</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handelingen</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rondom</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een</a:t>
            </a:r>
            <a:r>
              <a:rPr lang="en-US" sz="1400" dirty="0">
                <a:latin typeface="Trebuchet MS" panose="020B0603020202020204" pitchFamily="34" charset="0"/>
                <a:cs typeface="Times New Roman" panose="02020603050405020304" pitchFamily="18" charset="0"/>
              </a:rPr>
              <a:t> </a:t>
            </a:r>
            <a:r>
              <a:rPr lang="en-US" sz="1400" dirty="0" err="1">
                <a:latin typeface="Trebuchet MS" panose="020B0603020202020204" pitchFamily="34" charset="0"/>
                <a:cs typeface="Times New Roman" panose="02020603050405020304" pitchFamily="18" charset="0"/>
              </a:rPr>
              <a:t>aandelentransactie</a:t>
            </a:r>
            <a:r>
              <a:rPr lang="en-US" sz="1400" dirty="0">
                <a:latin typeface="Trebuchet MS" panose="020B0603020202020204" pitchFamily="34" charset="0"/>
                <a:cs typeface="Times New Roman" panose="02020603050405020304" pitchFamily="18" charset="0"/>
              </a:rPr>
              <a:t>.</a:t>
            </a:r>
          </a:p>
        </p:txBody>
      </p:sp>
    </p:spTree>
    <p:extLst>
      <p:ext uri="{BB962C8B-B14F-4D97-AF65-F5344CB8AC3E}">
        <p14:creationId xmlns:p14="http://schemas.microsoft.com/office/powerpoint/2010/main" val="259001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Voorstellen</a:t>
            </a:r>
            <a:endParaRPr lang="nl-NL" dirty="0"/>
          </a:p>
        </p:txBody>
      </p:sp>
      <p:sp>
        <p:nvSpPr>
          <p:cNvPr id="3" name="Tijdelijke aanduiding voor inhoud 2"/>
          <p:cNvSpPr>
            <a:spLocks noGrp="1"/>
          </p:cNvSpPr>
          <p:nvPr>
            <p:ph idx="1"/>
          </p:nvPr>
        </p:nvSpPr>
        <p:spPr/>
        <p:txBody>
          <a:bodyPr/>
          <a:lstStyle/>
          <a:p>
            <a:r>
              <a:rPr lang="nl-NL" dirty="0" smtClean="0"/>
              <a:t>Fiscaal advocaat;</a:t>
            </a:r>
          </a:p>
          <a:p>
            <a:endParaRPr lang="nl-NL" dirty="0"/>
          </a:p>
          <a:p>
            <a:r>
              <a:rPr lang="nl-NL" dirty="0" smtClean="0"/>
              <a:t>Formeel belastingrecht;</a:t>
            </a:r>
          </a:p>
          <a:p>
            <a:r>
              <a:rPr lang="nl-NL" dirty="0" smtClean="0"/>
              <a:t>Fiscaal strafrecht;</a:t>
            </a:r>
          </a:p>
          <a:p>
            <a:r>
              <a:rPr lang="nl-NL" dirty="0" smtClean="0"/>
              <a:t>Witwassen, valsheid in geschrifte</a:t>
            </a:r>
          </a:p>
          <a:p>
            <a:r>
              <a:rPr lang="nl-NL" dirty="0" smtClean="0"/>
              <a:t>WWFT-zaken;</a:t>
            </a:r>
          </a:p>
          <a:p>
            <a:r>
              <a:rPr lang="nl-NL" dirty="0" err="1" smtClean="0"/>
              <a:t>Bibob</a:t>
            </a:r>
            <a:r>
              <a:rPr lang="nl-NL" dirty="0" smtClean="0"/>
              <a:t>-zaken.</a:t>
            </a:r>
          </a:p>
        </p:txBody>
      </p:sp>
    </p:spTree>
    <p:extLst>
      <p:ext uri="{BB962C8B-B14F-4D97-AF65-F5344CB8AC3E}">
        <p14:creationId xmlns:p14="http://schemas.microsoft.com/office/powerpoint/2010/main" val="417573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Ongebruikelijke</a:t>
            </a:r>
            <a:r>
              <a:rPr lang="nl-NL" dirty="0" smtClean="0"/>
              <a:t> transacties</a:t>
            </a:r>
            <a:endParaRPr lang="nl-NL" dirty="0"/>
          </a:p>
        </p:txBody>
      </p:sp>
      <p:sp>
        <p:nvSpPr>
          <p:cNvPr id="3" name="Tijdelijke aanduiding voor inhoud 2"/>
          <p:cNvSpPr>
            <a:spLocks noGrp="1"/>
          </p:cNvSpPr>
          <p:nvPr>
            <p:ph idx="1"/>
          </p:nvPr>
        </p:nvSpPr>
        <p:spPr>
          <a:xfrm>
            <a:off x="838200" y="1933200"/>
            <a:ext cx="10515600" cy="4924800"/>
          </a:xfrm>
        </p:spPr>
        <p:txBody>
          <a:bodyPr>
            <a:normAutofit/>
          </a:bodyPr>
          <a:lstStyle/>
          <a:p>
            <a:r>
              <a:rPr lang="nl-NL" b="1" dirty="0"/>
              <a:t>Art. 16 WWFT en art. 4 </a:t>
            </a:r>
            <a:r>
              <a:rPr lang="nl-NL" b="1" dirty="0" err="1"/>
              <a:t>uitv</a:t>
            </a:r>
            <a:r>
              <a:rPr lang="nl-NL" b="1" dirty="0"/>
              <a:t>. Besluit WWFT</a:t>
            </a:r>
          </a:p>
          <a:p>
            <a:endParaRPr lang="nl-NL" dirty="0"/>
          </a:p>
          <a:p>
            <a:pPr marL="800100" lvl="1" indent="-342900">
              <a:buFont typeface="Arial" panose="020B0604020202020204" pitchFamily="34" charset="0"/>
              <a:buChar char="•"/>
            </a:pPr>
            <a:r>
              <a:rPr lang="nl-NL" dirty="0"/>
              <a:t>Objectieve indicator: EUR 10.000 of meer in </a:t>
            </a:r>
            <a:r>
              <a:rPr lang="nl-NL" dirty="0" smtClean="0"/>
              <a:t>contanten (zie ook pagina 85 Richtsnoeren)</a:t>
            </a:r>
            <a:endParaRPr lang="nl-NL" dirty="0"/>
          </a:p>
          <a:p>
            <a:endParaRPr lang="nl-NL" dirty="0"/>
          </a:p>
          <a:p>
            <a:pPr marL="800100" lvl="1" indent="-342900">
              <a:buFont typeface="Arial" panose="020B0604020202020204" pitchFamily="34" charset="0"/>
              <a:buChar char="•"/>
            </a:pPr>
            <a:r>
              <a:rPr lang="nl-NL" dirty="0"/>
              <a:t>Subjectieve indicator: vermoeden </a:t>
            </a:r>
            <a:r>
              <a:rPr lang="nl-NL" dirty="0" smtClean="0"/>
              <a:t>witwassen/terrorismefinanciering</a:t>
            </a:r>
            <a:endParaRPr lang="nl-NL" dirty="0"/>
          </a:p>
          <a:p>
            <a:endParaRPr lang="nl-NL" dirty="0"/>
          </a:p>
          <a:p>
            <a:endParaRPr lang="nl-NL" dirty="0"/>
          </a:p>
        </p:txBody>
      </p:sp>
    </p:spTree>
    <p:extLst>
      <p:ext uri="{BB962C8B-B14F-4D97-AF65-F5344CB8AC3E}">
        <p14:creationId xmlns:p14="http://schemas.microsoft.com/office/powerpoint/2010/main" val="306070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Subjectieve</a:t>
            </a:r>
            <a:r>
              <a:rPr lang="nl-NL" dirty="0" smtClean="0"/>
              <a:t> indicatoren - voorbeelden</a:t>
            </a:r>
            <a:endParaRPr lang="nl-NL" dirty="0"/>
          </a:p>
        </p:txBody>
      </p:sp>
      <p:sp>
        <p:nvSpPr>
          <p:cNvPr id="3" name="Tijdelijke aanduiding voor inhoud 2"/>
          <p:cNvSpPr>
            <a:spLocks noGrp="1"/>
          </p:cNvSpPr>
          <p:nvPr>
            <p:ph idx="1"/>
          </p:nvPr>
        </p:nvSpPr>
        <p:spPr>
          <a:xfrm>
            <a:off x="838200" y="1933200"/>
            <a:ext cx="10515600" cy="4924800"/>
          </a:xfrm>
        </p:spPr>
        <p:txBody>
          <a:bodyPr>
            <a:normAutofit fontScale="77500" lnSpcReduction="20000"/>
          </a:bodyPr>
          <a:lstStyle/>
          <a:p>
            <a:r>
              <a:rPr lang="nl-NL" b="1" dirty="0"/>
              <a:t>Landen en gebieden</a:t>
            </a:r>
          </a:p>
          <a:p>
            <a:pPr marL="800100" lvl="1" indent="-342900">
              <a:buFont typeface="Arial" panose="020B0604020202020204" pitchFamily="34" charset="0"/>
              <a:buChar char="•"/>
            </a:pPr>
            <a:r>
              <a:rPr lang="nl-NL" dirty="0"/>
              <a:t>Cliënt of UBO komt uit aangewezen hoog-risicoland</a:t>
            </a:r>
          </a:p>
          <a:p>
            <a:endParaRPr lang="nl-NL" dirty="0"/>
          </a:p>
          <a:p>
            <a:r>
              <a:rPr lang="nl-NL" b="1" dirty="0"/>
              <a:t>Cliënt en diens legitimatie</a:t>
            </a:r>
          </a:p>
          <a:p>
            <a:pPr marL="800100" lvl="1" indent="-342900">
              <a:buFont typeface="Arial" panose="020B0604020202020204" pitchFamily="34" charset="0"/>
              <a:buChar char="•"/>
            </a:pPr>
            <a:r>
              <a:rPr lang="nl-NL" dirty="0"/>
              <a:t>Cliënt gebruikt tussenpersoon zonder aannemelijke verklaring</a:t>
            </a:r>
          </a:p>
          <a:p>
            <a:pPr marL="800100" lvl="1" indent="-342900">
              <a:buFont typeface="Arial" panose="020B0604020202020204" pitchFamily="34" charset="0"/>
              <a:buChar char="•"/>
            </a:pPr>
            <a:r>
              <a:rPr lang="nl-NL" dirty="0"/>
              <a:t>Cliënt is ontwijkend over zijn identiteit, UBO of motief transactie</a:t>
            </a:r>
          </a:p>
          <a:p>
            <a:pPr marL="800100" lvl="1" indent="-342900">
              <a:buFont typeface="Arial" panose="020B0604020202020204" pitchFamily="34" charset="0"/>
              <a:buChar char="•"/>
            </a:pPr>
            <a:r>
              <a:rPr lang="nl-NL" dirty="0"/>
              <a:t>Cliënt niet woonachtig/werkzaam in </a:t>
            </a:r>
            <a:r>
              <a:rPr lang="nl-NL" dirty="0" smtClean="0"/>
              <a:t>gebied </a:t>
            </a:r>
            <a:r>
              <a:rPr lang="nl-NL" dirty="0"/>
              <a:t>zonder acceptabele verklaring</a:t>
            </a:r>
          </a:p>
          <a:p>
            <a:endParaRPr lang="nl-NL" dirty="0"/>
          </a:p>
          <a:p>
            <a:r>
              <a:rPr lang="nl-NL" b="1" dirty="0"/>
              <a:t>Financiële verkeer</a:t>
            </a:r>
          </a:p>
          <a:p>
            <a:pPr marL="800100" lvl="1" indent="-342900">
              <a:buFont typeface="Arial" panose="020B0604020202020204" pitchFamily="34" charset="0"/>
              <a:buChar char="•"/>
            </a:pPr>
            <a:r>
              <a:rPr lang="nl-NL" dirty="0"/>
              <a:t>Aan- of verkopen tegen prijzen die beduidend afwijken van marktprijzen</a:t>
            </a:r>
          </a:p>
          <a:p>
            <a:pPr marL="800100" lvl="1" indent="-342900">
              <a:buFont typeface="Arial" panose="020B0604020202020204" pitchFamily="34" charset="0"/>
              <a:buChar char="•"/>
            </a:pPr>
            <a:r>
              <a:rPr lang="nl-NL" dirty="0"/>
              <a:t>Leningsovereenkomsten met zeer korte looptijd, zonder zekerheden</a:t>
            </a:r>
          </a:p>
          <a:p>
            <a:pPr marL="800100" lvl="1" indent="-342900">
              <a:buFont typeface="Arial" panose="020B0604020202020204" pitchFamily="34" charset="0"/>
              <a:buChar char="•"/>
            </a:pPr>
            <a:r>
              <a:rPr lang="nl-NL" dirty="0"/>
              <a:t>Gebruik derdengeldenrekening zonder aanwijsbare reden</a:t>
            </a:r>
          </a:p>
          <a:p>
            <a:endParaRPr lang="nl-NL" dirty="0"/>
          </a:p>
          <a:p>
            <a:pPr>
              <a:buFont typeface="Wingdings" panose="05000000000000000000" pitchFamily="2" charset="2"/>
              <a:buChar char="q"/>
            </a:pPr>
            <a:r>
              <a:rPr lang="nl-NL" i="1" dirty="0" err="1">
                <a:solidFill>
                  <a:schemeClr val="accent1">
                    <a:lumMod val="60000"/>
                    <a:lumOff val="40000"/>
                  </a:schemeClr>
                </a:solidFill>
              </a:rPr>
              <a:t>RvD</a:t>
            </a:r>
            <a:r>
              <a:rPr lang="nl-NL" i="1" dirty="0">
                <a:solidFill>
                  <a:schemeClr val="accent1">
                    <a:lumMod val="60000"/>
                    <a:lumOff val="40000"/>
                  </a:schemeClr>
                </a:solidFill>
              </a:rPr>
              <a:t> A’dam 17 dec 2018, ECLI:NL:TADRAMS:2018:240</a:t>
            </a:r>
          </a:p>
          <a:p>
            <a:pPr>
              <a:buFont typeface="Wingdings" panose="05000000000000000000" pitchFamily="2" charset="2"/>
              <a:buChar char="q"/>
            </a:pPr>
            <a:r>
              <a:rPr lang="nl-NL" i="1" dirty="0" err="1">
                <a:solidFill>
                  <a:schemeClr val="accent1">
                    <a:lumMod val="60000"/>
                    <a:lumOff val="40000"/>
                  </a:schemeClr>
                </a:solidFill>
              </a:rPr>
              <a:t>HvD</a:t>
            </a:r>
            <a:r>
              <a:rPr lang="nl-NL" i="1" dirty="0">
                <a:solidFill>
                  <a:schemeClr val="accent1">
                    <a:lumMod val="60000"/>
                    <a:lumOff val="40000"/>
                  </a:schemeClr>
                </a:solidFill>
              </a:rPr>
              <a:t> 28 aug 2020, ECLI:NL:TAHVD:2020:163</a:t>
            </a:r>
          </a:p>
          <a:p>
            <a:pPr>
              <a:buFont typeface="Wingdings" panose="05000000000000000000" pitchFamily="2" charset="2"/>
              <a:buChar char="q"/>
            </a:pPr>
            <a:r>
              <a:rPr lang="nl-NL" i="1" dirty="0" err="1">
                <a:solidFill>
                  <a:schemeClr val="accent1">
                    <a:lumMod val="60000"/>
                    <a:lumOff val="40000"/>
                  </a:schemeClr>
                </a:solidFill>
              </a:rPr>
              <a:t>HvD</a:t>
            </a:r>
            <a:r>
              <a:rPr lang="nl-NL" i="1" dirty="0">
                <a:solidFill>
                  <a:schemeClr val="accent1">
                    <a:lumMod val="60000"/>
                    <a:lumOff val="40000"/>
                  </a:schemeClr>
                </a:solidFill>
              </a:rPr>
              <a:t> 9 mei 2022, ECLI:NL:TAHVD:2022:95</a:t>
            </a:r>
          </a:p>
          <a:p>
            <a:endParaRPr lang="nl-NL" dirty="0"/>
          </a:p>
        </p:txBody>
      </p:sp>
    </p:spTree>
    <p:extLst>
      <p:ext uri="{BB962C8B-B14F-4D97-AF65-F5344CB8AC3E}">
        <p14:creationId xmlns:p14="http://schemas.microsoft.com/office/powerpoint/2010/main" val="138245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Melding onverwijld</a:t>
            </a:r>
            <a:endParaRPr lang="nl-NL" dirty="0"/>
          </a:p>
        </p:txBody>
      </p:sp>
      <p:sp>
        <p:nvSpPr>
          <p:cNvPr id="3" name="Tijdelijke aanduiding voor inhoud 2"/>
          <p:cNvSpPr>
            <a:spLocks noGrp="1"/>
          </p:cNvSpPr>
          <p:nvPr>
            <p:ph idx="1"/>
          </p:nvPr>
        </p:nvSpPr>
        <p:spPr>
          <a:xfrm>
            <a:off x="838200" y="1933200"/>
            <a:ext cx="10515600" cy="4924800"/>
          </a:xfrm>
        </p:spPr>
        <p:txBody>
          <a:bodyPr>
            <a:normAutofit/>
          </a:bodyPr>
          <a:lstStyle/>
          <a:p>
            <a:pPr lvl="1"/>
            <a:r>
              <a:rPr lang="nl-NL" dirty="0" smtClean="0"/>
              <a:t>Artikel 16, lid 1 WWFT:</a:t>
            </a:r>
          </a:p>
          <a:p>
            <a:pPr lvl="1"/>
            <a:endParaRPr lang="nl-NL" dirty="0" smtClean="0"/>
          </a:p>
          <a:p>
            <a:pPr lvl="1"/>
            <a:r>
              <a:rPr lang="nl-NL" i="1" dirty="0" smtClean="0"/>
              <a:t>‘Een </a:t>
            </a:r>
            <a:r>
              <a:rPr lang="nl-NL" i="1" dirty="0"/>
              <a:t>instelling meldt een verrichte of voorgenomen ongebruikelijke transactie </a:t>
            </a:r>
            <a:r>
              <a:rPr lang="nl-NL" b="1" i="1" dirty="0"/>
              <a:t>onverwijld</a:t>
            </a:r>
            <a:r>
              <a:rPr lang="nl-NL" i="1" dirty="0"/>
              <a:t> nadat het ongebruikelijke karakter van de transactie bekend is geworden, aan de Financiële inlichtingen eenheid</a:t>
            </a:r>
            <a:r>
              <a:rPr lang="nl-NL" i="1" dirty="0" smtClean="0"/>
              <a:t>.’</a:t>
            </a:r>
            <a:endParaRPr lang="nl-NL" i="1" dirty="0"/>
          </a:p>
          <a:p>
            <a:endParaRPr lang="nl-NL" dirty="0"/>
          </a:p>
        </p:txBody>
      </p:sp>
    </p:spTree>
    <p:extLst>
      <p:ext uri="{BB962C8B-B14F-4D97-AF65-F5344CB8AC3E}">
        <p14:creationId xmlns:p14="http://schemas.microsoft.com/office/powerpoint/2010/main" val="1789065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Ongebruikelijke transacties</a:t>
            </a:r>
            <a:endParaRPr lang="nl-NL" dirty="0"/>
          </a:p>
        </p:txBody>
      </p:sp>
      <p:sp>
        <p:nvSpPr>
          <p:cNvPr id="3" name="Tijdelijke aanduiding voor inhoud 2"/>
          <p:cNvSpPr>
            <a:spLocks noGrp="1"/>
          </p:cNvSpPr>
          <p:nvPr>
            <p:ph idx="1"/>
          </p:nvPr>
        </p:nvSpPr>
        <p:spPr>
          <a:xfrm>
            <a:off x="838200" y="1933200"/>
            <a:ext cx="10515600" cy="4924800"/>
          </a:xfrm>
        </p:spPr>
        <p:txBody>
          <a:bodyPr>
            <a:normAutofit/>
          </a:bodyPr>
          <a:lstStyle/>
          <a:p>
            <a:pPr marL="800100" lvl="1" indent="-342900">
              <a:buFont typeface="Arial" panose="020B0604020202020204" pitchFamily="34" charset="0"/>
              <a:buChar char="•"/>
            </a:pPr>
            <a:r>
              <a:rPr lang="nl-NL" dirty="0" err="1" smtClean="0"/>
              <a:t>Tipping</a:t>
            </a:r>
            <a:r>
              <a:rPr lang="nl-NL" dirty="0" smtClean="0"/>
              <a:t>-off-verbod </a:t>
            </a:r>
            <a:r>
              <a:rPr lang="nl-NL" dirty="0"/>
              <a:t>- art. 23 lid 1 WWFT</a:t>
            </a:r>
          </a:p>
          <a:p>
            <a:endParaRPr lang="nl-NL" dirty="0"/>
          </a:p>
          <a:p>
            <a:pPr marL="800100" lvl="1" indent="-342900">
              <a:buFont typeface="Arial" panose="020B0604020202020204" pitchFamily="34" charset="0"/>
              <a:buChar char="•"/>
            </a:pPr>
            <a:r>
              <a:rPr lang="nl-NL" dirty="0"/>
              <a:t>⟶ Mapje “net-niet-melden”</a:t>
            </a:r>
          </a:p>
          <a:p>
            <a:endParaRPr lang="nl-NL" dirty="0"/>
          </a:p>
          <a:p>
            <a:pPr marL="800100" lvl="1" indent="-342900">
              <a:buFont typeface="Arial" panose="020B0604020202020204" pitchFamily="34" charset="0"/>
              <a:buChar char="•"/>
            </a:pPr>
            <a:r>
              <a:rPr lang="nl-NL" dirty="0"/>
              <a:t>⟶ Bewust niet melden = economisch delict!</a:t>
            </a:r>
          </a:p>
          <a:p>
            <a:endParaRPr lang="nl-NL" dirty="0"/>
          </a:p>
          <a:p>
            <a:pPr marL="800100" lvl="1" indent="-342900">
              <a:buFont typeface="Arial" panose="020B0604020202020204" pitchFamily="34" charset="0"/>
              <a:buChar char="•"/>
            </a:pPr>
            <a:r>
              <a:rPr lang="nl-NL" dirty="0"/>
              <a:t>⟶ Anoniem (intern) meldreglement – art. 20a en 20b </a:t>
            </a:r>
            <a:r>
              <a:rPr lang="nl-NL" dirty="0" smtClean="0"/>
              <a:t>WWFT</a:t>
            </a:r>
          </a:p>
          <a:p>
            <a:pPr marL="800100" lvl="1" indent="-342900">
              <a:buFont typeface="Arial" panose="020B0604020202020204" pitchFamily="34" charset="0"/>
              <a:buChar char="•"/>
            </a:pPr>
            <a:endParaRPr lang="nl-NL" dirty="0"/>
          </a:p>
          <a:p>
            <a:pPr marL="800100" lvl="1" indent="-342900">
              <a:buFont typeface="Arial" panose="020B0604020202020204" pitchFamily="34" charset="0"/>
              <a:buChar char="•"/>
            </a:pPr>
            <a:r>
              <a:rPr lang="nl-NL" b="1" u="sng" dirty="0" smtClean="0"/>
              <a:t>Vraag: Wat doet u bij twijfel??</a:t>
            </a:r>
            <a:endParaRPr lang="nl-NL" b="1" u="sng" dirty="0"/>
          </a:p>
          <a:p>
            <a:endParaRPr lang="nl-NL" dirty="0"/>
          </a:p>
        </p:txBody>
      </p:sp>
    </p:spTree>
    <p:extLst>
      <p:ext uri="{BB962C8B-B14F-4D97-AF65-F5344CB8AC3E}">
        <p14:creationId xmlns:p14="http://schemas.microsoft.com/office/powerpoint/2010/main" val="372796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Overig</a:t>
            </a:r>
            <a:endParaRPr lang="nl-NL" dirty="0">
              <a:latin typeface="Trebuchet MS" panose="020B0603020202020204" pitchFamily="34" charset="0"/>
            </a:endParaRPr>
          </a:p>
        </p:txBody>
      </p:sp>
      <p:sp>
        <p:nvSpPr>
          <p:cNvPr id="3" name="Tijdelijke aanduiding voor inhoud 2"/>
          <p:cNvSpPr>
            <a:spLocks noGrp="1"/>
          </p:cNvSpPr>
          <p:nvPr>
            <p:ph idx="1"/>
          </p:nvPr>
        </p:nvSpPr>
        <p:spPr/>
        <p:txBody>
          <a:bodyPr>
            <a:normAutofit/>
          </a:bodyPr>
          <a:lstStyle/>
          <a:p>
            <a:r>
              <a:rPr lang="nl-NL" dirty="0"/>
              <a:t>Art. 5 lid 1 en 10 WWFT: onderzoek door </a:t>
            </a:r>
            <a:r>
              <a:rPr lang="nl-NL" dirty="0" smtClean="0"/>
              <a:t>derden</a:t>
            </a:r>
            <a:endParaRPr lang="nl-NL" dirty="0"/>
          </a:p>
          <a:p>
            <a:r>
              <a:rPr lang="nl-NL" dirty="0"/>
              <a:t>Bewaren van gegevens: art. 33 en </a:t>
            </a:r>
            <a:r>
              <a:rPr lang="nl-NL" dirty="0" smtClean="0"/>
              <a:t>WWFT</a:t>
            </a:r>
          </a:p>
          <a:p>
            <a:r>
              <a:rPr lang="nl-NL" dirty="0" smtClean="0"/>
              <a:t>Alleen verwerking voor WWFT </a:t>
            </a:r>
            <a:r>
              <a:rPr lang="nl-NL" dirty="0" smtClean="0"/>
              <a:t>34a WWFT (let dus op AVG);</a:t>
            </a:r>
          </a:p>
          <a:p>
            <a:r>
              <a:rPr lang="nl-NL" dirty="0" smtClean="0"/>
              <a:t>Na verstrijken termijn van art. 33 en 34, vernietigen;</a:t>
            </a:r>
            <a:endParaRPr lang="nl-NL" dirty="0"/>
          </a:p>
          <a:p>
            <a:endParaRPr lang="nl-NL" dirty="0"/>
          </a:p>
          <a:p>
            <a:r>
              <a:rPr lang="nl-NL" b="1" dirty="0"/>
              <a:t>Opleidingsverplichting (art. 35 WWFT):</a:t>
            </a:r>
          </a:p>
          <a:p>
            <a:pPr marL="800100" lvl="1" indent="-342900">
              <a:buFont typeface="Arial" panose="020B0604020202020204" pitchFamily="34" charset="0"/>
              <a:buChar char="•"/>
            </a:pPr>
            <a:r>
              <a:rPr lang="nl-NL" dirty="0"/>
              <a:t>werknemers (voor zover betrokken bij zaken</a:t>
            </a:r>
            <a:r>
              <a:rPr lang="nl-NL" dirty="0" smtClean="0"/>
              <a:t>)</a:t>
            </a:r>
            <a:endParaRPr lang="nl-NL" dirty="0"/>
          </a:p>
          <a:p>
            <a:pPr marL="800100" lvl="1" indent="-342900">
              <a:buFont typeface="Arial" panose="020B0604020202020204" pitchFamily="34" charset="0"/>
              <a:buChar char="•"/>
            </a:pPr>
            <a:r>
              <a:rPr lang="nl-NL" dirty="0"/>
              <a:t>Jaarlijks voor kantoor </a:t>
            </a:r>
            <a:r>
              <a:rPr lang="nl-NL" dirty="0" smtClean="0"/>
              <a:t>verantwoordelijken</a:t>
            </a:r>
            <a:endParaRPr lang="nl-NL" dirty="0"/>
          </a:p>
          <a:p>
            <a:pPr>
              <a:buFont typeface="Wingdings" panose="05000000000000000000" pitchFamily="2" charset="2"/>
              <a:buChar char="q"/>
            </a:pPr>
            <a:r>
              <a:rPr lang="nl-NL" i="1" dirty="0" err="1">
                <a:solidFill>
                  <a:schemeClr val="accent1">
                    <a:lumMod val="60000"/>
                    <a:lumOff val="40000"/>
                  </a:schemeClr>
                </a:solidFill>
              </a:rPr>
              <a:t>RvD</a:t>
            </a:r>
            <a:r>
              <a:rPr lang="nl-NL" i="1" dirty="0">
                <a:solidFill>
                  <a:schemeClr val="accent1">
                    <a:lumMod val="60000"/>
                    <a:lumOff val="40000"/>
                  </a:schemeClr>
                </a:solidFill>
              </a:rPr>
              <a:t> A’dam 23 maart 2018, ECLI:NL:TADRAMS:2018:72</a:t>
            </a:r>
          </a:p>
          <a:p>
            <a:pPr marL="0" indent="0">
              <a:buNone/>
            </a:pPr>
            <a:endParaRPr lang="nl-NL" dirty="0"/>
          </a:p>
        </p:txBody>
      </p:sp>
    </p:spTree>
    <p:extLst>
      <p:ext uri="{BB962C8B-B14F-4D97-AF65-F5344CB8AC3E}">
        <p14:creationId xmlns:p14="http://schemas.microsoft.com/office/powerpoint/2010/main" val="156085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WWFT - </a:t>
            </a:r>
            <a:r>
              <a:rPr lang="en-US" dirty="0" err="1" smtClean="0"/>
              <a:t>doorverwijzing</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Nationaal: indien verificatie reeds heeft plaatsgevonden ingevolge de WWFT mag daarop vertrouwd worden.</a:t>
            </a:r>
          </a:p>
          <a:p>
            <a:pPr marL="0" indent="0">
              <a:buNone/>
            </a:pPr>
            <a:r>
              <a:rPr lang="nl-NL" dirty="0" smtClean="0"/>
              <a:t>Transfer van de gegevens is niet noodzakelijk, mits vast ligt met cliënt en instelling dat deze bij eerste verzoek alsnog overgelegd worden.</a:t>
            </a:r>
          </a:p>
          <a:p>
            <a:pPr marL="0" indent="0">
              <a:buNone/>
            </a:pPr>
            <a:r>
              <a:rPr lang="nl-NL" dirty="0" smtClean="0"/>
              <a:t>Reeds bij de doorverwijzer aanwezige informatie moet aangevuld worden bij de ontvanger met de meest actuele informatie.</a:t>
            </a:r>
          </a:p>
          <a:p>
            <a:pPr marL="0" indent="0">
              <a:buNone/>
            </a:pPr>
            <a:endParaRPr lang="nl-NL" dirty="0" smtClean="0"/>
          </a:p>
          <a:p>
            <a:pPr marL="0" indent="0">
              <a:buNone/>
            </a:pPr>
            <a:r>
              <a:rPr lang="nl-NL" b="1" i="1" dirty="0" smtClean="0"/>
              <a:t>Let op!! Er </a:t>
            </a:r>
            <a:r>
              <a:rPr lang="nl-NL" b="1" i="1" dirty="0" smtClean="0"/>
              <a:t>kan zeker gebruik gemaakt worden van het reeds uitgevoerde </a:t>
            </a:r>
            <a:r>
              <a:rPr lang="nl-NL" b="1" i="1" dirty="0" err="1" smtClean="0"/>
              <a:t>clientonderzoek</a:t>
            </a:r>
            <a:r>
              <a:rPr lang="nl-NL" b="1" i="1" dirty="0" smtClean="0"/>
              <a:t>, maar er blijft altijd een eigen verantwoordelijkheid voor het actueel en compleet zijn van de informatie.</a:t>
            </a:r>
            <a:endParaRPr lang="nl-NL" b="1" i="1" dirty="0"/>
          </a:p>
        </p:txBody>
      </p:sp>
    </p:spTree>
    <p:extLst>
      <p:ext uri="{BB962C8B-B14F-4D97-AF65-F5344CB8AC3E}">
        <p14:creationId xmlns:p14="http://schemas.microsoft.com/office/powerpoint/2010/main" val="263511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Jurisprudentie</a:t>
            </a:r>
            <a:r>
              <a:rPr lang="en-US" dirty="0" smtClean="0"/>
              <a:t> &amp; </a:t>
            </a:r>
            <a:r>
              <a:rPr lang="en-US" dirty="0" err="1" smtClean="0"/>
              <a:t>praktijk</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u="sng" dirty="0" err="1" smtClean="0"/>
              <a:t>Wegkijken</a:t>
            </a:r>
            <a:endParaRPr lang="en-US" u="sng" dirty="0" smtClean="0"/>
          </a:p>
          <a:p>
            <a:r>
              <a:rPr lang="nl-NL" altLang="nl-NL" dirty="0" smtClean="0">
                <a:ea typeface="ＭＳ Ｐゴシック" pitchFamily="34" charset="-128"/>
                <a:cs typeface="Times New Roman" panose="02020603050405020304" pitchFamily="18" charset="0"/>
              </a:rPr>
              <a:t>CBB </a:t>
            </a:r>
            <a:r>
              <a:rPr lang="nl-NL" altLang="nl-NL" dirty="0">
                <a:ea typeface="ＭＳ Ｐゴシック" pitchFamily="34" charset="-128"/>
                <a:cs typeface="Times New Roman" panose="02020603050405020304" pitchFamily="18" charset="0"/>
              </a:rPr>
              <a:t>22 nov 2017 ECLI:NL:CBB:2017:445 - Niet </a:t>
            </a:r>
            <a:r>
              <a:rPr lang="nl-NL" altLang="nl-NL" dirty="0" smtClean="0">
                <a:ea typeface="ＭＳ Ｐゴシック" pitchFamily="34" charset="-128"/>
                <a:cs typeface="Times New Roman" panose="02020603050405020304" pitchFamily="18" charset="0"/>
              </a:rPr>
              <a:t>voldoende verdiept </a:t>
            </a:r>
            <a:r>
              <a:rPr lang="nl-NL" altLang="nl-NL" dirty="0">
                <a:ea typeface="ＭＳ Ｐゴシック" pitchFamily="34" charset="-128"/>
                <a:cs typeface="Times New Roman" panose="02020603050405020304" pitchFamily="18" charset="0"/>
              </a:rPr>
              <a:t>in administratie </a:t>
            </a:r>
            <a:r>
              <a:rPr lang="nl-NL" altLang="nl-NL" dirty="0" smtClean="0">
                <a:ea typeface="ＭＳ Ｐゴシック" pitchFamily="34" charset="-128"/>
                <a:cs typeface="Times New Roman" panose="02020603050405020304" pitchFamily="18" charset="0"/>
              </a:rPr>
              <a:t>klant</a:t>
            </a:r>
          </a:p>
          <a:p>
            <a:r>
              <a:rPr lang="en-US" altLang="nl-NL" dirty="0" err="1">
                <a:ea typeface="ＭＳ Ｐゴシック" pitchFamily="34" charset="-128"/>
                <a:cs typeface="Times New Roman" panose="02020603050405020304" pitchFamily="18" charset="0"/>
              </a:rPr>
              <a:t>Rb</a:t>
            </a:r>
            <a:r>
              <a:rPr lang="en-US" altLang="nl-NL" dirty="0">
                <a:ea typeface="ＭＳ Ｐゴシック" pitchFamily="34" charset="-128"/>
                <a:cs typeface="Times New Roman" panose="02020603050405020304" pitchFamily="18" charset="0"/>
              </a:rPr>
              <a:t> Den Haag 11 </a:t>
            </a:r>
            <a:r>
              <a:rPr lang="en-US" altLang="nl-NL" dirty="0" err="1">
                <a:ea typeface="ＭＳ Ｐゴシック" pitchFamily="34" charset="-128"/>
                <a:cs typeface="Times New Roman" panose="02020603050405020304" pitchFamily="18" charset="0"/>
              </a:rPr>
              <a:t>oktober</a:t>
            </a:r>
            <a:r>
              <a:rPr lang="en-US" altLang="nl-NL" dirty="0">
                <a:ea typeface="ＭＳ Ｐゴシック" pitchFamily="34" charset="-128"/>
                <a:cs typeface="Times New Roman" panose="02020603050405020304" pitchFamily="18" charset="0"/>
              </a:rPr>
              <a:t> 2016, ECLI:NL:RBDHA:2016:13678 </a:t>
            </a:r>
            <a:r>
              <a:rPr lang="en-US" altLang="nl-NL" dirty="0" err="1">
                <a:ea typeface="ＭＳ Ｐゴシック" pitchFamily="34" charset="-128"/>
                <a:cs typeface="Times New Roman" panose="02020603050405020304" pitchFamily="18" charset="0"/>
              </a:rPr>
              <a:t>en</a:t>
            </a:r>
            <a:r>
              <a:rPr lang="en-US" altLang="nl-NL" dirty="0">
                <a:ea typeface="ＭＳ Ｐゴシック" pitchFamily="34" charset="-128"/>
                <a:cs typeface="Times New Roman" panose="02020603050405020304" pitchFamily="18" charset="0"/>
              </a:rPr>
              <a:t> 28 </a:t>
            </a:r>
            <a:r>
              <a:rPr lang="en-US" altLang="nl-NL" dirty="0" err="1">
                <a:ea typeface="ＭＳ Ｐゴシック" pitchFamily="34" charset="-128"/>
                <a:cs typeface="Times New Roman" panose="02020603050405020304" pitchFamily="18" charset="0"/>
              </a:rPr>
              <a:t>oktober</a:t>
            </a:r>
            <a:r>
              <a:rPr lang="en-US" altLang="nl-NL" dirty="0">
                <a:ea typeface="ＭＳ Ｐゴシック" pitchFamily="34" charset="-128"/>
                <a:cs typeface="Times New Roman" panose="02020603050405020304" pitchFamily="18" charset="0"/>
              </a:rPr>
              <a:t> 2016, ECLI:NL:RBDHA:2016:11828 – </a:t>
            </a:r>
            <a:r>
              <a:rPr lang="en-US" altLang="nl-NL" dirty="0" err="1">
                <a:ea typeface="ＭＳ Ｐゴシック" pitchFamily="34" charset="-128"/>
                <a:cs typeface="Times New Roman" panose="02020603050405020304" pitchFamily="18" charset="0"/>
              </a:rPr>
              <a:t>Contante</a:t>
            </a:r>
            <a:r>
              <a:rPr lang="en-US" altLang="nl-NL" dirty="0">
                <a:ea typeface="ＭＳ Ｐゴシック" pitchFamily="34" charset="-128"/>
                <a:cs typeface="Times New Roman" panose="02020603050405020304" pitchFamily="18" charset="0"/>
              </a:rPr>
              <a:t> </a:t>
            </a:r>
            <a:r>
              <a:rPr lang="en-US" altLang="nl-NL" dirty="0" err="1" smtClean="0">
                <a:ea typeface="ＭＳ Ｐゴシック" pitchFamily="34" charset="-128"/>
                <a:cs typeface="Times New Roman" panose="02020603050405020304" pitchFamily="18" charset="0"/>
              </a:rPr>
              <a:t>geldstromen</a:t>
            </a:r>
            <a:endParaRPr lang="nl-NL" altLang="nl-NL" dirty="0" smtClean="0">
              <a:ea typeface="ＭＳ Ｐゴシック" pitchFamily="34" charset="-128"/>
              <a:cs typeface="Times New Roman" panose="02020603050405020304" pitchFamily="18" charset="0"/>
            </a:endParaRPr>
          </a:p>
          <a:p>
            <a:endParaRPr lang="en-US" altLang="nl-NL" dirty="0">
              <a:ea typeface="ＭＳ Ｐゴシック" pitchFamily="34" charset="-128"/>
              <a:cs typeface="Times New Roman" panose="02020603050405020304" pitchFamily="18" charset="0"/>
            </a:endParaRPr>
          </a:p>
          <a:p>
            <a:pPr marL="0" indent="0">
              <a:buNone/>
            </a:pPr>
            <a:r>
              <a:rPr lang="en-US" altLang="nl-NL" u="sng" dirty="0" err="1" smtClean="0">
                <a:ea typeface="ＭＳ Ｐゴシック" pitchFamily="34" charset="-128"/>
                <a:cs typeface="Times New Roman" panose="02020603050405020304" pitchFamily="18" charset="0"/>
              </a:rPr>
              <a:t>Feitelijke</a:t>
            </a:r>
            <a:r>
              <a:rPr lang="en-US" altLang="nl-NL" u="sng" dirty="0" smtClean="0">
                <a:ea typeface="ＭＳ Ｐゴシック" pitchFamily="34" charset="-128"/>
                <a:cs typeface="Times New Roman" panose="02020603050405020304" pitchFamily="18" charset="0"/>
              </a:rPr>
              <a:t> </a:t>
            </a:r>
            <a:r>
              <a:rPr lang="en-US" altLang="nl-NL" u="sng" dirty="0" err="1" smtClean="0">
                <a:ea typeface="ＭＳ Ｐゴシック" pitchFamily="34" charset="-128"/>
                <a:cs typeface="Times New Roman" panose="02020603050405020304" pitchFamily="18" charset="0"/>
              </a:rPr>
              <a:t>aannames</a:t>
            </a:r>
            <a:endParaRPr lang="en-US" altLang="nl-NL" u="sng" dirty="0" smtClean="0">
              <a:ea typeface="ＭＳ Ｐゴシック" pitchFamily="34" charset="-128"/>
              <a:cs typeface="Times New Roman" panose="02020603050405020304" pitchFamily="18" charset="0"/>
            </a:endParaRPr>
          </a:p>
          <a:p>
            <a:r>
              <a:rPr lang="nl-NL" altLang="nl-NL" dirty="0">
                <a:ea typeface="ＭＳ Ｐゴシック" pitchFamily="34" charset="-128"/>
                <a:cs typeface="Times New Roman" panose="02020603050405020304" pitchFamily="18" charset="0"/>
              </a:rPr>
              <a:t>Rechtbank Amsterdam 8 januari 2014 ECLI:NL:RBAMS:2014:490 – Belastingadviseur laat na </a:t>
            </a:r>
            <a:r>
              <a:rPr lang="nl-NL" altLang="nl-NL" dirty="0" smtClean="0">
                <a:ea typeface="ＭＳ Ｐゴシック" pitchFamily="34" charset="-128"/>
                <a:cs typeface="Times New Roman" panose="02020603050405020304" pitchFamily="18" charset="0"/>
              </a:rPr>
              <a:t>om </a:t>
            </a:r>
            <a:r>
              <a:rPr lang="nl-NL" altLang="nl-NL" dirty="0">
                <a:ea typeface="ＭＳ Ｐゴシック" pitchFamily="34" charset="-128"/>
                <a:cs typeface="Times New Roman" panose="02020603050405020304" pitchFamily="18" charset="0"/>
              </a:rPr>
              <a:t>te onderzoeken of de Luxemburgse </a:t>
            </a:r>
            <a:r>
              <a:rPr lang="nl-NL" altLang="nl-NL" dirty="0" smtClean="0">
                <a:ea typeface="ＭＳ Ｐゴシック" pitchFamily="34" charset="-128"/>
                <a:cs typeface="Times New Roman" panose="02020603050405020304" pitchFamily="18" charset="0"/>
              </a:rPr>
              <a:t>dochtervennootschap </a:t>
            </a:r>
            <a:r>
              <a:rPr lang="nl-NL" altLang="nl-NL" dirty="0">
                <a:ea typeface="ＭＳ Ｐゴシック" pitchFamily="34" charset="-128"/>
                <a:cs typeface="Times New Roman" panose="02020603050405020304" pitchFamily="18" charset="0"/>
              </a:rPr>
              <a:t>aan </a:t>
            </a:r>
            <a:r>
              <a:rPr lang="nl-NL" altLang="nl-NL" dirty="0" smtClean="0">
                <a:ea typeface="ＭＳ Ｐゴシック" pitchFamily="34" charset="-128"/>
                <a:cs typeface="Times New Roman" panose="02020603050405020304" pitchFamily="18" charset="0"/>
              </a:rPr>
              <a:t>de </a:t>
            </a:r>
            <a:r>
              <a:rPr lang="nl-NL" altLang="nl-NL" dirty="0">
                <a:ea typeface="ＭＳ Ｐゴシック" pitchFamily="34" charset="-128"/>
                <a:cs typeface="Times New Roman" panose="02020603050405020304" pitchFamily="18" charset="0"/>
              </a:rPr>
              <a:t>onderworpenheidseis </a:t>
            </a:r>
            <a:r>
              <a:rPr lang="nl-NL" altLang="nl-NL" dirty="0" smtClean="0">
                <a:ea typeface="ＭＳ Ｐゴシック" pitchFamily="34" charset="-128"/>
                <a:cs typeface="Times New Roman" panose="02020603050405020304" pitchFamily="18" charset="0"/>
              </a:rPr>
              <a:t>voldeed</a:t>
            </a:r>
            <a:r>
              <a:rPr lang="en-US" altLang="nl-NL" dirty="0">
                <a:ea typeface="ＭＳ Ｐゴシック" pitchFamily="34" charset="-128"/>
                <a:cs typeface="Times New Roman" panose="02020603050405020304" pitchFamily="18" charset="0"/>
              </a:rPr>
              <a:t>.</a:t>
            </a:r>
            <a:endParaRPr lang="nl-NL" altLang="nl-NL" dirty="0" smtClean="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55686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Safe </a:t>
            </a:r>
            <a:r>
              <a:rPr lang="en-US" dirty="0" err="1"/>
              <a:t>h</a:t>
            </a:r>
            <a:r>
              <a:rPr lang="en-US" dirty="0" err="1" smtClean="0"/>
              <a:t>arbour</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Wanneer </a:t>
            </a:r>
            <a:r>
              <a:rPr lang="nl-NL" dirty="0"/>
              <a:t>is genoeg </a:t>
            </a:r>
            <a:r>
              <a:rPr lang="nl-NL" dirty="0" smtClean="0"/>
              <a:t>informatie genoeg </a:t>
            </a:r>
            <a:r>
              <a:rPr lang="nl-NL" dirty="0"/>
              <a:t>en niet te veel en niet te weinig? </a:t>
            </a:r>
            <a:endParaRPr lang="nl-NL" dirty="0" smtClean="0"/>
          </a:p>
          <a:p>
            <a:r>
              <a:rPr lang="en-US" dirty="0" err="1" smtClean="0"/>
              <a:t>Protocollair</a:t>
            </a:r>
            <a:r>
              <a:rPr lang="en-US" dirty="0" smtClean="0"/>
              <a:t> </a:t>
            </a:r>
            <a:r>
              <a:rPr lang="en-US" dirty="0" err="1" smtClean="0"/>
              <a:t>werken</a:t>
            </a:r>
            <a:endParaRPr lang="en-US" dirty="0" smtClean="0"/>
          </a:p>
          <a:p>
            <a:r>
              <a:rPr lang="en-US" dirty="0" err="1" smtClean="0"/>
              <a:t>Fiscaal</a:t>
            </a:r>
            <a:r>
              <a:rPr lang="en-US" dirty="0" smtClean="0"/>
              <a:t> </a:t>
            </a:r>
            <a:r>
              <a:rPr lang="en-US" dirty="0" err="1" smtClean="0"/>
              <a:t>pleitbaar</a:t>
            </a:r>
            <a:r>
              <a:rPr lang="en-US" dirty="0" smtClean="0"/>
              <a:t> </a:t>
            </a:r>
            <a:r>
              <a:rPr lang="en-US" dirty="0" err="1" smtClean="0"/>
              <a:t>standpunt</a:t>
            </a:r>
            <a:r>
              <a:rPr lang="en-US" dirty="0" smtClean="0"/>
              <a:t> (</a:t>
            </a:r>
            <a:r>
              <a:rPr lang="en-US" dirty="0" err="1" smtClean="0"/>
              <a:t>zie</a:t>
            </a:r>
            <a:r>
              <a:rPr lang="en-US" dirty="0" smtClean="0"/>
              <a:t> HR 21 </a:t>
            </a:r>
            <a:r>
              <a:rPr lang="en-US" dirty="0" err="1" smtClean="0"/>
              <a:t>april</a:t>
            </a:r>
            <a:r>
              <a:rPr lang="en-US" dirty="0" smtClean="0"/>
              <a:t> 2017,</a:t>
            </a:r>
            <a:r>
              <a:rPr lang="nl-NL" dirty="0" smtClean="0"/>
              <a:t>ECLI:NL:HR:2017:638)</a:t>
            </a:r>
            <a:endParaRPr lang="en-US" dirty="0"/>
          </a:p>
          <a:p>
            <a:pPr marL="0" indent="0">
              <a:buNone/>
            </a:pPr>
            <a:r>
              <a:rPr lang="nl-NL" dirty="0" smtClean="0"/>
              <a:t>Bij </a:t>
            </a:r>
            <a:r>
              <a:rPr lang="nl-NL" dirty="0"/>
              <a:t>twijfel niet </a:t>
            </a:r>
            <a:r>
              <a:rPr lang="nl-NL" dirty="0" smtClean="0"/>
              <a:t>inhalen. </a:t>
            </a:r>
            <a:endParaRPr lang="en-US" dirty="0" smtClean="0"/>
          </a:p>
          <a:p>
            <a:pPr marL="0" indent="0">
              <a:buNone/>
            </a:pPr>
            <a:endParaRPr lang="nl-NL" dirty="0" smtClean="0"/>
          </a:p>
          <a:p>
            <a:pPr marL="0" indent="0">
              <a:buNone/>
            </a:pPr>
            <a:r>
              <a:rPr lang="nl-NL" dirty="0" smtClean="0"/>
              <a:t>Challenge </a:t>
            </a:r>
            <a:r>
              <a:rPr lang="nl-NL" dirty="0" err="1" smtClean="0"/>
              <a:t>yourself</a:t>
            </a:r>
            <a:r>
              <a:rPr lang="nl-NL" dirty="0" smtClean="0"/>
              <a:t>, </a:t>
            </a:r>
            <a:r>
              <a:rPr lang="nl-NL" dirty="0" err="1" smtClean="0"/>
              <a:t>challenge</a:t>
            </a:r>
            <a:r>
              <a:rPr lang="nl-NL" dirty="0" smtClean="0"/>
              <a:t> </a:t>
            </a:r>
            <a:r>
              <a:rPr lang="nl-NL" dirty="0" err="1" smtClean="0"/>
              <a:t>others</a:t>
            </a:r>
            <a:r>
              <a:rPr lang="nl-NL" dirty="0" smtClean="0"/>
              <a:t>:</a:t>
            </a:r>
          </a:p>
          <a:p>
            <a:pPr marL="800100" lvl="1" indent="-342900">
              <a:buFont typeface="Arial" panose="020B0604020202020204" pitchFamily="34" charset="0"/>
              <a:buChar char="•"/>
            </a:pPr>
            <a:r>
              <a:rPr lang="nl-NL" dirty="0"/>
              <a:t>V</a:t>
            </a:r>
            <a:r>
              <a:rPr lang="nl-NL" dirty="0" smtClean="0"/>
              <a:t>aktechnisch overleg </a:t>
            </a:r>
          </a:p>
          <a:p>
            <a:pPr marL="800100" lvl="1" indent="-342900">
              <a:buFont typeface="Arial" panose="020B0604020202020204" pitchFamily="34" charset="0"/>
              <a:buChar char="•"/>
            </a:pPr>
            <a:r>
              <a:rPr lang="nl-NL" dirty="0" err="1"/>
              <a:t>F</a:t>
            </a:r>
            <a:r>
              <a:rPr lang="nl-NL" dirty="0" err="1" smtClean="0"/>
              <a:t>our</a:t>
            </a:r>
            <a:r>
              <a:rPr lang="nl-NL" dirty="0" smtClean="0"/>
              <a:t> </a:t>
            </a:r>
            <a:r>
              <a:rPr lang="nl-NL" dirty="0" err="1" smtClean="0"/>
              <a:t>eyes</a:t>
            </a:r>
            <a:r>
              <a:rPr lang="nl-NL" dirty="0"/>
              <a:t> </a:t>
            </a:r>
            <a:r>
              <a:rPr lang="nl-NL" dirty="0" err="1" smtClean="0"/>
              <a:t>principle</a:t>
            </a:r>
            <a:endParaRPr lang="nl-NL" dirty="0" smtClean="0"/>
          </a:p>
          <a:p>
            <a:pPr marL="800100" lvl="1" indent="-342900">
              <a:buFont typeface="Arial" panose="020B0604020202020204" pitchFamily="34" charset="0"/>
              <a:buChar char="•"/>
            </a:pPr>
            <a:r>
              <a:rPr lang="en-US" dirty="0" err="1" smtClean="0"/>
              <a:t>Klantkennis</a:t>
            </a:r>
            <a:r>
              <a:rPr lang="en-US" dirty="0" smtClean="0"/>
              <a:t> </a:t>
            </a:r>
            <a:r>
              <a:rPr lang="en-US" dirty="0" err="1" smtClean="0"/>
              <a:t>delen</a:t>
            </a:r>
            <a:r>
              <a:rPr lang="en-US" dirty="0"/>
              <a:t> </a:t>
            </a:r>
            <a:r>
              <a:rPr lang="en-US" dirty="0" err="1" smtClean="0"/>
              <a:t>binnen</a:t>
            </a:r>
            <a:r>
              <a:rPr lang="en-US" dirty="0" smtClean="0"/>
              <a:t> teams</a:t>
            </a:r>
          </a:p>
          <a:p>
            <a:pPr marL="800100" lvl="1" indent="-342900">
              <a:buFont typeface="Arial" panose="020B0604020202020204" pitchFamily="34" charset="0"/>
              <a:buChar char="•"/>
            </a:pPr>
            <a:r>
              <a:rPr lang="en-US" dirty="0" smtClean="0"/>
              <a:t>Op </a:t>
            </a:r>
            <a:r>
              <a:rPr lang="en-US" dirty="0" err="1" smtClean="0"/>
              <a:t>tijd</a:t>
            </a:r>
            <a:r>
              <a:rPr lang="en-US" dirty="0" smtClean="0"/>
              <a:t> </a:t>
            </a:r>
            <a:r>
              <a:rPr lang="en-US" dirty="0" err="1" smtClean="0"/>
              <a:t>escaleren</a:t>
            </a:r>
            <a:endParaRPr lang="nl-NL" dirty="0"/>
          </a:p>
        </p:txBody>
      </p:sp>
      <p:pic>
        <p:nvPicPr>
          <p:cNvPr id="5" name="Picture 4"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84000" l="19625" r="86875">
                        <a14:foregroundMark x1="27125" y1="82222" x2="19875" y2="66889"/>
                        <a14:foregroundMark x1="19875" y1="66889" x2="19625" y2="53556"/>
                        <a14:foregroundMark x1="19750" y1="53556" x2="23750" y2="51333"/>
                        <a14:foregroundMark x1="23750" y1="51333" x2="29250" y2="16889"/>
                        <a14:foregroundMark x1="29750" y1="16667" x2="42125" y2="7333"/>
                        <a14:foregroundMark x1="42000" y1="7556" x2="63625" y2="7111"/>
                        <a14:foregroundMark x1="63625" y1="7778" x2="75625" y2="2444"/>
                        <a14:foregroundMark x1="75625" y1="2444" x2="84125" y2="2000"/>
                        <a14:foregroundMark x1="83375" y1="2444" x2="81500" y2="79111"/>
                        <a14:foregroundMark x1="81500" y1="80222" x2="27000" y2="81778"/>
                        <a14:foregroundMark x1="69125" y1="13556" x2="69125" y2="13556"/>
                        <a14:foregroundMark x1="61875" y1="8667" x2="79875" y2="47111"/>
                        <a14:foregroundMark x1="63625" y1="26889" x2="74875" y2="50000"/>
                        <a14:foregroundMark x1="66625" y1="19556" x2="79875" y2="4000"/>
                        <a14:foregroundMark x1="66375" y1="14000" x2="76375" y2="889"/>
                        <a14:foregroundMark x1="69125" y1="17778" x2="83250" y2="16889"/>
                        <a14:foregroundMark x1="74500" y1="15778" x2="80875" y2="6667"/>
                        <a14:foregroundMark x1="78500" y1="15778" x2="82750" y2="13111"/>
                        <a14:foregroundMark x1="76125" y1="14667" x2="81500" y2="12444"/>
                        <a14:foregroundMark x1="56250" y1="79778" x2="50375" y2="45778"/>
                        <a14:foregroundMark x1="50375" y1="46889" x2="34625" y2="80667"/>
                      </a14:backgroundRemoval>
                    </a14:imgEffect>
                  </a14:imgLayer>
                </a14:imgProps>
              </a:ext>
              <a:ext uri="{28A0092B-C50C-407E-A947-70E740481C1C}">
                <a14:useLocalDpi xmlns:a14="http://schemas.microsoft.com/office/drawing/2010/main" val="0"/>
              </a:ext>
            </a:extLst>
          </a:blip>
          <a:srcRect l="18642" r="15673" b="18596"/>
          <a:stretch/>
        </p:blipFill>
        <p:spPr bwMode="auto">
          <a:xfrm>
            <a:off x="7291134" y="3174064"/>
            <a:ext cx="3900554" cy="271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67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latin typeface="Trebuchet MS" panose="020B0603020202020204" pitchFamily="34" charset="0"/>
              </a:rPr>
              <a:t>Uw</a:t>
            </a:r>
            <a:r>
              <a:rPr lang="nl-NL" dirty="0" smtClean="0"/>
              <a:t> vragen</a:t>
            </a:r>
            <a:endParaRPr lang="nl-NL" dirty="0"/>
          </a:p>
        </p:txBody>
      </p:sp>
      <p:pic>
        <p:nvPicPr>
          <p:cNvPr id="2" name="Afbeelding 1"/>
          <p:cNvPicPr>
            <a:picLocks noChangeAspect="1"/>
          </p:cNvPicPr>
          <p:nvPr/>
        </p:nvPicPr>
        <p:blipFill>
          <a:blip r:embed="rId2"/>
          <a:stretch>
            <a:fillRect/>
          </a:stretch>
        </p:blipFill>
        <p:spPr>
          <a:xfrm>
            <a:off x="3291597" y="2090913"/>
            <a:ext cx="5608806" cy="3633531"/>
          </a:xfrm>
          <a:prstGeom prst="rect">
            <a:avLst/>
          </a:prstGeom>
        </p:spPr>
      </p:pic>
    </p:spTree>
    <p:extLst>
      <p:ext uri="{BB962C8B-B14F-4D97-AF65-F5344CB8AC3E}">
        <p14:creationId xmlns:p14="http://schemas.microsoft.com/office/powerpoint/2010/main" val="315815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Inhoud</a:t>
            </a:r>
            <a:endParaRPr lang="nl-NL" dirty="0">
              <a:latin typeface="Trebuchet MS" panose="020B0603020202020204" pitchFamily="34" charset="0"/>
            </a:endParaRPr>
          </a:p>
        </p:txBody>
      </p:sp>
      <p:sp>
        <p:nvSpPr>
          <p:cNvPr id="3" name="Tijdelijke aanduiding voor inhoud 2"/>
          <p:cNvSpPr>
            <a:spLocks noGrp="1"/>
          </p:cNvSpPr>
          <p:nvPr>
            <p:ph idx="1"/>
          </p:nvPr>
        </p:nvSpPr>
        <p:spPr/>
        <p:txBody>
          <a:bodyPr/>
          <a:lstStyle/>
          <a:p>
            <a:r>
              <a:rPr lang="nl-NL" dirty="0"/>
              <a:t>Wanneer WWFT van toepassing?</a:t>
            </a:r>
          </a:p>
          <a:p>
            <a:r>
              <a:rPr lang="nl-NL" dirty="0"/>
              <a:t>Risicomanagement</a:t>
            </a:r>
          </a:p>
          <a:p>
            <a:r>
              <a:rPr lang="nl-NL" dirty="0"/>
              <a:t>Cliëntonderzoek incl. UBO(-register) en PEP</a:t>
            </a:r>
          </a:p>
          <a:p>
            <a:r>
              <a:rPr lang="nl-NL" dirty="0"/>
              <a:t>Ongebruikelijke transacties</a:t>
            </a:r>
          </a:p>
          <a:p>
            <a:r>
              <a:rPr lang="nl-NL" dirty="0"/>
              <a:t>Bewaren van gegevens</a:t>
            </a:r>
          </a:p>
          <a:p>
            <a:r>
              <a:rPr lang="nl-NL" dirty="0" smtClean="0"/>
              <a:t>Opleiding</a:t>
            </a:r>
            <a:endParaRPr lang="nl-NL" dirty="0"/>
          </a:p>
          <a:p>
            <a:pPr marL="0" indent="0">
              <a:buNone/>
            </a:pPr>
            <a:endParaRPr lang="nl-NL" dirty="0"/>
          </a:p>
        </p:txBody>
      </p:sp>
    </p:spTree>
    <p:extLst>
      <p:ext uri="{BB962C8B-B14F-4D97-AF65-F5344CB8AC3E}">
        <p14:creationId xmlns:p14="http://schemas.microsoft.com/office/powerpoint/2010/main" val="262428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nl-NL" dirty="0" smtClean="0"/>
          </a:p>
          <a:p>
            <a:pPr marL="0" indent="0" algn="ctr">
              <a:buNone/>
            </a:pPr>
            <a:endParaRPr lang="nl-NL" dirty="0"/>
          </a:p>
          <a:p>
            <a:pPr marL="0" indent="0" algn="ctr">
              <a:buNone/>
            </a:pPr>
            <a:endParaRPr lang="nl-NL" dirty="0" smtClean="0"/>
          </a:p>
          <a:p>
            <a:pPr marL="0" indent="0" algn="ctr">
              <a:buNone/>
            </a:pPr>
            <a:r>
              <a:rPr lang="nl-NL" b="1" dirty="0" smtClean="0"/>
              <a:t>Juridisch kader</a:t>
            </a:r>
            <a:endParaRPr lang="nl-NL" b="1" dirty="0"/>
          </a:p>
        </p:txBody>
      </p:sp>
    </p:spTree>
    <p:extLst>
      <p:ext uri="{BB962C8B-B14F-4D97-AF65-F5344CB8AC3E}">
        <p14:creationId xmlns:p14="http://schemas.microsoft.com/office/powerpoint/2010/main" val="110958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Wat is witwassen?</a:t>
            </a:r>
            <a:endParaRPr lang="nl-NL" dirty="0">
              <a:latin typeface="Trebuchet MS" panose="020B0603020202020204" pitchFamily="34" charset="0"/>
            </a:endParaRPr>
          </a:p>
        </p:txBody>
      </p:sp>
      <p:sp>
        <p:nvSpPr>
          <p:cNvPr id="3" name="Tijdelijke aanduiding voor inhoud 2"/>
          <p:cNvSpPr>
            <a:spLocks noGrp="1"/>
          </p:cNvSpPr>
          <p:nvPr>
            <p:ph idx="1"/>
          </p:nvPr>
        </p:nvSpPr>
        <p:spPr>
          <a:xfrm>
            <a:off x="838200" y="1933200"/>
            <a:ext cx="10515600" cy="4289800"/>
          </a:xfrm>
        </p:spPr>
        <p:txBody>
          <a:bodyPr>
            <a:normAutofit/>
          </a:bodyPr>
          <a:lstStyle/>
          <a:p>
            <a:r>
              <a:rPr lang="nl-NL" sz="2800" dirty="0"/>
              <a:t>Witwassen = Vermengen illegale + legale geldstromen</a:t>
            </a:r>
          </a:p>
          <a:p>
            <a:endParaRPr lang="nl-NL" sz="2800" dirty="0"/>
          </a:p>
          <a:p>
            <a:pPr marL="0" indent="0">
              <a:buNone/>
            </a:pPr>
            <a:r>
              <a:rPr lang="nl-NL" sz="2800" dirty="0"/>
              <a:t>2021</a:t>
            </a:r>
          </a:p>
          <a:p>
            <a:pPr marL="0" indent="0">
              <a:buNone/>
            </a:pPr>
            <a:r>
              <a:rPr lang="nl-NL" sz="2800" dirty="0"/>
              <a:t>1,2 miljoen WWFT </a:t>
            </a:r>
            <a:r>
              <a:rPr lang="nl-NL" sz="2800" dirty="0" smtClean="0"/>
              <a:t>meldingen</a:t>
            </a:r>
            <a:endParaRPr lang="nl-NL" sz="2800" dirty="0"/>
          </a:p>
          <a:p>
            <a:pPr marL="0" indent="0">
              <a:buNone/>
            </a:pPr>
            <a:r>
              <a:rPr lang="nl-NL" sz="2800" dirty="0"/>
              <a:t>⟶ waarvan 96.676 verdacht verklaard</a:t>
            </a:r>
          </a:p>
          <a:p>
            <a:pPr marL="0" indent="0">
              <a:buNone/>
            </a:pPr>
            <a:r>
              <a:rPr lang="nl-NL" sz="2800" dirty="0"/>
              <a:t>⟶ Totale waarde: EUR 15,3 miljard</a:t>
            </a:r>
          </a:p>
          <a:p>
            <a:pPr marL="0" indent="0">
              <a:buNone/>
            </a:pPr>
            <a:endParaRPr lang="nl-NL" sz="2800" dirty="0"/>
          </a:p>
        </p:txBody>
      </p:sp>
    </p:spTree>
    <p:extLst>
      <p:ext uri="{BB962C8B-B14F-4D97-AF65-F5344CB8AC3E}">
        <p14:creationId xmlns:p14="http://schemas.microsoft.com/office/powerpoint/2010/main" val="25941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Juridisch kader</a:t>
            </a:r>
            <a:endParaRPr lang="nl-NL" dirty="0">
              <a:latin typeface="Trebuchet MS" panose="020B0603020202020204" pitchFamily="34" charset="0"/>
            </a:endParaRPr>
          </a:p>
        </p:txBody>
      </p:sp>
      <p:sp>
        <p:nvSpPr>
          <p:cNvPr id="3" name="Tijdelijke aanduiding voor inhoud 2"/>
          <p:cNvSpPr>
            <a:spLocks noGrp="1"/>
          </p:cNvSpPr>
          <p:nvPr>
            <p:ph idx="1"/>
          </p:nvPr>
        </p:nvSpPr>
        <p:spPr>
          <a:xfrm>
            <a:off x="838200" y="1933200"/>
            <a:ext cx="10515600" cy="4289800"/>
          </a:xfrm>
        </p:spPr>
        <p:txBody>
          <a:bodyPr>
            <a:normAutofit/>
          </a:bodyPr>
          <a:lstStyle/>
          <a:p>
            <a:r>
              <a:rPr lang="nl-NL" dirty="0" smtClean="0"/>
              <a:t>Wet ter voorkoming van witwassen en financieren van terrorisme;</a:t>
            </a:r>
          </a:p>
          <a:p>
            <a:r>
              <a:rPr lang="nl-NL" dirty="0" smtClean="0"/>
              <a:t>Richtsnoeren voor de interpretatie van de WWFT voor accountants en belastingadviseurs.</a:t>
            </a:r>
            <a:endParaRPr lang="nl-NL" dirty="0"/>
          </a:p>
        </p:txBody>
      </p:sp>
      <p:pic>
        <p:nvPicPr>
          <p:cNvPr id="4" name="Afbeelding 3"/>
          <p:cNvPicPr>
            <a:picLocks noChangeAspect="1"/>
          </p:cNvPicPr>
          <p:nvPr/>
        </p:nvPicPr>
        <p:blipFill>
          <a:blip r:embed="rId2"/>
          <a:stretch>
            <a:fillRect/>
          </a:stretch>
        </p:blipFill>
        <p:spPr>
          <a:xfrm>
            <a:off x="6603318" y="3042505"/>
            <a:ext cx="3811630" cy="3128197"/>
          </a:xfrm>
          <a:prstGeom prst="rect">
            <a:avLst/>
          </a:prstGeom>
        </p:spPr>
      </p:pic>
    </p:spTree>
    <p:extLst>
      <p:ext uri="{BB962C8B-B14F-4D97-AF65-F5344CB8AC3E}">
        <p14:creationId xmlns:p14="http://schemas.microsoft.com/office/powerpoint/2010/main" val="328543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Wanneer WWFT van toepassing?</a:t>
            </a:r>
            <a:endParaRPr lang="nl-NL" dirty="0">
              <a:latin typeface="Trebuchet MS" panose="020B0603020202020204" pitchFamily="34" charset="0"/>
            </a:endParaRPr>
          </a:p>
        </p:txBody>
      </p:sp>
      <p:sp>
        <p:nvSpPr>
          <p:cNvPr id="3" name="Tijdelijke aanduiding voor inhoud 2"/>
          <p:cNvSpPr>
            <a:spLocks noGrp="1"/>
          </p:cNvSpPr>
          <p:nvPr>
            <p:ph idx="1"/>
          </p:nvPr>
        </p:nvSpPr>
        <p:spPr/>
        <p:txBody>
          <a:bodyPr/>
          <a:lstStyle/>
          <a:p>
            <a:r>
              <a:rPr lang="nl-NL" b="1" dirty="0"/>
              <a:t>Art. 1a lid 4 </a:t>
            </a:r>
            <a:r>
              <a:rPr lang="nl-NL" b="1" dirty="0" smtClean="0"/>
              <a:t>WWFT:</a:t>
            </a:r>
          </a:p>
          <a:p>
            <a:pPr lvl="1"/>
            <a:r>
              <a:rPr lang="nl-NL" dirty="0" smtClean="0"/>
              <a:t>aan- </a:t>
            </a:r>
            <a:r>
              <a:rPr lang="nl-NL" dirty="0"/>
              <a:t>of verkoop registergoederen of aandelen</a:t>
            </a:r>
          </a:p>
          <a:p>
            <a:pPr lvl="1"/>
            <a:r>
              <a:rPr lang="nl-NL" dirty="0"/>
              <a:t>beheren gelden</a:t>
            </a:r>
          </a:p>
          <a:p>
            <a:pPr lvl="1"/>
            <a:r>
              <a:rPr lang="nl-NL" dirty="0"/>
              <a:t>oprichten of beheren vennootschappen</a:t>
            </a:r>
          </a:p>
          <a:p>
            <a:pPr lvl="1"/>
            <a:r>
              <a:rPr lang="nl-NL" dirty="0"/>
              <a:t>werkzaamheden fiscaal gebied vergelijkbaar met werkzaamheden belastingadviseur</a:t>
            </a:r>
          </a:p>
          <a:p>
            <a:r>
              <a:rPr lang="nl-NL" b="1" dirty="0"/>
              <a:t>Art. 1a lid 5 WWFT:</a:t>
            </a:r>
          </a:p>
          <a:p>
            <a:pPr lvl="1"/>
            <a:r>
              <a:rPr lang="nl-NL" dirty="0"/>
              <a:t>NIET van toepassing bij verdediging in rechte of bepaling rechtspositie van cliënt  (‘Procesvrijstelling’)</a:t>
            </a:r>
          </a:p>
          <a:p>
            <a:endParaRPr lang="nl-NL" dirty="0"/>
          </a:p>
        </p:txBody>
      </p:sp>
    </p:spTree>
    <p:extLst>
      <p:ext uri="{BB962C8B-B14F-4D97-AF65-F5344CB8AC3E}">
        <p14:creationId xmlns:p14="http://schemas.microsoft.com/office/powerpoint/2010/main" val="273163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Risicomanagement</a:t>
            </a:r>
            <a:endParaRPr lang="nl-NL" dirty="0">
              <a:latin typeface="Trebuchet MS" panose="020B0603020202020204" pitchFamily="34" charset="0"/>
            </a:endParaRPr>
          </a:p>
        </p:txBody>
      </p:sp>
      <p:sp>
        <p:nvSpPr>
          <p:cNvPr id="3" name="Tijdelijke aanduiding voor inhoud 2"/>
          <p:cNvSpPr>
            <a:spLocks noGrp="1"/>
          </p:cNvSpPr>
          <p:nvPr>
            <p:ph idx="1"/>
          </p:nvPr>
        </p:nvSpPr>
        <p:spPr/>
        <p:txBody>
          <a:bodyPr/>
          <a:lstStyle/>
          <a:p>
            <a:r>
              <a:rPr lang="nl-NL" b="1" dirty="0"/>
              <a:t>Maatregelen ter voorkoming witwassen - art. 2a-2d WWFT</a:t>
            </a:r>
          </a:p>
          <a:p>
            <a:endParaRPr lang="nl-NL" dirty="0"/>
          </a:p>
          <a:p>
            <a:pPr marL="800100" lvl="1" indent="-342900">
              <a:buFont typeface="Arial" panose="020B0604020202020204" pitchFamily="34" charset="0"/>
              <a:buChar char="•"/>
            </a:pPr>
            <a:r>
              <a:rPr lang="nl-NL" dirty="0"/>
              <a:t>Maatregelen risico’s witwassen vaststellen en beoordelen</a:t>
            </a:r>
          </a:p>
          <a:p>
            <a:pPr marL="800100" lvl="1" indent="-342900">
              <a:buFont typeface="Arial" panose="020B0604020202020204" pitchFamily="34" charset="0"/>
              <a:buChar char="•"/>
            </a:pPr>
            <a:r>
              <a:rPr lang="nl-NL" dirty="0"/>
              <a:t>Vastleggen resultaten</a:t>
            </a:r>
          </a:p>
          <a:p>
            <a:pPr marL="800100" lvl="1" indent="-342900">
              <a:buFont typeface="Arial" panose="020B0604020202020204" pitchFamily="34" charset="0"/>
              <a:buChar char="•"/>
            </a:pPr>
            <a:r>
              <a:rPr lang="nl-NL" dirty="0"/>
              <a:t>Gedragslijnen en procedures (zie ook art. 20a en 20b WWFT)</a:t>
            </a:r>
          </a:p>
          <a:p>
            <a:pPr marL="800100" lvl="1" indent="-342900">
              <a:buFont typeface="Arial" panose="020B0604020202020204" pitchFamily="34" charset="0"/>
              <a:buChar char="•"/>
            </a:pPr>
            <a:r>
              <a:rPr lang="nl-NL" dirty="0"/>
              <a:t>Eén verantwoordelijke persoon aanwijzen</a:t>
            </a:r>
          </a:p>
          <a:p>
            <a:pPr marL="800100" lvl="1" indent="-342900">
              <a:buFont typeface="Arial" panose="020B0604020202020204" pitchFamily="34" charset="0"/>
              <a:buChar char="•"/>
            </a:pPr>
            <a:r>
              <a:rPr lang="nl-NL" dirty="0"/>
              <a:t>Compliance functie</a:t>
            </a:r>
          </a:p>
          <a:p>
            <a:pPr marL="800100" lvl="1" indent="-342900">
              <a:buFont typeface="Arial" panose="020B0604020202020204" pitchFamily="34" charset="0"/>
              <a:buChar char="•"/>
            </a:pPr>
            <a:r>
              <a:rPr lang="nl-NL" dirty="0"/>
              <a:t>Audit functie</a:t>
            </a:r>
          </a:p>
          <a:p>
            <a:endParaRPr lang="nl-NL" dirty="0"/>
          </a:p>
        </p:txBody>
      </p:sp>
    </p:spTree>
    <p:extLst>
      <p:ext uri="{BB962C8B-B14F-4D97-AF65-F5344CB8AC3E}">
        <p14:creationId xmlns:p14="http://schemas.microsoft.com/office/powerpoint/2010/main" val="8771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rebuchet MS" panose="020B0603020202020204" pitchFamily="34" charset="0"/>
              </a:rPr>
              <a:t>Standaard cliëntonderzoek</a:t>
            </a:r>
            <a:endParaRPr lang="nl-NL" dirty="0">
              <a:latin typeface="Trebuchet MS" panose="020B0603020202020204" pitchFamily="34" charset="0"/>
            </a:endParaRPr>
          </a:p>
        </p:txBody>
      </p:sp>
      <p:sp>
        <p:nvSpPr>
          <p:cNvPr id="3" name="Tijdelijke aanduiding voor inhoud 2"/>
          <p:cNvSpPr>
            <a:spLocks noGrp="1"/>
          </p:cNvSpPr>
          <p:nvPr>
            <p:ph idx="1"/>
          </p:nvPr>
        </p:nvSpPr>
        <p:spPr>
          <a:xfrm>
            <a:off x="838200" y="1933200"/>
            <a:ext cx="10515600" cy="4251700"/>
          </a:xfrm>
        </p:spPr>
        <p:txBody>
          <a:bodyPr>
            <a:normAutofit fontScale="92500"/>
          </a:bodyPr>
          <a:lstStyle/>
          <a:p>
            <a:r>
              <a:rPr lang="nl-NL" b="1" dirty="0"/>
              <a:t>Art. 3 WWFT (o.a.):</a:t>
            </a:r>
          </a:p>
          <a:p>
            <a:pPr marL="800100" lvl="1" indent="-342900">
              <a:buFont typeface="Arial" panose="020B0604020202020204" pitchFamily="34" charset="0"/>
              <a:buChar char="•"/>
            </a:pPr>
            <a:r>
              <a:rPr lang="nl-NL" dirty="0"/>
              <a:t>Identificeren én verifiëren identiteit cliënt</a:t>
            </a:r>
          </a:p>
          <a:p>
            <a:pPr marL="800100" lvl="1" indent="-342900">
              <a:buFont typeface="Arial" panose="020B0604020202020204" pitchFamily="34" charset="0"/>
              <a:buChar char="•"/>
            </a:pPr>
            <a:r>
              <a:rPr lang="nl-NL" dirty="0"/>
              <a:t>Identificeren én verifiëren identiteit UBO (Ultimate </a:t>
            </a:r>
            <a:r>
              <a:rPr lang="nl-NL" dirty="0" err="1"/>
              <a:t>Beneficiary</a:t>
            </a:r>
            <a:r>
              <a:rPr lang="nl-NL" dirty="0"/>
              <a:t> </a:t>
            </a:r>
            <a:r>
              <a:rPr lang="nl-NL" dirty="0" err="1"/>
              <a:t>Owner</a:t>
            </a:r>
            <a:r>
              <a:rPr lang="nl-NL" dirty="0"/>
              <a:t>)</a:t>
            </a:r>
          </a:p>
          <a:p>
            <a:pPr marL="800100" lvl="1" indent="-342900">
              <a:buFont typeface="Arial" panose="020B0604020202020204" pitchFamily="34" charset="0"/>
              <a:buChar char="•"/>
            </a:pPr>
            <a:r>
              <a:rPr lang="nl-NL" dirty="0"/>
              <a:t>Inzicht eigendom- en zeggenschapsstructuur</a:t>
            </a:r>
          </a:p>
          <a:p>
            <a:pPr marL="800100" lvl="1" indent="-342900">
              <a:buFont typeface="Arial" panose="020B0604020202020204" pitchFamily="34" charset="0"/>
              <a:buChar char="•"/>
            </a:pPr>
            <a:r>
              <a:rPr lang="nl-NL" dirty="0"/>
              <a:t>Vaststellen doel en aard zakelijke relatie</a:t>
            </a:r>
          </a:p>
          <a:p>
            <a:pPr marL="800100" lvl="1" indent="-342900">
              <a:buFont typeface="Arial" panose="020B0604020202020204" pitchFamily="34" charset="0"/>
              <a:buChar char="•"/>
            </a:pPr>
            <a:r>
              <a:rPr lang="nl-NL" dirty="0"/>
              <a:t>Voortdurende </a:t>
            </a:r>
            <a:r>
              <a:rPr lang="nl-NL" dirty="0" smtClean="0"/>
              <a:t>controle!!!</a:t>
            </a:r>
          </a:p>
          <a:p>
            <a:pPr marL="800100" lvl="1" indent="-342900">
              <a:buFont typeface="Arial" panose="020B0604020202020204" pitchFamily="34" charset="0"/>
              <a:buChar char="•"/>
            </a:pPr>
            <a:r>
              <a:rPr lang="nl-NL" dirty="0" smtClean="0"/>
              <a:t>Vertegenwoordigingsbevoegdheid controleren</a:t>
            </a:r>
          </a:p>
          <a:p>
            <a:pPr marL="800100" lvl="1" indent="-342900">
              <a:buFont typeface="Arial" panose="020B0604020202020204" pitchFamily="34" charset="0"/>
              <a:buChar char="•"/>
            </a:pPr>
            <a:r>
              <a:rPr lang="nl-NL" dirty="0" smtClean="0"/>
              <a:t>Optreden </a:t>
            </a:r>
            <a:r>
              <a:rPr lang="nl-NL" dirty="0"/>
              <a:t>namens zichzelf of derde?</a:t>
            </a:r>
          </a:p>
          <a:p>
            <a:r>
              <a:rPr lang="nl-NL" b="1" dirty="0"/>
              <a:t>Art. 4 WWFT:</a:t>
            </a:r>
          </a:p>
          <a:p>
            <a:pPr lvl="1">
              <a:buFont typeface="Wingdings" panose="05000000000000000000" pitchFamily="2" charset="2"/>
              <a:buChar char="q"/>
            </a:pPr>
            <a:r>
              <a:rPr lang="nl-NL" dirty="0"/>
              <a:t>Start werkzaamheden pas na controle identiteit!</a:t>
            </a:r>
          </a:p>
          <a:p>
            <a:pPr lvl="1">
              <a:buFont typeface="Wingdings" panose="05000000000000000000" pitchFamily="2" charset="2"/>
              <a:buChar char="q"/>
            </a:pPr>
            <a:r>
              <a:rPr lang="nl-NL" i="1" dirty="0" err="1">
                <a:solidFill>
                  <a:schemeClr val="accent1">
                    <a:lumMod val="60000"/>
                    <a:lumOff val="40000"/>
                  </a:schemeClr>
                </a:solidFill>
              </a:rPr>
              <a:t>RvD</a:t>
            </a:r>
            <a:r>
              <a:rPr lang="nl-NL" i="1" dirty="0">
                <a:solidFill>
                  <a:schemeClr val="accent1">
                    <a:lumMod val="60000"/>
                    <a:lumOff val="40000"/>
                  </a:schemeClr>
                </a:solidFill>
              </a:rPr>
              <a:t> A’dam 24 juli 2018, ECLI:NL:TADRAMS:2018:159</a:t>
            </a:r>
          </a:p>
          <a:p>
            <a:endParaRPr lang="nl-NL" dirty="0"/>
          </a:p>
        </p:txBody>
      </p:sp>
    </p:spTree>
    <p:extLst>
      <p:ext uri="{BB962C8B-B14F-4D97-AF65-F5344CB8AC3E}">
        <p14:creationId xmlns:p14="http://schemas.microsoft.com/office/powerpoint/2010/main" val="1842861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T Advocaten NL PP [Alleen-lezen]" id="{4045949F-8767-4249-98BC-5AD8AE0BF5BB}" vid="{62D2779B-016F-4A1A-92F4-12EFA615873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xml version="1.0" encoding="utf-8"?>
<customUI xmlns="http://schemas.microsoft.com/office/2009/07/customui">
  <ribbon startFromScratch="false">
    <tabs>
      <tab id="tabFT" label="FT advocaten">
        <group id="grpPresentatie" label="Presentatie">
          <button id="btnApplyFTDesign" label="Pas huisstijl toe" imageMso="AccessFormWizard" size="large" onAction="ApplyFTDesign"/>
        </group>
      </tab>
    </tabs>
  </ribbon>
</customUI>
</file>

<file path=docProps/app.xml><?xml version="1.0" encoding="utf-8"?>
<Properties xmlns="http://schemas.openxmlformats.org/officeDocument/2006/extended-properties" xmlns:vt="http://schemas.openxmlformats.org/officeDocument/2006/docPropsVTypes">
  <Template>Fiscaal boeterecht</Template>
  <TotalTime>932</TotalTime>
  <Words>1522</Words>
  <Application>Microsoft Office PowerPoint</Application>
  <PresentationFormat>Breedbeeld</PresentationFormat>
  <Paragraphs>244</Paragraphs>
  <Slides>28</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28</vt:i4>
      </vt:variant>
    </vt:vector>
  </HeadingPairs>
  <TitlesOfParts>
    <vt:vector size="37" baseType="lpstr">
      <vt:lpstr>ＭＳ Ｐゴシック</vt:lpstr>
      <vt:lpstr>Arial</vt:lpstr>
      <vt:lpstr>Calibri</vt:lpstr>
      <vt:lpstr>Franklin Gothic Book</vt:lpstr>
      <vt:lpstr>Myriad Pro</vt:lpstr>
      <vt:lpstr>Times New Roman</vt:lpstr>
      <vt:lpstr>Trebuchet MS</vt:lpstr>
      <vt:lpstr>Wingdings</vt:lpstr>
      <vt:lpstr>Kantoorthema</vt:lpstr>
      <vt:lpstr>PowerPoint-presentatie</vt:lpstr>
      <vt:lpstr>Voorstellen</vt:lpstr>
      <vt:lpstr>Inhoud</vt:lpstr>
      <vt:lpstr>PowerPoint-presentatie</vt:lpstr>
      <vt:lpstr>Wat is witwassen?</vt:lpstr>
      <vt:lpstr>Juridisch kader</vt:lpstr>
      <vt:lpstr>Wanneer WWFT van toepassing?</vt:lpstr>
      <vt:lpstr>Risicomanagement</vt:lpstr>
      <vt:lpstr>Standaard cliëntonderzoek</vt:lpstr>
      <vt:lpstr>Stap 1: de cliënt</vt:lpstr>
      <vt:lpstr>Stap 2: identificatie UBO</vt:lpstr>
      <vt:lpstr>UBO-register</vt:lpstr>
      <vt:lpstr>Vereenvoudigd en verscherpt cliëntenonderzoek</vt:lpstr>
      <vt:lpstr>Vereenvoudigd en verscherpt cliëntenonderzoek</vt:lpstr>
      <vt:lpstr>Maatregelen verscherpt cliëntenonderzoek</vt:lpstr>
      <vt:lpstr>Politically Exposed Person</vt:lpstr>
      <vt:lpstr>WWFT – onacceptabele risico’s in het kader van cliëntonderzoek</vt:lpstr>
      <vt:lpstr>PowerPoint-presentatie</vt:lpstr>
      <vt:lpstr>WWFT - indicatoren</vt:lpstr>
      <vt:lpstr>Ongebruikelijke transacties</vt:lpstr>
      <vt:lpstr>Subjectieve indicatoren - voorbeelden</vt:lpstr>
      <vt:lpstr>Melding onverwijld</vt:lpstr>
      <vt:lpstr>Ongebruikelijke transacties</vt:lpstr>
      <vt:lpstr>Overig</vt:lpstr>
      <vt:lpstr>WWFT - doorverwijzing</vt:lpstr>
      <vt:lpstr>Jurisprudentie &amp; praktijk</vt:lpstr>
      <vt:lpstr>Safe harbour</vt:lpstr>
      <vt:lpstr>Uw vragen</vt:lpstr>
    </vt:vector>
  </TitlesOfParts>
  <Company>Xinno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Merijn van Leeuwen</dc:creator>
  <cp:lastModifiedBy>Merijn van Leeuwen</cp:lastModifiedBy>
  <cp:revision>149</cp:revision>
  <dcterms:created xsi:type="dcterms:W3CDTF">2020-03-10T18:51:09Z</dcterms:created>
  <dcterms:modified xsi:type="dcterms:W3CDTF">2023-04-11T09:53:29Z</dcterms:modified>
</cp:coreProperties>
</file>