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73" r:id="rId5"/>
    <p:sldId id="274" r:id="rId6"/>
    <p:sldId id="277" r:id="rId7"/>
    <p:sldId id="279" r:id="rId8"/>
    <p:sldId id="280" r:id="rId9"/>
    <p:sldId id="281" r:id="rId10"/>
    <p:sldId id="275" r:id="rId11"/>
    <p:sldId id="276" r:id="rId12"/>
    <p:sldId id="1178" r:id="rId13"/>
    <p:sldId id="278" r:id="rId14"/>
    <p:sldId id="282" r:id="rId15"/>
    <p:sldId id="283" r:id="rId16"/>
    <p:sldId id="284" r:id="rId17"/>
    <p:sldId id="286" r:id="rId18"/>
    <p:sldId id="287" r:id="rId19"/>
    <p:sldId id="1171" r:id="rId20"/>
    <p:sldId id="288" r:id="rId21"/>
    <p:sldId id="289" r:id="rId22"/>
    <p:sldId id="290" r:id="rId23"/>
    <p:sldId id="1170" r:id="rId24"/>
    <p:sldId id="1174" r:id="rId25"/>
    <p:sldId id="292" r:id="rId26"/>
    <p:sldId id="291" r:id="rId27"/>
    <p:sldId id="1149" r:id="rId28"/>
    <p:sldId id="1151" r:id="rId29"/>
    <p:sldId id="1154" r:id="rId30"/>
    <p:sldId id="1181" r:id="rId31"/>
    <p:sldId id="1160" r:id="rId32"/>
    <p:sldId id="1161" r:id="rId33"/>
    <p:sldId id="1162" r:id="rId34"/>
    <p:sldId id="1176" r:id="rId35"/>
    <p:sldId id="1163" r:id="rId36"/>
    <p:sldId id="1180" r:id="rId37"/>
    <p:sldId id="1164" r:id="rId38"/>
    <p:sldId id="1165" r:id="rId39"/>
    <p:sldId id="1167" r:id="rId40"/>
    <p:sldId id="1179" r:id="rId41"/>
    <p:sldId id="1168" r:id="rId42"/>
    <p:sldId id="1169" r:id="rId43"/>
    <p:sldId id="1157" r:id="rId44"/>
    <p:sldId id="1158" r:id="rId45"/>
    <p:sldId id="1175" r:id="rId46"/>
    <p:sldId id="1177" r:id="rId47"/>
  </p:sldIdLst>
  <p:sldSz cx="12192000" cy="6858000"/>
  <p:notesSz cx="6797675" cy="9926638"/>
  <p:defaultTex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FA867D4-4BAA-43F8-B930-EC0DC5508302}">
          <p14:sldIdLst>
            <p14:sldId id="273"/>
            <p14:sldId id="274"/>
            <p14:sldId id="277"/>
            <p14:sldId id="279"/>
            <p14:sldId id="280"/>
            <p14:sldId id="281"/>
            <p14:sldId id="275"/>
            <p14:sldId id="276"/>
            <p14:sldId id="1178"/>
            <p14:sldId id="278"/>
            <p14:sldId id="282"/>
            <p14:sldId id="283"/>
            <p14:sldId id="284"/>
            <p14:sldId id="286"/>
            <p14:sldId id="287"/>
            <p14:sldId id="1171"/>
            <p14:sldId id="288"/>
            <p14:sldId id="289"/>
            <p14:sldId id="290"/>
            <p14:sldId id="1170"/>
            <p14:sldId id="1174"/>
            <p14:sldId id="292"/>
            <p14:sldId id="291"/>
            <p14:sldId id="1149"/>
            <p14:sldId id="1151"/>
            <p14:sldId id="1154"/>
            <p14:sldId id="1181"/>
            <p14:sldId id="1160"/>
            <p14:sldId id="1161"/>
            <p14:sldId id="1162"/>
            <p14:sldId id="1176"/>
            <p14:sldId id="1163"/>
            <p14:sldId id="1180"/>
            <p14:sldId id="1164"/>
            <p14:sldId id="1165"/>
            <p14:sldId id="1167"/>
            <p14:sldId id="1179"/>
            <p14:sldId id="1168"/>
            <p14:sldId id="1169"/>
            <p14:sldId id="1157"/>
            <p14:sldId id="1158"/>
            <p14:sldId id="1175"/>
            <p14:sldId id="1177"/>
          </p14:sldIdLst>
        </p14:section>
        <p14:section name="Naamloze sectie" id="{27741C9D-3842-4C5F-91C4-324495CE69B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475">
          <p15:clr>
            <a:srgbClr val="A4A3A4"/>
          </p15:clr>
        </p15:guide>
        <p15:guide id="4" orient="horz" pos="845">
          <p15:clr>
            <a:srgbClr val="A4A3A4"/>
          </p15:clr>
        </p15:guide>
        <p15:guide id="5" pos="483">
          <p15:clr>
            <a:srgbClr val="A4A3A4"/>
          </p15:clr>
        </p15:guide>
        <p15:guide id="6" pos="624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2844" autoAdjust="0"/>
  </p:normalViewPr>
  <p:slideViewPr>
    <p:cSldViewPr showGuides="1">
      <p:cViewPr varScale="1">
        <p:scale>
          <a:sx n="94" d="100"/>
          <a:sy n="94" d="100"/>
        </p:scale>
        <p:origin x="432" y="90"/>
      </p:cViewPr>
      <p:guideLst>
        <p:guide orient="horz" pos="2160"/>
        <p:guide pos="3840"/>
        <p:guide orient="horz" pos="3475"/>
        <p:guide orient="horz" pos="845"/>
        <p:guide pos="483"/>
        <p:guide pos="62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3" d="100"/>
          <a:sy n="93" d="100"/>
        </p:scale>
        <p:origin x="3750" y="108"/>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400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359310"/>
          </a:xfrm>
          <a:prstGeom prst="rect">
            <a:avLst/>
          </a:prstGeom>
        </p:spPr>
        <p:txBody>
          <a:bodyPr vert="horz" lIns="90434" tIns="45217" rIns="90434" bIns="45217" rtlCol="0"/>
          <a:lstStyle>
            <a:lvl1pPr algn="l">
              <a:defRPr sz="1100"/>
            </a:lvl1pPr>
          </a:lstStyle>
          <a:p>
            <a:endParaRPr lang="nl-NL"/>
          </a:p>
        </p:txBody>
      </p:sp>
      <p:sp>
        <p:nvSpPr>
          <p:cNvPr id="3" name="Date Placeholder 2"/>
          <p:cNvSpPr>
            <a:spLocks noGrp="1"/>
          </p:cNvSpPr>
          <p:nvPr>
            <p:ph type="dt" idx="1"/>
          </p:nvPr>
        </p:nvSpPr>
        <p:spPr>
          <a:xfrm>
            <a:off x="3852016" y="1"/>
            <a:ext cx="2945660" cy="359310"/>
          </a:xfrm>
          <a:prstGeom prst="rect">
            <a:avLst/>
          </a:prstGeom>
        </p:spPr>
        <p:txBody>
          <a:bodyPr vert="horz" lIns="90434" tIns="45217" rIns="90434" bIns="45217" rtlCol="0"/>
          <a:lstStyle>
            <a:lvl1pPr algn="r">
              <a:defRPr sz="1100"/>
            </a:lvl1pPr>
          </a:lstStyle>
          <a:p>
            <a:fld id="{80FF4F29-4690-48AB-AD99-95A59991901D}" type="datetimeFigureOut">
              <a:rPr lang="nl-NL" smtClean="0"/>
              <a:pPr/>
              <a:t>14-12-2022</a:t>
            </a:fld>
            <a:endParaRPr lang="nl-NL"/>
          </a:p>
        </p:txBody>
      </p:sp>
      <p:sp>
        <p:nvSpPr>
          <p:cNvPr id="4" name="Slide Image Placeholder 3"/>
          <p:cNvSpPr>
            <a:spLocks noGrp="1" noRot="1" noChangeAspect="1"/>
          </p:cNvSpPr>
          <p:nvPr>
            <p:ph type="sldImg" idx="2"/>
          </p:nvPr>
        </p:nvSpPr>
        <p:spPr>
          <a:xfrm>
            <a:off x="523875" y="431800"/>
            <a:ext cx="5749925" cy="3235325"/>
          </a:xfrm>
          <a:prstGeom prst="rect">
            <a:avLst/>
          </a:prstGeom>
          <a:noFill/>
          <a:ln w="12700">
            <a:solidFill>
              <a:prstClr val="black"/>
            </a:solidFill>
          </a:ln>
        </p:spPr>
        <p:txBody>
          <a:bodyPr vert="horz" lIns="90434" tIns="45217" rIns="90434" bIns="45217" rtlCol="0" anchor="ctr"/>
          <a:lstStyle/>
          <a:p>
            <a:endParaRPr lang="nl-NL"/>
          </a:p>
        </p:txBody>
      </p:sp>
      <p:sp>
        <p:nvSpPr>
          <p:cNvPr id="5" name="Notes Placeholder 4"/>
          <p:cNvSpPr>
            <a:spLocks noGrp="1"/>
          </p:cNvSpPr>
          <p:nvPr>
            <p:ph type="body" sz="quarter" idx="3"/>
          </p:nvPr>
        </p:nvSpPr>
        <p:spPr>
          <a:xfrm>
            <a:off x="524879" y="3885269"/>
            <a:ext cx="5747918" cy="5569312"/>
          </a:xfrm>
          <a:prstGeom prst="rect">
            <a:avLst/>
          </a:prstGeom>
        </p:spPr>
        <p:txBody>
          <a:bodyPr vert="horz" lIns="0" tIns="0" rIns="0" bIns="0" rtlCol="0"/>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6" name="Footer Placeholder 5"/>
          <p:cNvSpPr>
            <a:spLocks noGrp="1"/>
          </p:cNvSpPr>
          <p:nvPr>
            <p:ph type="ftr" sz="quarter" idx="4"/>
          </p:nvPr>
        </p:nvSpPr>
        <p:spPr>
          <a:xfrm>
            <a:off x="1" y="9567328"/>
            <a:ext cx="2945660" cy="359310"/>
          </a:xfrm>
          <a:prstGeom prst="rect">
            <a:avLst/>
          </a:prstGeom>
        </p:spPr>
        <p:txBody>
          <a:bodyPr vert="horz" lIns="90434" tIns="45217" rIns="90434" bIns="45217" rtlCol="0" anchor="b"/>
          <a:lstStyle>
            <a:lvl1pPr algn="l">
              <a:defRPr sz="1100"/>
            </a:lvl1pPr>
          </a:lstStyle>
          <a:p>
            <a:endParaRPr lang="nl-NL" dirty="0"/>
          </a:p>
        </p:txBody>
      </p:sp>
      <p:sp>
        <p:nvSpPr>
          <p:cNvPr id="7" name="Slide Number Placeholder 6"/>
          <p:cNvSpPr>
            <a:spLocks noGrp="1"/>
          </p:cNvSpPr>
          <p:nvPr>
            <p:ph type="sldNum" sz="quarter" idx="5"/>
          </p:nvPr>
        </p:nvSpPr>
        <p:spPr>
          <a:xfrm>
            <a:off x="3852016" y="9567328"/>
            <a:ext cx="2945660" cy="359310"/>
          </a:xfrm>
          <a:prstGeom prst="rect">
            <a:avLst/>
          </a:prstGeom>
        </p:spPr>
        <p:txBody>
          <a:bodyPr vert="horz" lIns="90434" tIns="45217" rIns="90434" bIns="45217" rtlCol="0" anchor="b"/>
          <a:lstStyle>
            <a:lvl1pPr algn="r">
              <a:defRPr sz="1100"/>
            </a:lvl1pPr>
          </a:lstStyle>
          <a:p>
            <a:fld id="{A96095A3-469B-4891-8B9B-0EAEE9EBB01B}" type="slidenum">
              <a:rPr lang="nl-NL" smtClean="0"/>
              <a:pPr/>
              <a:t>‹nr.›</a:t>
            </a:fld>
            <a:endParaRPr lang="nl-NL"/>
          </a:p>
        </p:txBody>
      </p:sp>
    </p:spTree>
    <p:extLst>
      <p:ext uri="{BB962C8B-B14F-4D97-AF65-F5344CB8AC3E}">
        <p14:creationId xmlns:p14="http://schemas.microsoft.com/office/powerpoint/2010/main" val="3181127493"/>
      </p:ext>
    </p:extLst>
  </p:cSld>
  <p:clrMap bg1="lt1" tx1="dk1" bg2="lt2" tx2="dk2" accent1="accent1" accent2="accent2" accent3="accent3" accent4="accent4" accent5="accent5" accent6="accent6" hlink="hlink" folHlink="folHlink"/>
  <p:notesStyle>
    <a:lvl1pPr marL="285750" indent="-285750" algn="l" defTabSz="1219170" rtl="0" eaLnBrk="1" latinLnBrk="0" hangingPunct="1">
      <a:buFont typeface="Wingdings" panose="05000000000000000000" pitchFamily="2" charset="2"/>
      <a:buChar char="§"/>
      <a:defRPr sz="1200" kern="1200">
        <a:solidFill>
          <a:schemeClr val="tx1"/>
        </a:solidFill>
        <a:latin typeface="+mn-lt"/>
        <a:ea typeface="+mn-ea"/>
        <a:cs typeface="+mn-cs"/>
      </a:defRPr>
    </a:lvl1pPr>
    <a:lvl2pPr marL="714375" indent="-176213" algn="l" defTabSz="1219170" rtl="0" eaLnBrk="1" latinLnBrk="0" hangingPunct="1">
      <a:buFont typeface="Arial" panose="020B0604020202020204" pitchFamily="34" charset="0"/>
      <a:buChar char="–"/>
      <a:defRPr sz="1100" kern="1200">
        <a:solidFill>
          <a:schemeClr val="tx1"/>
        </a:solidFill>
        <a:latin typeface="+mn-lt"/>
        <a:ea typeface="+mn-ea"/>
        <a:cs typeface="+mn-cs"/>
      </a:defRPr>
    </a:lvl2pPr>
    <a:lvl3pPr marL="1077913" indent="-176213" algn="l" defTabSz="1219170" rtl="0" eaLnBrk="1" latinLnBrk="0" hangingPunct="1">
      <a:buFont typeface="Arial" panose="020B0604020202020204" pitchFamily="34" charset="0"/>
      <a:buChar char="–"/>
      <a:defRPr sz="1100" kern="1200">
        <a:solidFill>
          <a:schemeClr val="tx1"/>
        </a:solidFill>
        <a:latin typeface="+mn-lt"/>
        <a:ea typeface="+mn-ea"/>
        <a:cs typeface="+mn-cs"/>
      </a:defRPr>
    </a:lvl3pPr>
    <a:lvl4pPr marL="1439863" indent="-187325" algn="l" defTabSz="1219170" rtl="0" eaLnBrk="1" latinLnBrk="0" hangingPunct="1">
      <a:buFont typeface="Arial" panose="020B0604020202020204" pitchFamily="34" charset="0"/>
      <a:buChar char="–"/>
      <a:defRPr sz="1100" kern="1200">
        <a:solidFill>
          <a:schemeClr val="tx1"/>
        </a:solidFill>
        <a:latin typeface="+mn-lt"/>
        <a:ea typeface="+mn-ea"/>
        <a:cs typeface="+mn-cs"/>
      </a:defRPr>
    </a:lvl4pPr>
    <a:lvl5pPr marL="1790700" indent="-174625" algn="l" defTabSz="1219170" rtl="0" eaLnBrk="1" latinLnBrk="0" hangingPunct="1">
      <a:buFont typeface="Arial" panose="020B0604020202020204" pitchFamily="34" charset="0"/>
      <a:buChar char="–"/>
      <a:defRPr sz="11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6095A3-469B-4891-8B9B-0EAEE9EBB01B}" type="slidenum">
              <a:rPr lang="nl-NL" smtClean="0"/>
              <a:pPr/>
              <a:t>7</a:t>
            </a:fld>
            <a:endParaRPr lang="nl-NL"/>
          </a:p>
        </p:txBody>
      </p:sp>
    </p:spTree>
    <p:extLst>
      <p:ext uri="{BB962C8B-B14F-4D97-AF65-F5344CB8AC3E}">
        <p14:creationId xmlns:p14="http://schemas.microsoft.com/office/powerpoint/2010/main" val="297079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pPr/>
              <a:t>24</a:t>
            </a:fld>
            <a:endParaRPr lang="en-GB"/>
          </a:p>
        </p:txBody>
      </p:sp>
    </p:spTree>
    <p:extLst>
      <p:ext uri="{BB962C8B-B14F-4D97-AF65-F5344CB8AC3E}">
        <p14:creationId xmlns:p14="http://schemas.microsoft.com/office/powerpoint/2010/main" val="174304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pPr/>
              <a:t>25</a:t>
            </a:fld>
            <a:endParaRPr lang="en-GB"/>
          </a:p>
        </p:txBody>
      </p:sp>
    </p:spTree>
    <p:extLst>
      <p:ext uri="{BB962C8B-B14F-4D97-AF65-F5344CB8AC3E}">
        <p14:creationId xmlns:p14="http://schemas.microsoft.com/office/powerpoint/2010/main" val="95198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9D7119-3C6C-47C5-BC74-B355F8CAB6F6}" type="slidenum">
              <a:rPr lang="en-GB" smtClean="0"/>
              <a:pPr/>
              <a:t>26</a:t>
            </a:fld>
            <a:endParaRPr lang="en-GB"/>
          </a:p>
        </p:txBody>
      </p:sp>
    </p:spTree>
    <p:extLst>
      <p:ext uri="{BB962C8B-B14F-4D97-AF65-F5344CB8AC3E}">
        <p14:creationId xmlns:p14="http://schemas.microsoft.com/office/powerpoint/2010/main" val="222758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6095A3-469B-4891-8B9B-0EAEE9EBB01B}" type="slidenum">
              <a:rPr lang="nl-NL" smtClean="0"/>
              <a:pPr/>
              <a:t>33</a:t>
            </a:fld>
            <a:endParaRPr lang="nl-NL"/>
          </a:p>
        </p:txBody>
      </p:sp>
    </p:spTree>
    <p:extLst>
      <p:ext uri="{BB962C8B-B14F-4D97-AF65-F5344CB8AC3E}">
        <p14:creationId xmlns:p14="http://schemas.microsoft.com/office/powerpoint/2010/main" val="2248614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grpSp>
        <p:nvGrpSpPr>
          <p:cNvPr id="28" name="Groep 27"/>
          <p:cNvGrpSpPr>
            <a:grpSpLocks noChangeAspect="1"/>
          </p:cNvGrpSpPr>
          <p:nvPr userDrawn="1"/>
        </p:nvGrpSpPr>
        <p:grpSpPr bwMode="gray">
          <a:xfrm>
            <a:off x="180000" y="5688000"/>
            <a:ext cx="2088000" cy="979200"/>
            <a:chOff x="180000" y="5688000"/>
            <a:chExt cx="2088000" cy="979200"/>
          </a:xfrm>
        </p:grpSpPr>
        <p:sp>
          <p:nvSpPr>
            <p:cNvPr id="26" name="Rechthoek 25"/>
            <p:cNvSpPr/>
            <p:nvPr userDrawn="1"/>
          </p:nvSpPr>
          <p:spPr bwMode="gray">
            <a:xfrm>
              <a:off x="180000" y="5688000"/>
              <a:ext cx="2088000" cy="97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16000" y="5724000"/>
              <a:ext cx="2016000" cy="907426"/>
            </a:xfrm>
            <a:prstGeom prst="rect">
              <a:avLst/>
            </a:prstGeom>
          </p:spPr>
        </p:pic>
      </p:grpSp>
      <p:sp>
        <p:nvSpPr>
          <p:cNvPr id="25" name="Tijdelijke aanduiding voor afbeelding 24"/>
          <p:cNvSpPr>
            <a:spLocks noGrp="1" noChangeAspect="1"/>
          </p:cNvSpPr>
          <p:nvPr>
            <p:ph type="pic" sz="quarter" idx="10"/>
          </p:nvPr>
        </p:nvSpPr>
        <p:spPr>
          <a:xfrm>
            <a:off x="0" y="0"/>
            <a:ext cx="12192000" cy="6858000"/>
          </a:xfrm>
          <a:custGeom>
            <a:avLst/>
            <a:gdLst/>
            <a:ahLst/>
            <a:cxnLst/>
            <a:rect l="l" t="t" r="r" b="b"/>
            <a:pathLst>
              <a:path w="12192000" h="6858000">
                <a:moveTo>
                  <a:pt x="216000" y="5724000"/>
                </a:moveTo>
                <a:lnTo>
                  <a:pt x="216000" y="6631200"/>
                </a:lnTo>
                <a:lnTo>
                  <a:pt x="2232000" y="6631200"/>
                </a:lnTo>
                <a:lnTo>
                  <a:pt x="2232000" y="5724000"/>
                </a:lnTo>
                <a:close/>
                <a:moveTo>
                  <a:pt x="0" y="0"/>
                </a:moveTo>
                <a:lnTo>
                  <a:pt x="12192000" y="0"/>
                </a:lnTo>
                <a:lnTo>
                  <a:pt x="12192000" y="6858000"/>
                </a:lnTo>
                <a:lnTo>
                  <a:pt x="0" y="6858000"/>
                </a:lnTo>
                <a:close/>
              </a:path>
            </a:pathLst>
          </a:custGeom>
          <a:solidFill>
            <a:schemeClr val="bg2">
              <a:lumMod val="95000"/>
            </a:schemeClr>
          </a:solidFill>
        </p:spPr>
        <p:txBody>
          <a:bodyPr anchor="ctr" anchorCtr="1"/>
          <a:lstStyle>
            <a:lvl1pPr marL="0" indent="0" algn="ctr">
              <a:spcBef>
                <a:spcPts val="0"/>
              </a:spcBef>
              <a:buNone/>
              <a:defRPr sz="2000"/>
            </a:lvl1pPr>
          </a:lstStyle>
          <a:p>
            <a:r>
              <a:rPr lang="nl-NL"/>
              <a:t>Klik op het pictogram als u een afbeelding wilt toevoegen</a:t>
            </a:r>
          </a:p>
        </p:txBody>
      </p:sp>
      <p:sp>
        <p:nvSpPr>
          <p:cNvPr id="2" name="Titel 1"/>
          <p:cNvSpPr>
            <a:spLocks noGrp="1" noChangeAspect="1"/>
          </p:cNvSpPr>
          <p:nvPr userDrawn="1">
            <p:ph type="ctrTitle"/>
          </p:nvPr>
        </p:nvSpPr>
        <p:spPr bwMode="gray">
          <a:xfrm>
            <a:off x="766800" y="766800"/>
            <a:ext cx="4464000" cy="4464000"/>
          </a:xfrm>
          <a:solidFill>
            <a:schemeClr val="accent1"/>
          </a:solidFill>
        </p:spPr>
        <p:txBody>
          <a:bodyPr lIns="324000" tIns="324000" rIns="144000" bIns="72000" anchor="t" anchorCtr="0"/>
          <a:lstStyle>
            <a:lvl1pPr>
              <a:lnSpc>
                <a:spcPct val="100000"/>
              </a:lnSpc>
              <a:defRPr sz="54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310058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00% tekst (inclusief streep onder)">
    <p:spTree>
      <p:nvGrpSpPr>
        <p:cNvPr id="1" name=""/>
        <p:cNvGrpSpPr/>
        <p:nvPr/>
      </p:nvGrpSpPr>
      <p:grpSpPr>
        <a:xfrm>
          <a:off x="0" y="0"/>
          <a:ext cx="0" cy="0"/>
          <a:chOff x="0" y="0"/>
          <a:chExt cx="0" cy="0"/>
        </a:xfrm>
      </p:grpSpPr>
      <p:sp>
        <p:nvSpPr>
          <p:cNvPr id="9" name="Naam indeling - 100% tekst (inclusief streep onder)"/>
          <p:cNvSpPr txBox="1"/>
          <p:nvPr/>
        </p:nvSpPr>
        <p:spPr>
          <a:xfrm>
            <a:off x="0" y="-453266"/>
            <a:ext cx="4504162" cy="369204"/>
          </a:xfrm>
          <a:prstGeom prst="rect">
            <a:avLst/>
          </a:prstGeom>
          <a:noFill/>
        </p:spPr>
        <p:txBody>
          <a:bodyPr wrap="square" lIns="0" tIns="0" rIns="0" bIns="0" rtlCol="0">
            <a:spAutoFit/>
          </a:bodyPr>
          <a:lstStyle/>
          <a:p>
            <a:pPr defTabSz="913655"/>
            <a:r>
              <a:rPr lang="nl-NL" sz="2399" dirty="0">
                <a:solidFill>
                  <a:srgbClr val="404040"/>
                </a:solidFill>
                <a:latin typeface="Calibri" panose="020F0502020204030204" pitchFamily="34" charset="0"/>
              </a:rPr>
              <a:t>100% tekst (inclusief streep onder)</a:t>
            </a:r>
            <a:endParaRPr lang="en-GB" sz="2399" dirty="0">
              <a:solidFill>
                <a:srgbClr val="404040"/>
              </a:solidFill>
              <a:latin typeface="Calibri" panose="020F0502020204030204" pitchFamily="34" charset="0"/>
            </a:endParaRPr>
          </a:p>
        </p:txBody>
      </p:sp>
      <p:grpSp>
        <p:nvGrpSpPr>
          <p:cNvPr id="91" name="Instructie - Tekst niveaus"/>
          <p:cNvGrpSpPr/>
          <p:nvPr userDrawn="1"/>
        </p:nvGrpSpPr>
        <p:grpSpPr>
          <a:xfrm>
            <a:off x="-3116226" y="365"/>
            <a:ext cx="2821888" cy="5254722"/>
            <a:chOff x="-2959433" y="-5444"/>
            <a:chExt cx="2822623" cy="5254722"/>
          </a:xfrm>
        </p:grpSpPr>
        <p:sp>
          <p:nvSpPr>
            <p:cNvPr id="92" name="Rechthoek 91"/>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nl-NL" sz="1599" b="1" kern="0" dirty="0">
                  <a:solidFill>
                    <a:srgbClr val="ED1A3B"/>
                  </a:solidFill>
                  <a:cs typeface="Segoe UI Light" panose="020B0502040204020203" pitchFamily="34" charset="0"/>
                </a:rPr>
                <a:t>TEKST NIVEAUS</a:t>
              </a:r>
            </a:p>
          </p:txBody>
        </p:sp>
        <p:sp>
          <p:nvSpPr>
            <p:cNvPr id="93"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9730" lvl="2" indent="-269865" defTabSz="179298">
                <a:lnSpc>
                  <a:spcPct val="120000"/>
                </a:lnSpc>
                <a:spcBef>
                  <a:spcPts val="0"/>
                </a:spcBef>
                <a:spcAft>
                  <a:spcPts val="900"/>
                </a:spcAft>
                <a:buClr>
                  <a:srgbClr val="ED1A3B"/>
                </a:buClr>
                <a:buSzPct val="80000"/>
                <a:buFont typeface="Wingdings 3" panose="05040102010807070707" pitchFamily="18" charset="2"/>
                <a:buChar char=""/>
                <a:defRPr/>
              </a:pPr>
              <a:r>
                <a:rPr lang="nl-NL" sz="1199" dirty="0">
                  <a:solidFill>
                    <a:srgbClr val="404040"/>
                  </a:solidFill>
                </a:rPr>
                <a:t>Sub-bullets (16 pt.)</a:t>
              </a:r>
            </a:p>
          </p:txBody>
        </p:sp>
        <p:sp>
          <p:nvSpPr>
            <p:cNvPr id="94" name="Ovaal 93"/>
            <p:cNvSpPr/>
            <p:nvPr userDrawn="1"/>
          </p:nvSpPr>
          <p:spPr>
            <a:xfrm>
              <a:off x="-2959433" y="196874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1</a:t>
              </a:r>
            </a:p>
          </p:txBody>
        </p:sp>
        <p:sp>
          <p:nvSpPr>
            <p:cNvPr id="95" name="Ovaal 94"/>
            <p:cNvSpPr/>
            <p:nvPr userDrawn="1"/>
          </p:nvSpPr>
          <p:spPr>
            <a:xfrm>
              <a:off x="-2959433" y="232207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2</a:t>
              </a:r>
            </a:p>
          </p:txBody>
        </p:sp>
        <p:sp>
          <p:nvSpPr>
            <p:cNvPr id="96" name="Ovaal 95"/>
            <p:cNvSpPr/>
            <p:nvPr userDrawn="1"/>
          </p:nvSpPr>
          <p:spPr>
            <a:xfrm>
              <a:off x="-2959433" y="267541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3</a:t>
              </a:r>
            </a:p>
          </p:txBody>
        </p:sp>
        <p:sp>
          <p:nvSpPr>
            <p:cNvPr id="97" name="Ovaal 96"/>
            <p:cNvSpPr/>
            <p:nvPr userDrawn="1"/>
          </p:nvSpPr>
          <p:spPr>
            <a:xfrm>
              <a:off x="-2959433" y="3028747"/>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4</a:t>
              </a:r>
            </a:p>
          </p:txBody>
        </p:sp>
        <p:sp>
          <p:nvSpPr>
            <p:cNvPr id="98"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9298">
                <a:lnSpc>
                  <a:spcPct val="120000"/>
                </a:lnSpc>
                <a:spcBef>
                  <a:spcPts val="0"/>
                </a:spcBef>
                <a:spcAft>
                  <a:spcPts val="900"/>
                </a:spcAft>
                <a:buClr>
                  <a:srgbClr val="000000"/>
                </a:buClr>
                <a:buSzPct val="100000"/>
                <a:buFont typeface="Arial" pitchFamily="34" charset="0"/>
                <a:buNone/>
                <a:defRPr/>
              </a:pPr>
              <a:r>
                <a:rPr lang="nl-NL" sz="1199" dirty="0">
                  <a:solidFill>
                    <a:srgbClr val="535353"/>
                  </a:solidFill>
                </a:rPr>
                <a:t>Leestekst (16 pt.)</a:t>
              </a:r>
            </a:p>
          </p:txBody>
        </p:sp>
        <p:sp>
          <p:nvSpPr>
            <p:cNvPr id="99"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65" lvl="1" indent="-269865" defTabSz="179298">
                <a:lnSpc>
                  <a:spcPct val="120000"/>
                </a:lnSpc>
                <a:spcBef>
                  <a:spcPts val="0"/>
                </a:spcBef>
                <a:spcAft>
                  <a:spcPts val="900"/>
                </a:spcAft>
                <a:buClr>
                  <a:srgbClr val="ED1A3B"/>
                </a:buClr>
                <a:buSzPct val="80000"/>
                <a:buFont typeface="Wingdings 3" panose="05040102010807070707" pitchFamily="18" charset="2"/>
                <a:buChar char=""/>
                <a:defRPr/>
              </a:pPr>
              <a:r>
                <a:rPr lang="nl-NL" sz="1199" dirty="0" err="1">
                  <a:solidFill>
                    <a:srgbClr val="535353"/>
                  </a:solidFill>
                </a:rPr>
                <a:t>Bullets</a:t>
              </a:r>
              <a:r>
                <a:rPr lang="nl-NL" sz="1199" dirty="0">
                  <a:solidFill>
                    <a:srgbClr val="535353"/>
                  </a:solidFill>
                </a:rPr>
                <a:t> (16 </a:t>
              </a:r>
              <a:r>
                <a:rPr lang="nl-NL" sz="1199" dirty="0" err="1">
                  <a:solidFill>
                    <a:srgbClr val="535353"/>
                  </a:solidFill>
                </a:rPr>
                <a:t>pt</a:t>
              </a:r>
              <a:r>
                <a:rPr lang="nl-NL" sz="1199" dirty="0">
                  <a:solidFill>
                    <a:srgbClr val="535353"/>
                  </a:solidFill>
                </a:rPr>
                <a:t>.)</a:t>
              </a:r>
            </a:p>
          </p:txBody>
        </p:sp>
        <p:sp>
          <p:nvSpPr>
            <p:cNvPr id="100" name="Textfield placeholder"/>
            <p:cNvSpPr txBox="1">
              <a:spLocks/>
            </p:cNvSpPr>
            <p:nvPr userDrawn="1"/>
          </p:nvSpPr>
          <p:spPr>
            <a:xfrm>
              <a:off x="-2571951" y="3028747"/>
              <a:ext cx="2435141"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9595" lvl="3" indent="-269865" defTabSz="179298">
                <a:lnSpc>
                  <a:spcPct val="120000"/>
                </a:lnSpc>
                <a:spcBef>
                  <a:spcPts val="0"/>
                </a:spcBef>
                <a:spcAft>
                  <a:spcPts val="900"/>
                </a:spcAft>
                <a:buClr>
                  <a:schemeClr val="accent2"/>
                </a:buClr>
                <a:buSzPct val="80000"/>
                <a:buFont typeface="Wingdings 3" panose="05040102010807070707" pitchFamily="18" charset="2"/>
                <a:buChar char=""/>
                <a:defRPr/>
              </a:pPr>
              <a:r>
                <a:rPr lang="nl-NL" sz="1199" b="0" dirty="0">
                  <a:solidFill>
                    <a:srgbClr val="404040"/>
                  </a:solidFill>
                </a:rPr>
                <a:t>Sub-sub-bullets (16 pt.)</a:t>
              </a:r>
            </a:p>
          </p:txBody>
        </p:sp>
        <p:cxnSp>
          <p:nvCxnSpPr>
            <p:cNvPr id="101" name="Rechte verbindingslijn 100"/>
            <p:cNvCxnSpPr/>
            <p:nvPr userDrawn="1"/>
          </p:nvCxnSpPr>
          <p:spPr>
            <a:xfrm>
              <a:off x="-2959100" y="274900"/>
              <a:ext cx="2674470" cy="0"/>
            </a:xfrm>
            <a:prstGeom prst="line">
              <a:avLst/>
            </a:prstGeom>
            <a:noFill/>
            <a:ln w="9525" cap="flat" cmpd="sng" algn="ctr">
              <a:solidFill>
                <a:schemeClr val="accent1"/>
              </a:solidFill>
              <a:prstDash val="solid"/>
            </a:ln>
            <a:effectLst/>
          </p:spPr>
        </p:cxnSp>
        <p:cxnSp>
          <p:nvCxnSpPr>
            <p:cNvPr id="102" name="Rechte verbindingslijn 101"/>
            <p:cNvCxnSpPr/>
            <p:nvPr userDrawn="1"/>
          </p:nvCxnSpPr>
          <p:spPr>
            <a:xfrm>
              <a:off x="-2959100" y="1841989"/>
              <a:ext cx="2661379" cy="0"/>
            </a:xfrm>
            <a:prstGeom prst="line">
              <a:avLst/>
            </a:prstGeom>
            <a:noFill/>
            <a:ln w="9525" cap="flat" cmpd="sng" algn="ctr">
              <a:solidFill>
                <a:schemeClr val="accent1"/>
              </a:solidFill>
              <a:prstDash val="solid"/>
            </a:ln>
            <a:effectLst/>
          </p:spPr>
        </p:cxnSp>
        <p:cxnSp>
          <p:nvCxnSpPr>
            <p:cNvPr id="103" name="Rechte verbindingslijn 102"/>
            <p:cNvCxnSpPr/>
            <p:nvPr userDrawn="1"/>
          </p:nvCxnSpPr>
          <p:spPr>
            <a:xfrm>
              <a:off x="-2959100" y="5249278"/>
              <a:ext cx="2661379" cy="0"/>
            </a:xfrm>
            <a:prstGeom prst="line">
              <a:avLst/>
            </a:prstGeom>
            <a:noFill/>
            <a:ln w="9525" cap="flat" cmpd="sng" algn="ctr">
              <a:solidFill>
                <a:schemeClr val="accent1"/>
              </a:solidFill>
              <a:prstDash val="solid"/>
            </a:ln>
            <a:effectLst/>
          </p:spPr>
        </p:cxnSp>
        <p:grpSp>
          <p:nvGrpSpPr>
            <p:cNvPr id="104" name="Groep 103"/>
            <p:cNvGrpSpPr/>
            <p:nvPr userDrawn="1"/>
          </p:nvGrpSpPr>
          <p:grpSpPr>
            <a:xfrm>
              <a:off x="-1948476" y="816741"/>
              <a:ext cx="409108" cy="427699"/>
              <a:chOff x="-1085063" y="758027"/>
              <a:chExt cx="633799" cy="622540"/>
            </a:xfrm>
          </p:grpSpPr>
          <p:sp>
            <p:nvSpPr>
              <p:cNvPr id="160" name="Afgeronde rechthoek 159"/>
              <p:cNvSpPr/>
              <p:nvPr userDrawn="1"/>
            </p:nvSpPr>
            <p:spPr>
              <a:xfrm>
                <a:off x="-108506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nvGrpSpPr>
              <p:cNvPr id="161" name="Groep 160"/>
              <p:cNvGrpSpPr/>
              <p:nvPr userDrawn="1"/>
            </p:nvGrpSpPr>
            <p:grpSpPr>
              <a:xfrm>
                <a:off x="-977739" y="864082"/>
                <a:ext cx="419168" cy="410429"/>
                <a:chOff x="6366933" y="309013"/>
                <a:chExt cx="1901295" cy="1861668"/>
              </a:xfrm>
              <a:solidFill>
                <a:srgbClr val="000000"/>
              </a:solidFill>
            </p:grpSpPr>
            <p:sp>
              <p:nvSpPr>
                <p:cNvPr id="162" name="Rechthoek 161"/>
                <p:cNvSpPr/>
                <p:nvPr userDrawn="1"/>
              </p:nvSpPr>
              <p:spPr>
                <a:xfrm>
                  <a:off x="6608189"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63" name="Rechthoek 162"/>
                <p:cNvSpPr/>
                <p:nvPr userDrawn="1"/>
              </p:nvSpPr>
              <p:spPr>
                <a:xfrm>
                  <a:off x="6608189"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64" name="Rechthoek 163"/>
                <p:cNvSpPr/>
                <p:nvPr userDrawn="1"/>
              </p:nvSpPr>
              <p:spPr>
                <a:xfrm>
                  <a:off x="6608189"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65" name="Rechthoek 164"/>
                <p:cNvSpPr/>
                <p:nvPr userDrawn="1"/>
              </p:nvSpPr>
              <p:spPr>
                <a:xfrm>
                  <a:off x="7252238"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66" name="Rechthoek 165"/>
                <p:cNvSpPr/>
                <p:nvPr userDrawn="1"/>
              </p:nvSpPr>
              <p:spPr>
                <a:xfrm>
                  <a:off x="7252238"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67" name="Rechthoek 166"/>
                <p:cNvSpPr/>
                <p:nvPr userDrawn="1"/>
              </p:nvSpPr>
              <p:spPr>
                <a:xfrm>
                  <a:off x="7252238"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68" name="Rechthoek 167"/>
                <p:cNvSpPr/>
                <p:nvPr userDrawn="1"/>
              </p:nvSpPr>
              <p:spPr>
                <a:xfrm>
                  <a:off x="7252238"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69" name="Rechthoek 168"/>
                <p:cNvSpPr/>
                <p:nvPr userDrawn="1"/>
              </p:nvSpPr>
              <p:spPr>
                <a:xfrm>
                  <a:off x="7252238"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70" name="Rechthoek 169"/>
                <p:cNvSpPr/>
                <p:nvPr userDrawn="1"/>
              </p:nvSpPr>
              <p:spPr>
                <a:xfrm>
                  <a:off x="7252238"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71" name="Rechthoek 170"/>
                <p:cNvSpPr/>
                <p:nvPr userDrawn="1"/>
              </p:nvSpPr>
              <p:spPr>
                <a:xfrm>
                  <a:off x="7252238"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72" name="Vrije vorm 171"/>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grpSp>
          <p:nvGrpSpPr>
            <p:cNvPr id="105" name="Groep 104"/>
            <p:cNvGrpSpPr/>
            <p:nvPr userDrawn="1"/>
          </p:nvGrpSpPr>
          <p:grpSpPr>
            <a:xfrm>
              <a:off x="-2950232" y="1207835"/>
              <a:ext cx="532929" cy="509563"/>
              <a:chOff x="-2880382" y="802341"/>
              <a:chExt cx="532929" cy="509563"/>
            </a:xfrm>
          </p:grpSpPr>
          <p:sp>
            <p:nvSpPr>
              <p:cNvPr id="138" name="Rechthoek 137"/>
              <p:cNvSpPr/>
              <p:nvPr userDrawn="1"/>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prstClr val="white"/>
                  </a:solidFill>
                  <a:latin typeface="Segoe UI Light"/>
                </a:endParaRPr>
              </a:p>
            </p:txBody>
          </p:sp>
          <p:pic>
            <p:nvPicPr>
              <p:cNvPr id="13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1" name="Groep 140"/>
              <p:cNvGrpSpPr/>
              <p:nvPr userDrawn="1"/>
            </p:nvGrpSpPr>
            <p:grpSpPr>
              <a:xfrm>
                <a:off x="-2802433" y="1123442"/>
                <a:ext cx="132915" cy="104889"/>
                <a:chOff x="-2796392" y="1123442"/>
                <a:chExt cx="120832" cy="104889"/>
              </a:xfrm>
            </p:grpSpPr>
            <p:sp>
              <p:nvSpPr>
                <p:cNvPr id="155" name="Rechthoek 15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56" name="Rechthoek 15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57" name="Rechthoek 15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58" name="Rechthoek 15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59" name="Rechthoek 15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nvGrpSpPr>
              <p:cNvPr id="142" name="Groep 141"/>
              <p:cNvGrpSpPr/>
              <p:nvPr userDrawn="1"/>
            </p:nvGrpSpPr>
            <p:grpSpPr>
              <a:xfrm>
                <a:off x="-2575417" y="1123442"/>
                <a:ext cx="133930" cy="104889"/>
                <a:chOff x="-2556734" y="1123442"/>
                <a:chExt cx="147324" cy="104889"/>
              </a:xfrm>
            </p:grpSpPr>
            <p:grpSp>
              <p:nvGrpSpPr>
                <p:cNvPr id="143" name="Groep 142"/>
                <p:cNvGrpSpPr/>
                <p:nvPr userDrawn="1"/>
              </p:nvGrpSpPr>
              <p:grpSpPr>
                <a:xfrm>
                  <a:off x="-2556734" y="1123442"/>
                  <a:ext cx="68206" cy="104889"/>
                  <a:chOff x="-2796392" y="1123442"/>
                  <a:chExt cx="120832" cy="104889"/>
                </a:xfrm>
              </p:grpSpPr>
              <p:sp>
                <p:nvSpPr>
                  <p:cNvPr id="150" name="Rechthoek 149"/>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51" name="Rechthoek 150"/>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52" name="Rechthoek 151"/>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53" name="Rechthoek 152"/>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54" name="Rechthoek 153"/>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nvGrpSpPr>
                <p:cNvPr id="144" name="Groep 143"/>
                <p:cNvGrpSpPr/>
                <p:nvPr userDrawn="1"/>
              </p:nvGrpSpPr>
              <p:grpSpPr>
                <a:xfrm>
                  <a:off x="-2477616" y="1123442"/>
                  <a:ext cx="68206" cy="104889"/>
                  <a:chOff x="-2796392" y="1123442"/>
                  <a:chExt cx="120832" cy="104889"/>
                </a:xfrm>
              </p:grpSpPr>
              <p:sp>
                <p:nvSpPr>
                  <p:cNvPr id="145" name="Rechthoek 144"/>
                  <p:cNvSpPr/>
                  <p:nvPr userDrawn="1"/>
                </p:nvSpPr>
                <p:spPr>
                  <a:xfrm>
                    <a:off x="-2796392" y="1123442"/>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46" name="Rechthoek 145"/>
                  <p:cNvSpPr/>
                  <p:nvPr userDrawn="1"/>
                </p:nvSpPr>
                <p:spPr>
                  <a:xfrm>
                    <a:off x="-2796392" y="1146758"/>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47" name="Rechthoek 146"/>
                  <p:cNvSpPr/>
                  <p:nvPr userDrawn="1"/>
                </p:nvSpPr>
                <p:spPr>
                  <a:xfrm>
                    <a:off x="-2796392" y="1193390"/>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48" name="Rechthoek 147"/>
                  <p:cNvSpPr/>
                  <p:nvPr userDrawn="1"/>
                </p:nvSpPr>
                <p:spPr>
                  <a:xfrm>
                    <a:off x="-2796392" y="1216707"/>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49" name="Rechthoek 148"/>
                  <p:cNvSpPr/>
                  <p:nvPr userDrawn="1"/>
                </p:nvSpPr>
                <p:spPr>
                  <a:xfrm>
                    <a:off x="-2796392" y="1170074"/>
                    <a:ext cx="120832" cy="11624"/>
                  </a:xfrm>
                  <a:prstGeom prst="rect">
                    <a:avLst/>
                  </a:pr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grpSp>
        <p:grpSp>
          <p:nvGrpSpPr>
            <p:cNvPr id="106" name="Groep 105"/>
            <p:cNvGrpSpPr/>
            <p:nvPr userDrawn="1"/>
          </p:nvGrpSpPr>
          <p:grpSpPr>
            <a:xfrm>
              <a:off x="-1948476" y="1281164"/>
              <a:ext cx="413704" cy="427699"/>
              <a:chOff x="-1845083" y="758027"/>
              <a:chExt cx="633799" cy="622540"/>
            </a:xfrm>
          </p:grpSpPr>
          <p:sp>
            <p:nvSpPr>
              <p:cNvPr id="125" name="Afgeronde rechthoek 124"/>
              <p:cNvSpPr/>
              <p:nvPr userDrawn="1"/>
            </p:nvSpPr>
            <p:spPr>
              <a:xfrm>
                <a:off x="-1845083" y="758027"/>
                <a:ext cx="633799" cy="622540"/>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nvGrpSpPr>
              <p:cNvPr id="126" name="Groep 125"/>
              <p:cNvGrpSpPr/>
              <p:nvPr userDrawn="1"/>
            </p:nvGrpSpPr>
            <p:grpSpPr>
              <a:xfrm>
                <a:off x="-1737762" y="864082"/>
                <a:ext cx="419168" cy="410429"/>
                <a:chOff x="3708400" y="309013"/>
                <a:chExt cx="1901295" cy="1861668"/>
              </a:xfrm>
              <a:solidFill>
                <a:srgbClr val="000000"/>
              </a:solidFill>
            </p:grpSpPr>
            <p:sp>
              <p:nvSpPr>
                <p:cNvPr id="127" name="Rechthoek 126"/>
                <p:cNvSpPr/>
                <p:nvPr userDrawn="1"/>
              </p:nvSpPr>
              <p:spPr>
                <a:xfrm>
                  <a:off x="3949656" y="535149"/>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28" name="Rechthoek 127"/>
                <p:cNvSpPr/>
                <p:nvPr userDrawn="1"/>
              </p:nvSpPr>
              <p:spPr>
                <a:xfrm>
                  <a:off x="3949656" y="1512611"/>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29" name="Rechthoek 128"/>
                <p:cNvSpPr/>
                <p:nvPr userDrawn="1"/>
              </p:nvSpPr>
              <p:spPr>
                <a:xfrm>
                  <a:off x="3949656" y="1780625"/>
                  <a:ext cx="45757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30" name="Rechthoek 129"/>
                <p:cNvSpPr/>
                <p:nvPr userDrawn="1"/>
              </p:nvSpPr>
              <p:spPr>
                <a:xfrm>
                  <a:off x="4593705" y="535149"/>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31" name="Rechthoek 130"/>
                <p:cNvSpPr/>
                <p:nvPr userDrawn="1"/>
              </p:nvSpPr>
              <p:spPr>
                <a:xfrm>
                  <a:off x="4593705" y="1512611"/>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32" name="Rechthoek 131"/>
                <p:cNvSpPr/>
                <p:nvPr userDrawn="1"/>
              </p:nvSpPr>
              <p:spPr>
                <a:xfrm>
                  <a:off x="4593705" y="1780625"/>
                  <a:ext cx="1777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33" name="Rechthoek 132"/>
                <p:cNvSpPr/>
                <p:nvPr userDrawn="1"/>
              </p:nvSpPr>
              <p:spPr>
                <a:xfrm>
                  <a:off x="4593705" y="854236"/>
                  <a:ext cx="1015990"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34" name="Rechthoek 133"/>
                <p:cNvSpPr/>
                <p:nvPr userDrawn="1"/>
              </p:nvSpPr>
              <p:spPr>
                <a:xfrm>
                  <a:off x="4593705" y="1191263"/>
                  <a:ext cx="606415" cy="1990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35" name="Rechthoek 134"/>
                <p:cNvSpPr/>
                <p:nvPr userDrawn="1"/>
              </p:nvSpPr>
              <p:spPr>
                <a:xfrm>
                  <a:off x="4593705" y="309013"/>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36" name="Rechthoek 135"/>
                <p:cNvSpPr/>
                <p:nvPr userDrawn="1"/>
              </p:nvSpPr>
              <p:spPr>
                <a:xfrm>
                  <a:off x="4593705" y="2021132"/>
                  <a:ext cx="88895" cy="149549"/>
                </a:xfrm>
                <a:prstGeom prst="rect">
                  <a:avLst/>
                </a:prstGeom>
                <a:grp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sp>
              <p:nvSpPr>
                <p:cNvPr id="137" name="Vrije vorm 13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srgbClr val="EF291F"/>
                    </a:solidFill>
                    <a:cs typeface="Segoe UI Light" panose="020B0502040204020203" pitchFamily="34" charset="0"/>
                  </a:endParaRPr>
                </a:p>
              </p:txBody>
            </p:sp>
          </p:grpSp>
        </p:grpSp>
        <p:cxnSp>
          <p:nvCxnSpPr>
            <p:cNvPr id="107" name="Rechte verbindingslijn 106"/>
            <p:cNvCxnSpPr/>
            <p:nvPr userDrawn="1"/>
          </p:nvCxnSpPr>
          <p:spPr>
            <a:xfrm>
              <a:off x="-2814292" y="1441193"/>
              <a:ext cx="865816" cy="53821"/>
            </a:xfrm>
            <a:prstGeom prst="line">
              <a:avLst/>
            </a:prstGeom>
            <a:noFill/>
            <a:ln w="9525" cap="flat" cmpd="sng" algn="ctr">
              <a:solidFill>
                <a:schemeClr val="accent1"/>
              </a:solidFill>
              <a:prstDash val="solid"/>
              <a:headEnd type="oval"/>
            </a:ln>
            <a:effectLst/>
          </p:spPr>
        </p:cxnSp>
        <p:cxnSp>
          <p:nvCxnSpPr>
            <p:cNvPr id="108" name="Rechte verbindingslijn 107"/>
            <p:cNvCxnSpPr/>
            <p:nvPr userDrawn="1"/>
          </p:nvCxnSpPr>
          <p:spPr>
            <a:xfrm flipV="1">
              <a:off x="-2453902" y="1030591"/>
              <a:ext cx="505426" cy="283623"/>
            </a:xfrm>
            <a:prstGeom prst="line">
              <a:avLst/>
            </a:prstGeom>
            <a:noFill/>
            <a:ln w="9525" cap="flat" cmpd="sng" algn="ctr">
              <a:solidFill>
                <a:schemeClr val="accent1"/>
              </a:solidFill>
              <a:prstDash val="solid"/>
              <a:headEnd type="oval"/>
            </a:ln>
            <a:effectLst/>
          </p:spPr>
        </p:cxnSp>
        <p:sp>
          <p:nvSpPr>
            <p:cNvPr id="109"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199" dirty="0">
                  <a:solidFill>
                    <a:srgbClr val="000000"/>
                  </a:solidFill>
                  <a:latin typeface="Segoe UI Light"/>
                  <a:cs typeface="Segoe UI Light" panose="020B0502040204020203" pitchFamily="34" charset="0"/>
                </a:rPr>
                <a:t>Niveau omhoog</a:t>
              </a:r>
            </a:p>
          </p:txBody>
        </p:sp>
        <p:sp>
          <p:nvSpPr>
            <p:cNvPr id="110"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1199" dirty="0">
                  <a:solidFill>
                    <a:srgbClr val="000000"/>
                  </a:solidFill>
                  <a:latin typeface="Segoe UI Light"/>
                  <a:cs typeface="Segoe UI Light" panose="020B0502040204020203" pitchFamily="34" charset="0"/>
                </a:rPr>
                <a:t>Niveau omlaag</a:t>
              </a:r>
            </a:p>
          </p:txBody>
        </p:sp>
        <p:sp>
          <p:nvSpPr>
            <p:cNvPr id="111" name="Ovaal 110"/>
            <p:cNvSpPr/>
            <p:nvPr userDrawn="1"/>
          </p:nvSpPr>
          <p:spPr>
            <a:xfrm>
              <a:off x="-2959433" y="3382082"/>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5</a:t>
              </a:r>
            </a:p>
          </p:txBody>
        </p:sp>
        <p:sp>
          <p:nvSpPr>
            <p:cNvPr id="112" name="Textfield placeholder"/>
            <p:cNvSpPr txBox="1">
              <a:spLocks/>
            </p:cNvSpPr>
            <p:nvPr userDrawn="1"/>
          </p:nvSpPr>
          <p:spPr>
            <a:xfrm>
              <a:off x="-2571950" y="3382082"/>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9820" lvl="4" indent="-359820" defTabSz="179298">
                <a:lnSpc>
                  <a:spcPct val="120000"/>
                </a:lnSpc>
                <a:spcBef>
                  <a:spcPts val="0"/>
                </a:spcBef>
                <a:spcAft>
                  <a:spcPts val="900"/>
                </a:spcAft>
                <a:buClr>
                  <a:srgbClr val="ED1A3B"/>
                </a:buClr>
                <a:buFont typeface="+mj-lt"/>
                <a:buAutoNum type="arabicPeriod"/>
                <a:defRPr/>
              </a:pPr>
              <a:r>
                <a:rPr lang="nl-NL" sz="1199" b="0" dirty="0">
                  <a:solidFill>
                    <a:srgbClr val="404040"/>
                  </a:solidFill>
                </a:rPr>
                <a:t>Numeriek (16 pt.)</a:t>
              </a:r>
            </a:p>
          </p:txBody>
        </p:sp>
        <p:grpSp>
          <p:nvGrpSpPr>
            <p:cNvPr id="113" name="Groep 112"/>
            <p:cNvGrpSpPr/>
            <p:nvPr userDrawn="1"/>
          </p:nvGrpSpPr>
          <p:grpSpPr>
            <a:xfrm>
              <a:off x="-2950232" y="816050"/>
              <a:ext cx="528695" cy="344202"/>
              <a:chOff x="-2880382" y="410556"/>
              <a:chExt cx="528695" cy="344202"/>
            </a:xfrm>
          </p:grpSpPr>
          <p:sp>
            <p:nvSpPr>
              <p:cNvPr id="123" name="Afgeronde rechthoek 122"/>
              <p:cNvSpPr/>
              <p:nvPr userDrawn="1"/>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nl-NL" sz="1799" kern="0" dirty="0">
                  <a:solidFill>
                    <a:prstClr val="white"/>
                  </a:solidFill>
                  <a:latin typeface="Segoe UI Light"/>
                </a:endParaRPr>
              </a:p>
            </p:txBody>
          </p:sp>
          <p:sp>
            <p:nvSpPr>
              <p:cNvPr id="124" name="Vrije vorm 123"/>
              <p:cNvSpPr/>
              <p:nvPr userDrawn="1"/>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900" dirty="0">
                    <a:solidFill>
                      <a:prstClr val="black"/>
                    </a:solidFill>
                    <a:latin typeface="Segoe UI Light"/>
                  </a:rPr>
                  <a:t>Start</a:t>
                </a:r>
              </a:p>
            </p:txBody>
          </p:sp>
        </p:grpSp>
        <p:sp>
          <p:nvSpPr>
            <p:cNvPr id="114" name="Tekstvak 65"/>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nl-NL" sz="1199" kern="0" dirty="0">
                  <a:solidFill>
                    <a:srgbClr val="000000"/>
                  </a:solidFill>
                  <a:latin typeface="Segoe UI Light" panose="020B0502040204020203" pitchFamily="34" charset="0"/>
                  <a:cs typeface="Segoe UI Light" panose="020B0502040204020203" pitchFamily="34" charset="0"/>
                </a:rPr>
                <a:t>Ga naar de tab </a:t>
              </a:r>
              <a:r>
                <a:rPr lang="nl-NL" sz="1199" b="1" kern="0" dirty="0">
                  <a:solidFill>
                    <a:srgbClr val="000000"/>
                  </a:solidFill>
                  <a:latin typeface="Segoe UI Light" panose="020B0502040204020203" pitchFamily="34" charset="0"/>
                  <a:cs typeface="Segoe UI Light" panose="020B0502040204020203" pitchFamily="34" charset="0"/>
                </a:rPr>
                <a:t>Start’ </a:t>
              </a:r>
              <a:r>
                <a:rPr lang="nl-NL" sz="1199" kern="0" dirty="0">
                  <a:solidFill>
                    <a:srgbClr val="000000"/>
                  </a:solidFill>
                  <a:latin typeface="Segoe UI Light" panose="020B0502040204020203" pitchFamily="34" charset="0"/>
                  <a:cs typeface="Segoe UI Light" panose="020B0502040204020203" pitchFamily="34" charset="0"/>
                </a:rPr>
                <a:t>en vind onderstaande knoppen onder </a:t>
              </a:r>
              <a:r>
                <a:rPr lang="nl-NL" sz="1199" b="1" kern="0" dirty="0">
                  <a:solidFill>
                    <a:srgbClr val="000000"/>
                  </a:solidFill>
                  <a:latin typeface="Segoe UI Light" panose="020B0502040204020203" pitchFamily="34" charset="0"/>
                  <a:cs typeface="Segoe UI Light" panose="020B0502040204020203" pitchFamily="34" charset="0"/>
                </a:rPr>
                <a:t>‘Alinea’</a:t>
              </a:r>
            </a:p>
          </p:txBody>
        </p:sp>
        <p:sp>
          <p:nvSpPr>
            <p:cNvPr id="115" name="Ovaal 114"/>
            <p:cNvSpPr/>
            <p:nvPr userDrawn="1"/>
          </p:nvSpPr>
          <p:spPr>
            <a:xfrm>
              <a:off x="-2959433" y="3751536"/>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6</a:t>
              </a:r>
            </a:p>
          </p:txBody>
        </p:sp>
        <p:sp>
          <p:nvSpPr>
            <p:cNvPr id="116" name="Textfield placeholder"/>
            <p:cNvSpPr txBox="1">
              <a:spLocks/>
            </p:cNvSpPr>
            <p:nvPr userDrawn="1"/>
          </p:nvSpPr>
          <p:spPr>
            <a:xfrm>
              <a:off x="-2571950" y="3751536"/>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9685" lvl="5" indent="-269865" defTabSz="179298">
                <a:lnSpc>
                  <a:spcPct val="120000"/>
                </a:lnSpc>
                <a:spcAft>
                  <a:spcPts val="900"/>
                </a:spcAft>
                <a:buClr>
                  <a:srgbClr val="ED1A3B"/>
                </a:buClr>
                <a:buSzPct val="80000"/>
                <a:buFont typeface="Wingdings 3" panose="05040102010807070707" pitchFamily="18" charset="2"/>
                <a:buChar char=""/>
                <a:defRPr/>
              </a:pPr>
              <a:r>
                <a:rPr lang="nl-NL" sz="1199" cap="none" dirty="0">
                  <a:solidFill>
                    <a:srgbClr val="535353"/>
                  </a:solidFill>
                </a:rPr>
                <a:t># Bullets (16 pt.)</a:t>
              </a:r>
            </a:p>
          </p:txBody>
        </p:sp>
        <p:sp>
          <p:nvSpPr>
            <p:cNvPr id="117" name="Ovaal 116"/>
            <p:cNvSpPr/>
            <p:nvPr userDrawn="1"/>
          </p:nvSpPr>
          <p:spPr>
            <a:xfrm>
              <a:off x="-2959433" y="414870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7</a:t>
              </a:r>
            </a:p>
          </p:txBody>
        </p:sp>
        <p:sp>
          <p:nvSpPr>
            <p:cNvPr id="118" name="Textfield placeholder"/>
            <p:cNvSpPr txBox="1">
              <a:spLocks/>
            </p:cNvSpPr>
            <p:nvPr userDrawn="1"/>
          </p:nvSpPr>
          <p:spPr>
            <a:xfrm>
              <a:off x="-2571950" y="414870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6" indent="0" defTabSz="179298">
                <a:lnSpc>
                  <a:spcPct val="120000"/>
                </a:lnSpc>
                <a:spcBef>
                  <a:spcPts val="0"/>
                </a:spcBef>
                <a:spcAft>
                  <a:spcPts val="900"/>
                </a:spcAft>
                <a:buClr>
                  <a:srgbClr val="ED1A3B"/>
                </a:buClr>
                <a:buSzPct val="90000"/>
                <a:buFont typeface="+mj-lt"/>
                <a:buNone/>
                <a:defRPr/>
              </a:pPr>
              <a:r>
                <a:rPr lang="nl-NL" sz="1199" i="1" dirty="0">
                  <a:solidFill>
                    <a:srgbClr val="404040"/>
                  </a:solidFill>
                </a:rPr>
                <a:t>Cursief donker (16 pt.)</a:t>
              </a:r>
            </a:p>
          </p:txBody>
        </p:sp>
        <p:sp>
          <p:nvSpPr>
            <p:cNvPr id="119" name="Ovaal 118"/>
            <p:cNvSpPr/>
            <p:nvPr userDrawn="1"/>
          </p:nvSpPr>
          <p:spPr>
            <a:xfrm>
              <a:off x="-2959433" y="4545864"/>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8</a:t>
              </a:r>
            </a:p>
          </p:txBody>
        </p:sp>
        <p:sp>
          <p:nvSpPr>
            <p:cNvPr id="120" name="Textfield placeholder"/>
            <p:cNvSpPr txBox="1">
              <a:spLocks/>
            </p:cNvSpPr>
            <p:nvPr userDrawn="1"/>
          </p:nvSpPr>
          <p:spPr>
            <a:xfrm>
              <a:off x="-2571950" y="4545864"/>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indent="0" defTabSz="179298">
                <a:lnSpc>
                  <a:spcPct val="80000"/>
                </a:lnSpc>
                <a:spcBef>
                  <a:spcPts val="0"/>
                </a:spcBef>
                <a:spcAft>
                  <a:spcPts val="900"/>
                </a:spcAft>
                <a:buClr>
                  <a:srgbClr val="ED1A3B"/>
                </a:buClr>
                <a:buFont typeface="Arial" pitchFamily="34" charset="0"/>
                <a:buNone/>
                <a:defRPr/>
              </a:pPr>
              <a:r>
                <a:rPr lang="nl-NL" sz="1199" i="1" dirty="0">
                  <a:solidFill>
                    <a:srgbClr val="A3B0C0"/>
                  </a:solidFill>
                </a:rPr>
                <a:t>Cursief Licht (16 pt.)</a:t>
              </a:r>
            </a:p>
          </p:txBody>
        </p:sp>
        <p:sp>
          <p:nvSpPr>
            <p:cNvPr id="121" name="Ovaal 120"/>
            <p:cNvSpPr/>
            <p:nvPr userDrawn="1"/>
          </p:nvSpPr>
          <p:spPr>
            <a:xfrm>
              <a:off x="-2959433" y="4887610"/>
              <a:ext cx="260914" cy="259683"/>
            </a:xfrm>
            <a:prstGeom prst="ellipse">
              <a:avLst/>
            </a:prstGeom>
            <a:solidFill>
              <a:schemeClr val="accent1"/>
            </a:solidFill>
            <a:ln w="25400" cap="flat" cmpd="sng" algn="ctr">
              <a:noFill/>
              <a:prstDash val="solid"/>
            </a:ln>
            <a:effectLst/>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sz="1049" kern="0" dirty="0">
                  <a:solidFill>
                    <a:prstClr val="white"/>
                  </a:solidFill>
                  <a:cs typeface="Segoe UI Light" panose="020B0502040204020203" pitchFamily="34" charset="0"/>
                </a:rPr>
                <a:t>9</a:t>
              </a:r>
            </a:p>
          </p:txBody>
        </p:sp>
        <p:sp>
          <p:nvSpPr>
            <p:cNvPr id="122" name="Textfield placeholder"/>
            <p:cNvSpPr txBox="1">
              <a:spLocks/>
            </p:cNvSpPr>
            <p:nvPr userDrawn="1"/>
          </p:nvSpPr>
          <p:spPr>
            <a:xfrm>
              <a:off x="-2571950" y="4887610"/>
              <a:ext cx="2163709" cy="259683"/>
            </a:xfrm>
            <a:prstGeom prst="rect">
              <a:avLst/>
            </a:prstGeom>
          </p:spPr>
          <p:txBody>
            <a:bodyPr vert="horz"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indent="0" defTabSz="179298">
                <a:lnSpc>
                  <a:spcPct val="80000"/>
                </a:lnSpc>
                <a:spcBef>
                  <a:spcPts val="0"/>
                </a:spcBef>
                <a:spcAft>
                  <a:spcPts val="900"/>
                </a:spcAft>
                <a:buClr>
                  <a:srgbClr val="ED1A3B"/>
                </a:buClr>
                <a:buFont typeface="Arial" pitchFamily="34" charset="0"/>
                <a:buNone/>
                <a:defRPr/>
              </a:pPr>
              <a:r>
                <a:rPr lang="nl-NL" sz="1399" b="1" dirty="0">
                  <a:solidFill>
                    <a:srgbClr val="ED1A3B"/>
                  </a:solidFill>
                </a:rPr>
                <a:t>Subtitel (18 pt.)</a:t>
              </a:r>
            </a:p>
          </p:txBody>
        </p:sp>
      </p:grpSp>
      <p:sp>
        <p:nvSpPr>
          <p:cNvPr id="174" name="Hyperlink - Inhoudsopgave">
            <a:hlinkClick r:id="" action="ppaction://noaction"/>
          </p:cNvPr>
          <p:cNvSpPr/>
          <p:nvPr userDrawn="1"/>
        </p:nvSpPr>
        <p:spPr>
          <a:xfrm>
            <a:off x="10192547" y="5889802"/>
            <a:ext cx="1999453" cy="968199"/>
          </a:xfrm>
          <a:prstGeom prst="rect">
            <a:avLst/>
          </a:prstGeom>
          <a:solidFill>
            <a:srgbClr val="ED1A3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55"/>
            <a:endParaRPr lang="nl-NL" sz="2399">
              <a:solidFill>
                <a:srgbClr val="FFFFFF"/>
              </a:solidFill>
            </a:endParaRPr>
          </a:p>
        </p:txBody>
      </p:sp>
      <p:cxnSp>
        <p:nvCxnSpPr>
          <p:cNvPr id="10" name="Grijze lijn - onder"/>
          <p:cNvCxnSpPr/>
          <p:nvPr/>
        </p:nvCxnSpPr>
        <p:spPr>
          <a:xfrm flipH="1">
            <a:off x="664458" y="5776291"/>
            <a:ext cx="108655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Grijze lijn - boven"/>
          <p:cNvCxnSpPr/>
          <p:nvPr/>
        </p:nvCxnSpPr>
        <p:spPr>
          <a:xfrm flipH="1">
            <a:off x="664458" y="1358670"/>
            <a:ext cx="108655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ijdelijke aanduiding voor Dianummer"/>
          <p:cNvSpPr>
            <a:spLocks noGrp="1"/>
          </p:cNvSpPr>
          <p:nvPr>
            <p:ph type="sldNum" sz="quarter" idx="4"/>
          </p:nvPr>
        </p:nvSpPr>
        <p:spPr>
          <a:xfrm>
            <a:off x="5767546" y="6295993"/>
            <a:ext cx="656909"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1B3FA67A-C720-417A-A072-0CD211FD8662}" type="slidenum">
              <a:rPr lang="nl-NL" smtClean="0">
                <a:solidFill>
                  <a:srgbClr val="000000">
                    <a:tint val="75000"/>
                  </a:srgbClr>
                </a:solidFill>
              </a:rPr>
              <a:pPr/>
              <a:t>‹nr.›</a:t>
            </a:fld>
            <a:endParaRPr lang="nl-NL" dirty="0">
              <a:solidFill>
                <a:srgbClr val="000000">
                  <a:tint val="75000"/>
                </a:srgbClr>
              </a:solidFill>
            </a:endParaRPr>
          </a:p>
        </p:txBody>
      </p:sp>
      <p:sp>
        <p:nvSpPr>
          <p:cNvPr id="3" name="Tijdelijke aanduiding voor Tekst"/>
          <p:cNvSpPr>
            <a:spLocks noGrp="1"/>
          </p:cNvSpPr>
          <p:nvPr>
            <p:ph type="body" orient="vert" idx="1" hasCustomPrompt="1"/>
          </p:nvPr>
        </p:nvSpPr>
        <p:spPr>
          <a:xfrm>
            <a:off x="663764" y="1720867"/>
            <a:ext cx="10864472" cy="3694492"/>
          </a:xfrm>
        </p:spPr>
        <p:txBody>
          <a:bodyPr vert="horz" numCol="1" spcCol="360000"/>
          <a:lstStyle>
            <a:lvl1pPr>
              <a:defRPr sz="1599"/>
            </a:lvl1pPr>
            <a:lvl2pPr>
              <a:defRPr sz="1599"/>
            </a:lvl2pPr>
            <a:lvl3pPr>
              <a:defRPr sz="1599"/>
            </a:lvl3pPr>
            <a:lvl4pPr>
              <a:defRPr sz="1599"/>
            </a:lvl4pPr>
            <a:lvl5pPr>
              <a:defRPr sz="1599"/>
            </a:lvl5pPr>
            <a:lvl6pPr>
              <a:defRPr sz="1599"/>
            </a:lvl6pPr>
            <a:lvl7pPr>
              <a:defRPr sz="1599"/>
            </a:lvl7pPr>
            <a:lvl8pPr>
              <a:defRPr sz="1599"/>
            </a:lvl8pPr>
            <a:lvl9pPr>
              <a:defRPr sz="1799"/>
            </a:lvl9pPr>
          </a:lstStyle>
          <a:p>
            <a:pPr lvl="0"/>
            <a:r>
              <a:rPr lang="nl-NL" dirty="0"/>
              <a:t>Leestekst</a:t>
            </a:r>
          </a:p>
          <a:p>
            <a:pPr lvl="1"/>
            <a:r>
              <a:rPr lang="nl-NL" dirty="0"/>
              <a:t>Bullets</a:t>
            </a:r>
          </a:p>
          <a:p>
            <a:pPr lvl="2"/>
            <a:r>
              <a:rPr lang="nl-NL" dirty="0"/>
              <a:t>Sub-bullets</a:t>
            </a:r>
          </a:p>
          <a:p>
            <a:pPr lvl="3"/>
            <a:r>
              <a:rPr lang="nl-NL" dirty="0"/>
              <a:t>Sub-sub-bullets</a:t>
            </a:r>
          </a:p>
          <a:p>
            <a:pPr lvl="4"/>
            <a:r>
              <a:rPr lang="nl-NL" dirty="0"/>
              <a:t>Numeriek</a:t>
            </a:r>
          </a:p>
          <a:p>
            <a:pPr lvl="5"/>
            <a:r>
              <a:rPr lang="nl-NL" dirty="0"/>
              <a:t># Bullets</a:t>
            </a:r>
          </a:p>
          <a:p>
            <a:pPr lvl="6"/>
            <a:r>
              <a:rPr lang="nl-NL" dirty="0"/>
              <a:t>Cursief donker</a:t>
            </a:r>
          </a:p>
          <a:p>
            <a:pPr lvl="7"/>
            <a:r>
              <a:rPr lang="nl-NL" dirty="0"/>
              <a:t>Cursief licht</a:t>
            </a:r>
          </a:p>
          <a:p>
            <a:pPr lvl="8"/>
            <a:r>
              <a:rPr lang="nl-NL" dirty="0"/>
              <a:t>Subtitel</a:t>
            </a:r>
          </a:p>
        </p:txBody>
      </p:sp>
      <p:sp>
        <p:nvSpPr>
          <p:cNvPr id="11" name="Tijdelijke aanduiding voor Subtitel"/>
          <p:cNvSpPr>
            <a:spLocks noGrp="1"/>
          </p:cNvSpPr>
          <p:nvPr>
            <p:ph type="body" idx="14"/>
          </p:nvPr>
        </p:nvSpPr>
        <p:spPr>
          <a:xfrm>
            <a:off x="663764" y="1001348"/>
            <a:ext cx="10864472" cy="317758"/>
          </a:xfrm>
        </p:spPr>
        <p:txBody>
          <a:bodyPr bIns="72000" anchor="t" anchorCtr="0"/>
          <a:lstStyle>
            <a:lvl1pPr marL="0" indent="0">
              <a:buNone/>
              <a:defRPr sz="1599" b="1">
                <a:solidFill>
                  <a:schemeClr val="tx2"/>
                </a:solidFill>
              </a:defRPr>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nl-NL"/>
              <a:t>Tekststijl van het model bewerken</a:t>
            </a:r>
          </a:p>
        </p:txBody>
      </p:sp>
      <p:sp>
        <p:nvSpPr>
          <p:cNvPr id="2" name="Tijdelijke aanduiding voor Titel"/>
          <p:cNvSpPr>
            <a:spLocks noGrp="1"/>
          </p:cNvSpPr>
          <p:nvPr>
            <p:ph type="title"/>
          </p:nvPr>
        </p:nvSpPr>
        <p:spPr>
          <a:xfrm>
            <a:off x="663764" y="464522"/>
            <a:ext cx="10864472" cy="533219"/>
          </a:xfrm>
        </p:spPr>
        <p:txBody>
          <a:bodyPr/>
          <a:lstStyle/>
          <a:p>
            <a:r>
              <a:rPr lang="nl-NL"/>
              <a:t>Klik om stijl te bewerken</a:t>
            </a:r>
            <a:endParaRPr lang="nl-NL" dirty="0"/>
          </a:p>
        </p:txBody>
      </p:sp>
    </p:spTree>
    <p:extLst>
      <p:ext uri="{BB962C8B-B14F-4D97-AF65-F5344CB8AC3E}">
        <p14:creationId xmlns:p14="http://schemas.microsoft.com/office/powerpoint/2010/main" val="3178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8708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766763" y="549274"/>
            <a:ext cx="9145587" cy="540263"/>
          </a:xfrm>
        </p:spPr>
        <p:txBody>
          <a:bodyPr/>
          <a:lstStyle/>
          <a:p>
            <a:r>
              <a:rPr lang="nl-NL" dirty="0"/>
              <a:t>Klik om de stijl te bewerken</a:t>
            </a:r>
          </a:p>
        </p:txBody>
      </p:sp>
      <p:sp>
        <p:nvSpPr>
          <p:cNvPr id="3" name="Tijdelijke aanduiding voor inhoud 2"/>
          <p:cNvSpPr>
            <a:spLocks noGrp="1"/>
          </p:cNvSpPr>
          <p:nvPr>
            <p:ph sz="half" idx="1"/>
          </p:nvPr>
        </p:nvSpPr>
        <p:spPr>
          <a:xfrm>
            <a:off x="766763" y="1342799"/>
            <a:ext cx="4392612" cy="4176000"/>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519739" y="1342799"/>
            <a:ext cx="4392612" cy="4176000"/>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4967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links en object">
    <p:spTree>
      <p:nvGrpSpPr>
        <p:cNvPr id="1" name=""/>
        <p:cNvGrpSpPr/>
        <p:nvPr/>
      </p:nvGrpSpPr>
      <p:grpSpPr>
        <a:xfrm>
          <a:off x="0" y="0"/>
          <a:ext cx="0" cy="0"/>
          <a:chOff x="0" y="0"/>
          <a:chExt cx="0" cy="0"/>
        </a:xfrm>
      </p:grpSpPr>
      <p:sp>
        <p:nvSpPr>
          <p:cNvPr id="2" name="Titel 1"/>
          <p:cNvSpPr>
            <a:spLocks noGrp="1"/>
          </p:cNvSpPr>
          <p:nvPr>
            <p:ph type="title"/>
          </p:nvPr>
        </p:nvSpPr>
        <p:spPr>
          <a:xfrm>
            <a:off x="766763" y="549274"/>
            <a:ext cx="9145587" cy="540263"/>
          </a:xfrm>
        </p:spPr>
        <p:txBody>
          <a:bodyPr/>
          <a:lstStyle/>
          <a:p>
            <a:r>
              <a:rPr lang="nl-NL" dirty="0"/>
              <a:t>Klik om de stijl te bewerken</a:t>
            </a:r>
          </a:p>
        </p:txBody>
      </p:sp>
      <p:sp>
        <p:nvSpPr>
          <p:cNvPr id="4" name="Tijdelijke aanduiding voor inhoud 3"/>
          <p:cNvSpPr>
            <a:spLocks noGrp="1"/>
          </p:cNvSpPr>
          <p:nvPr>
            <p:ph sz="half" idx="2"/>
          </p:nvPr>
        </p:nvSpPr>
        <p:spPr>
          <a:xfrm>
            <a:off x="5519739" y="1342799"/>
            <a:ext cx="4392612" cy="4176000"/>
          </a:xfrm>
        </p:spPr>
        <p:txBody>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vl6pPr>
              <a:defRPr sz="2400"/>
            </a:lvl6pPr>
            <a:lvl7pPr>
              <a:defRPr sz="2400"/>
            </a:lvl7pPr>
            <a:lvl8pPr>
              <a:defRPr sz="2400"/>
            </a:lvl8pPr>
            <a:lvl9pPr>
              <a:defRPr sz="24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8"/>
          <p:cNvSpPr>
            <a:spLocks noGrp="1" noChangeAspect="1"/>
          </p:cNvSpPr>
          <p:nvPr>
            <p:ph type="pic" sz="quarter" idx="13"/>
          </p:nvPr>
        </p:nvSpPr>
        <p:spPr>
          <a:xfrm>
            <a:off x="766763" y="1341438"/>
            <a:ext cx="4392612" cy="4175125"/>
          </a:xfrm>
          <a:solidFill>
            <a:schemeClr val="bg2">
              <a:lumMod val="95000"/>
            </a:schemeClr>
          </a:solidFill>
        </p:spPr>
        <p:txBody>
          <a:bodyPr anchor="ctr" anchorCtr="1"/>
          <a:lstStyle>
            <a:lvl1pPr marL="0" indent="0" algn="ctr">
              <a:spcBef>
                <a:spcPts val="0"/>
              </a:spcBef>
              <a:buNone/>
              <a:defRPr sz="1800"/>
            </a:lvl1pPr>
          </a:lstStyle>
          <a:p>
            <a:r>
              <a:rPr lang="nl-NL"/>
              <a:t>Klik op het pictogram als u een afbeelding wilt toevoegen</a:t>
            </a:r>
          </a:p>
        </p:txBody>
      </p:sp>
    </p:spTree>
    <p:extLst>
      <p:ext uri="{BB962C8B-B14F-4D97-AF65-F5344CB8AC3E}">
        <p14:creationId xmlns:p14="http://schemas.microsoft.com/office/powerpoint/2010/main" val="75439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en afbeelding rechts">
    <p:spTree>
      <p:nvGrpSpPr>
        <p:cNvPr id="1" name=""/>
        <p:cNvGrpSpPr/>
        <p:nvPr/>
      </p:nvGrpSpPr>
      <p:grpSpPr>
        <a:xfrm>
          <a:off x="0" y="0"/>
          <a:ext cx="0" cy="0"/>
          <a:chOff x="0" y="0"/>
          <a:chExt cx="0" cy="0"/>
        </a:xfrm>
      </p:grpSpPr>
      <p:sp>
        <p:nvSpPr>
          <p:cNvPr id="2" name="Titel 1"/>
          <p:cNvSpPr>
            <a:spLocks noGrp="1"/>
          </p:cNvSpPr>
          <p:nvPr>
            <p:ph type="title"/>
          </p:nvPr>
        </p:nvSpPr>
        <p:spPr>
          <a:xfrm>
            <a:off x="766763" y="549274"/>
            <a:ext cx="9145587" cy="540263"/>
          </a:xfrm>
        </p:spPr>
        <p:txBody>
          <a:bodyPr/>
          <a:lstStyle/>
          <a:p>
            <a:r>
              <a:rPr lang="nl-NL" dirty="0"/>
              <a:t>Klik om de stijl te bewerken</a:t>
            </a:r>
          </a:p>
        </p:txBody>
      </p:sp>
      <p:sp>
        <p:nvSpPr>
          <p:cNvPr id="4" name="Tijdelijke aanduiding voor inhoud 3"/>
          <p:cNvSpPr>
            <a:spLocks noGrp="1"/>
          </p:cNvSpPr>
          <p:nvPr>
            <p:ph sz="half" idx="2"/>
          </p:nvPr>
        </p:nvSpPr>
        <p:spPr>
          <a:xfrm>
            <a:off x="766763" y="1342799"/>
            <a:ext cx="4392612" cy="4176000"/>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nl-NL" dirty="0"/>
              <a:t>Klik om de modelstijlen te bewerken</a:t>
            </a:r>
          </a:p>
          <a:p>
            <a:pPr lvl="1"/>
            <a:r>
              <a:rPr lang="nl-NL" dirty="0"/>
              <a:t>Tweede niveau</a:t>
            </a:r>
          </a:p>
          <a:p>
            <a:pPr lvl="2"/>
            <a:r>
              <a:rPr lang="nl-NL" dirty="0"/>
              <a:t>Derde niveau</a:t>
            </a:r>
          </a:p>
          <a:p>
            <a:pPr lvl="3"/>
            <a:r>
              <a:rPr lang="nl-NL" dirty="0"/>
              <a:t>Vierde</a:t>
            </a:r>
          </a:p>
          <a:p>
            <a:pPr lvl="4"/>
            <a:r>
              <a:rPr lang="nl-NL" dirty="0"/>
              <a:t>Vijfde niveauniveau</a:t>
            </a:r>
          </a:p>
        </p:txBody>
      </p:sp>
      <p:sp>
        <p:nvSpPr>
          <p:cNvPr id="9" name="Tijdelijke aanduiding voor afbeelding 8"/>
          <p:cNvSpPr>
            <a:spLocks noGrp="1" noChangeAspect="1"/>
          </p:cNvSpPr>
          <p:nvPr>
            <p:ph type="pic" sz="quarter" idx="13"/>
          </p:nvPr>
        </p:nvSpPr>
        <p:spPr>
          <a:xfrm>
            <a:off x="5519739" y="1341438"/>
            <a:ext cx="4392612" cy="4175125"/>
          </a:xfrm>
          <a:solidFill>
            <a:schemeClr val="bg2">
              <a:lumMod val="95000"/>
            </a:schemeClr>
          </a:solidFill>
        </p:spPr>
        <p:txBody>
          <a:bodyPr anchor="ctr" anchorCtr="1"/>
          <a:lstStyle>
            <a:lvl1pPr marL="0" indent="0" algn="ctr">
              <a:spcBef>
                <a:spcPts val="0"/>
              </a:spcBef>
              <a:buNone/>
              <a:defRPr sz="1800"/>
            </a:lvl1pPr>
          </a:lstStyle>
          <a:p>
            <a:r>
              <a:rPr lang="nl-NL"/>
              <a:t>Klik op het pictogram als u een afbeelding wilt toevoegen</a:t>
            </a:r>
          </a:p>
        </p:txBody>
      </p:sp>
    </p:spTree>
    <p:extLst>
      <p:ext uri="{BB962C8B-B14F-4D97-AF65-F5344CB8AC3E}">
        <p14:creationId xmlns:p14="http://schemas.microsoft.com/office/powerpoint/2010/main" val="208522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339724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85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66763" y="549274"/>
            <a:ext cx="9145587" cy="540263"/>
          </a:xfrm>
        </p:spPr>
        <p:txBody>
          <a:bodyPr/>
          <a:lstStyle/>
          <a:p>
            <a:r>
              <a:rPr lang="nl-NL" dirty="0"/>
              <a:t>Klik om de stijl te bewerken</a:t>
            </a:r>
          </a:p>
        </p:txBody>
      </p:sp>
      <p:sp>
        <p:nvSpPr>
          <p:cNvPr id="7" name="Tijdelijke aanduiding voor tekst 6"/>
          <p:cNvSpPr>
            <a:spLocks noGrp="1"/>
          </p:cNvSpPr>
          <p:nvPr>
            <p:ph type="body" sz="quarter" idx="13"/>
          </p:nvPr>
        </p:nvSpPr>
        <p:spPr>
          <a:xfrm>
            <a:off x="766763" y="1342799"/>
            <a:ext cx="3024000" cy="4176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8"/>
          <p:cNvSpPr>
            <a:spLocks noGrp="1"/>
          </p:cNvSpPr>
          <p:nvPr>
            <p:ph sz="quarter" idx="14"/>
          </p:nvPr>
        </p:nvSpPr>
        <p:spPr>
          <a:xfrm>
            <a:off x="4152350" y="1342798"/>
            <a:ext cx="5760000" cy="4176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7474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66763" y="549274"/>
            <a:ext cx="9145587" cy="540263"/>
          </a:xfrm>
        </p:spPr>
        <p:txBody>
          <a:bodyPr/>
          <a:lstStyle/>
          <a:p>
            <a:r>
              <a:rPr lang="nl-NL"/>
              <a:t>Klik om de stijl te bewerken</a:t>
            </a:r>
          </a:p>
        </p:txBody>
      </p:sp>
      <p:sp>
        <p:nvSpPr>
          <p:cNvPr id="7" name="Tijdelijke aanduiding voor tekst 6"/>
          <p:cNvSpPr>
            <a:spLocks noGrp="1"/>
          </p:cNvSpPr>
          <p:nvPr>
            <p:ph type="body" sz="quarter" idx="13"/>
          </p:nvPr>
        </p:nvSpPr>
        <p:spPr>
          <a:xfrm>
            <a:off x="766763" y="1342799"/>
            <a:ext cx="3024000" cy="41760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7"/>
          <p:cNvSpPr>
            <a:spLocks noGrp="1" noChangeAspect="1"/>
          </p:cNvSpPr>
          <p:nvPr>
            <p:ph type="pic" sz="quarter" idx="14"/>
          </p:nvPr>
        </p:nvSpPr>
        <p:spPr>
          <a:xfrm>
            <a:off x="4151313" y="1341438"/>
            <a:ext cx="5761037" cy="4175125"/>
          </a:xfrm>
          <a:solidFill>
            <a:schemeClr val="bg2">
              <a:lumMod val="95000"/>
            </a:schemeClr>
          </a:solidFill>
        </p:spPr>
        <p:txBody>
          <a:bodyPr anchor="ctr" anchorCtr="1"/>
          <a:lstStyle>
            <a:lvl1pPr marL="0" indent="0" algn="ctr">
              <a:spcBef>
                <a:spcPts val="0"/>
              </a:spcBef>
              <a:buNone/>
              <a:defRPr sz="1800"/>
            </a:lvl1pPr>
          </a:lstStyle>
          <a:p>
            <a:r>
              <a:rPr lang="nl-NL"/>
              <a:t>Klik op het pictogram als u een afbeelding wilt toevoegen</a:t>
            </a:r>
          </a:p>
        </p:txBody>
      </p:sp>
    </p:spTree>
    <p:extLst>
      <p:ext uri="{BB962C8B-B14F-4D97-AF65-F5344CB8AC3E}">
        <p14:creationId xmlns:p14="http://schemas.microsoft.com/office/powerpoint/2010/main" val="151889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4" name="Afbeelding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6000" y="5724000"/>
            <a:ext cx="2016000" cy="907426"/>
          </a:xfrm>
          <a:prstGeom prst="rect">
            <a:avLst/>
          </a:prstGeom>
        </p:spPr>
      </p:pic>
      <p:sp>
        <p:nvSpPr>
          <p:cNvPr id="2" name="Tijdelijke aanduiding voor titel 1"/>
          <p:cNvSpPr>
            <a:spLocks noGrp="1"/>
          </p:cNvSpPr>
          <p:nvPr>
            <p:ph type="title"/>
          </p:nvPr>
        </p:nvSpPr>
        <p:spPr>
          <a:xfrm>
            <a:off x="766763" y="549274"/>
            <a:ext cx="9145587" cy="540263"/>
          </a:xfrm>
          <a:prstGeom prst="rect">
            <a:avLst/>
          </a:prstGeom>
        </p:spPr>
        <p:txBody>
          <a:bodyPr vert="horz" lIns="0" tIns="0" rIns="0" bIns="0" rtlCol="0" anchor="b" anchorCtr="0">
            <a:noAutofit/>
          </a:bodyPr>
          <a:lstStyle/>
          <a:p>
            <a:r>
              <a:rPr lang="nl-NL" dirty="0"/>
              <a:t>Klik om de stijl te bewerken</a:t>
            </a:r>
          </a:p>
        </p:txBody>
      </p:sp>
      <p:sp>
        <p:nvSpPr>
          <p:cNvPr id="3" name="Tijdelijke aanduiding voor tekst 2"/>
          <p:cNvSpPr>
            <a:spLocks noGrp="1"/>
          </p:cNvSpPr>
          <p:nvPr>
            <p:ph type="body" idx="1"/>
          </p:nvPr>
        </p:nvSpPr>
        <p:spPr>
          <a:xfrm>
            <a:off x="766763" y="1341438"/>
            <a:ext cx="9145587" cy="417600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11059200" y="5724000"/>
            <a:ext cx="766800" cy="766800"/>
          </a:xfrm>
          <a:prstGeom prst="rect">
            <a:avLst/>
          </a:prstGeom>
        </p:spPr>
      </p:pic>
    </p:spTree>
    <p:extLst>
      <p:ext uri="{BB962C8B-B14F-4D97-AF65-F5344CB8AC3E}">
        <p14:creationId xmlns:p14="http://schemas.microsoft.com/office/powerpoint/2010/main" val="72729706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62" r:id="rId4"/>
    <p:sldLayoutId id="2147483663" r:id="rId5"/>
    <p:sldLayoutId id="2147483654" r:id="rId6"/>
    <p:sldLayoutId id="2147483655" r:id="rId7"/>
    <p:sldLayoutId id="2147483680" r:id="rId8"/>
    <p:sldLayoutId id="2147483681" r:id="rId9"/>
    <p:sldLayoutId id="2147483682" r:id="rId10"/>
  </p:sldLayoutIdLst>
  <p:txStyles>
    <p:titleStyle>
      <a:lvl1pPr algn="l" defTabSz="121917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1219170" rtl="0" eaLnBrk="1" latinLnBrk="0" hangingPunct="1">
        <a:spcBef>
          <a:spcPts val="600"/>
        </a:spcBef>
        <a:buFont typeface="Wingdings" panose="05000000000000000000" pitchFamily="2" charset="2"/>
        <a:buChar char="§"/>
        <a:defRPr sz="2400" kern="1200">
          <a:solidFill>
            <a:schemeClr val="tx2"/>
          </a:solidFill>
          <a:latin typeface="+mn-lt"/>
          <a:ea typeface="+mn-ea"/>
          <a:cs typeface="+mn-cs"/>
        </a:defRPr>
      </a:lvl1pPr>
      <a:lvl2pPr marL="801688" indent="-266700" algn="l" defTabSz="1219170" rtl="0" eaLnBrk="1" latinLnBrk="0" hangingPunct="1">
        <a:spcBef>
          <a:spcPts val="300"/>
        </a:spcBef>
        <a:buFont typeface="Wingdings" panose="05000000000000000000" pitchFamily="2" charset="2"/>
        <a:buChar char="§"/>
        <a:defRPr sz="2400" kern="1200">
          <a:solidFill>
            <a:schemeClr val="tx2"/>
          </a:solidFill>
          <a:latin typeface="+mn-lt"/>
          <a:ea typeface="+mn-ea"/>
          <a:cs typeface="+mn-cs"/>
        </a:defRPr>
      </a:lvl2pPr>
      <a:lvl3pPr marL="1346200" indent="-268288" algn="l" defTabSz="1219170" rtl="0" eaLnBrk="1" latinLnBrk="0" hangingPunct="1">
        <a:spcBef>
          <a:spcPts val="300"/>
        </a:spcBef>
        <a:buFont typeface="Wingdings" panose="05000000000000000000" pitchFamily="2" charset="2"/>
        <a:buChar char="§"/>
        <a:defRPr sz="2400" kern="1200">
          <a:solidFill>
            <a:schemeClr val="tx2"/>
          </a:solidFill>
          <a:latin typeface="+mn-lt"/>
          <a:ea typeface="+mn-ea"/>
          <a:cs typeface="+mn-cs"/>
        </a:defRPr>
      </a:lvl3pPr>
      <a:lvl4pPr marL="1881188" indent="-268288" algn="l" defTabSz="1219170" rtl="0" eaLnBrk="1" latinLnBrk="0" hangingPunct="1">
        <a:spcBef>
          <a:spcPts val="300"/>
        </a:spcBef>
        <a:buFont typeface="Wingdings" panose="05000000000000000000" pitchFamily="2" charset="2"/>
        <a:buChar char="§"/>
        <a:defRPr sz="2400" kern="1200">
          <a:solidFill>
            <a:schemeClr val="tx2"/>
          </a:solidFill>
          <a:latin typeface="+mn-lt"/>
          <a:ea typeface="+mn-ea"/>
          <a:cs typeface="+mn-cs"/>
        </a:defRPr>
      </a:lvl4pPr>
      <a:lvl5pPr marL="2424113" indent="-268288" algn="l" defTabSz="1219170" rtl="0" eaLnBrk="1" latinLnBrk="0" hangingPunct="1">
        <a:spcBef>
          <a:spcPts val="300"/>
        </a:spcBef>
        <a:buFont typeface="Wingdings" panose="05000000000000000000" pitchFamily="2" charset="2"/>
        <a:buChar char="§"/>
        <a:tabLst/>
        <a:defRPr sz="2400"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4" name="Subtitle 2">
            <a:extLst>
              <a:ext uri="{FF2B5EF4-FFF2-40B4-BE49-F238E27FC236}">
                <a16:creationId xmlns:a16="http://schemas.microsoft.com/office/drawing/2014/main" id="{D3BEE9BA-D9BE-475F-8268-7FCAB4B49832}"/>
              </a:ext>
            </a:extLst>
          </p:cNvPr>
          <p:cNvSpPr>
            <a:spLocks noGrp="1"/>
          </p:cNvSpPr>
          <p:nvPr>
            <p:ph type="ctrTitle"/>
          </p:nvPr>
        </p:nvSpPr>
        <p:spPr>
          <a:xfrm>
            <a:off x="766763" y="766763"/>
            <a:ext cx="4464050" cy="4464050"/>
          </a:xfrm>
        </p:spPr>
        <p:txBody>
          <a:bodyPr>
            <a:noAutofit/>
          </a:bodyPr>
          <a:lstStyle/>
          <a:p>
            <a:pPr algn="l"/>
            <a:r>
              <a:rPr lang="en-US" sz="4800" dirty="0" err="1">
                <a:latin typeface="Fira Sans" panose="020B0503050000020004" pitchFamily="34" charset="0"/>
              </a:rPr>
              <a:t>Actualiteiten</a:t>
            </a:r>
            <a:br>
              <a:rPr lang="en-US" sz="4800" dirty="0">
                <a:latin typeface="Fira Sans" panose="020B0503050000020004" pitchFamily="34" charset="0"/>
              </a:rPr>
            </a:br>
            <a:r>
              <a:rPr lang="en-US" sz="4800" dirty="0">
                <a:latin typeface="Fira Sans" panose="020B0503050000020004" pitchFamily="34" charset="0"/>
              </a:rPr>
              <a:t>btw.</a:t>
            </a:r>
            <a:br>
              <a:rPr lang="en-US" sz="4800" dirty="0">
                <a:latin typeface="Fira Sans" panose="020B0503050000020004" pitchFamily="34" charset="0"/>
              </a:rPr>
            </a:br>
            <a:br>
              <a:rPr lang="en-US" sz="4800" dirty="0">
                <a:latin typeface="Fira Sans" panose="020B0503050000020004" pitchFamily="34" charset="0"/>
              </a:rPr>
            </a:br>
            <a:r>
              <a:rPr lang="en-US" sz="3200" dirty="0">
                <a:latin typeface="Fira Sans" panose="020B0503050000020004" pitchFamily="34" charset="0"/>
              </a:rPr>
              <a:t>Ad Fruijtier </a:t>
            </a:r>
          </a:p>
        </p:txBody>
      </p:sp>
    </p:spTree>
    <p:extLst>
      <p:ext uri="{BB962C8B-B14F-4D97-AF65-F5344CB8AC3E}">
        <p14:creationId xmlns:p14="http://schemas.microsoft.com/office/powerpoint/2010/main" val="141838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67981-406A-4DF9-B4B5-63B6038B6E29}"/>
              </a:ext>
            </a:extLst>
          </p:cNvPr>
          <p:cNvSpPr>
            <a:spLocks noGrp="1"/>
          </p:cNvSpPr>
          <p:nvPr>
            <p:ph type="title"/>
          </p:nvPr>
        </p:nvSpPr>
        <p:spPr>
          <a:xfrm>
            <a:off x="766763" y="549274"/>
            <a:ext cx="9145587" cy="540263"/>
          </a:xfrm>
        </p:spPr>
        <p:txBody>
          <a:bodyPr anchor="b">
            <a:normAutofit/>
          </a:bodyPr>
          <a:lstStyle/>
          <a:p>
            <a:r>
              <a:rPr lang="nl-NL" dirty="0"/>
              <a:t>Slopen</a:t>
            </a:r>
          </a:p>
        </p:txBody>
      </p:sp>
      <p:sp>
        <p:nvSpPr>
          <p:cNvPr id="8" name="Content Placeholder 2">
            <a:extLst>
              <a:ext uri="{FF2B5EF4-FFF2-40B4-BE49-F238E27FC236}">
                <a16:creationId xmlns:a16="http://schemas.microsoft.com/office/drawing/2014/main" id="{D634B20E-6F84-C3CB-7829-2E3E8AB4D4DD}"/>
              </a:ext>
            </a:extLst>
          </p:cNvPr>
          <p:cNvSpPr>
            <a:spLocks noGrp="1"/>
          </p:cNvSpPr>
          <p:nvPr>
            <p:ph sz="half" idx="1"/>
          </p:nvPr>
        </p:nvSpPr>
        <p:spPr>
          <a:xfrm>
            <a:off x="766763" y="1342799"/>
            <a:ext cx="4392612" cy="4176000"/>
          </a:xfrm>
        </p:spPr>
        <p:txBody>
          <a:bodyPr/>
          <a:lstStyle/>
          <a:p>
            <a:r>
              <a:rPr lang="en-US" dirty="0" err="1"/>
              <a:t>Gedeeltelijk</a:t>
            </a:r>
            <a:r>
              <a:rPr lang="en-US" dirty="0"/>
              <a:t>  </a:t>
            </a:r>
            <a:r>
              <a:rPr lang="en-US" dirty="0" err="1"/>
              <a:t>slopen</a:t>
            </a:r>
            <a:r>
              <a:rPr lang="en-US" dirty="0"/>
              <a:t> van </a:t>
            </a:r>
            <a:r>
              <a:rPr lang="en-US" dirty="0" err="1"/>
              <a:t>bestaande</a:t>
            </a:r>
            <a:r>
              <a:rPr lang="en-US" dirty="0"/>
              <a:t> </a:t>
            </a:r>
            <a:r>
              <a:rPr lang="en-US" dirty="0" err="1"/>
              <a:t>gebouwen</a:t>
            </a:r>
            <a:r>
              <a:rPr lang="en-US" dirty="0"/>
              <a:t> </a:t>
            </a:r>
            <a:r>
              <a:rPr lang="en-US" dirty="0" err="1"/>
              <a:t>als</a:t>
            </a:r>
            <a:r>
              <a:rPr lang="en-US" dirty="0"/>
              <a:t> </a:t>
            </a:r>
            <a:r>
              <a:rPr lang="en-US" dirty="0" err="1"/>
              <a:t>zondanig</a:t>
            </a:r>
            <a:r>
              <a:rPr lang="en-US" dirty="0"/>
              <a:t> </a:t>
            </a:r>
            <a:r>
              <a:rPr lang="en-US" dirty="0" err="1"/>
              <a:t>leidt</a:t>
            </a:r>
            <a:r>
              <a:rPr lang="en-US" dirty="0"/>
              <a:t> </a:t>
            </a:r>
            <a:r>
              <a:rPr lang="en-US" dirty="0" err="1"/>
              <a:t>niet</a:t>
            </a:r>
            <a:r>
              <a:rPr lang="en-US" dirty="0"/>
              <a:t> tot </a:t>
            </a:r>
            <a:r>
              <a:rPr lang="en-US" dirty="0" err="1"/>
              <a:t>ontstaan</a:t>
            </a:r>
            <a:r>
              <a:rPr lang="en-US" dirty="0"/>
              <a:t> onbebouwde </a:t>
            </a:r>
            <a:r>
              <a:rPr lang="en-US" dirty="0" err="1"/>
              <a:t>grond</a:t>
            </a:r>
            <a:r>
              <a:rPr lang="en-US" dirty="0"/>
              <a:t>.</a:t>
            </a:r>
          </a:p>
          <a:p>
            <a:r>
              <a:rPr lang="en-US" dirty="0"/>
              <a:t>Na (</a:t>
            </a:r>
            <a:r>
              <a:rPr lang="en-US" dirty="0" err="1"/>
              <a:t>gedeeltelijk</a:t>
            </a:r>
            <a:r>
              <a:rPr lang="en-US" dirty="0"/>
              <a:t>) </a:t>
            </a:r>
            <a:r>
              <a:rPr lang="en-US" dirty="0" err="1"/>
              <a:t>slopen</a:t>
            </a:r>
            <a:r>
              <a:rPr lang="en-US" dirty="0"/>
              <a:t> </a:t>
            </a:r>
            <a:r>
              <a:rPr lang="en-US" dirty="0" err="1"/>
              <a:t>vraag</a:t>
            </a:r>
            <a:r>
              <a:rPr lang="en-US" dirty="0"/>
              <a:t> of </a:t>
            </a:r>
            <a:r>
              <a:rPr lang="en-US" dirty="0" err="1"/>
              <a:t>resterende</a:t>
            </a:r>
            <a:r>
              <a:rPr lang="en-US" dirty="0"/>
              <a:t> </a:t>
            </a:r>
            <a:r>
              <a:rPr lang="en-US" dirty="0" err="1"/>
              <a:t>bebouwing</a:t>
            </a:r>
            <a:r>
              <a:rPr lang="en-US" dirty="0"/>
              <a:t> </a:t>
            </a:r>
            <a:r>
              <a:rPr lang="en-US" dirty="0" err="1"/>
              <a:t>nog</a:t>
            </a:r>
            <a:r>
              <a:rPr lang="en-US" dirty="0"/>
              <a:t> tot </a:t>
            </a:r>
            <a:r>
              <a:rPr lang="en-US" dirty="0" err="1"/>
              <a:t>bebouwde</a:t>
            </a:r>
            <a:r>
              <a:rPr lang="en-US" dirty="0"/>
              <a:t> </a:t>
            </a:r>
            <a:r>
              <a:rPr lang="en-US" dirty="0" err="1"/>
              <a:t>grond</a:t>
            </a:r>
            <a:r>
              <a:rPr lang="en-US" dirty="0"/>
              <a:t> </a:t>
            </a:r>
            <a:r>
              <a:rPr lang="en-US" dirty="0" err="1"/>
              <a:t>leidt</a:t>
            </a:r>
            <a:r>
              <a:rPr lang="en-US" dirty="0"/>
              <a:t>. </a:t>
            </a:r>
          </a:p>
          <a:p>
            <a:r>
              <a:rPr lang="en-US" dirty="0"/>
              <a:t>ECLI:NL:PHR:2022:7</a:t>
            </a:r>
          </a:p>
          <a:p>
            <a:r>
              <a:rPr lang="en-US" dirty="0"/>
              <a:t>ECLI:N:GHARL:2022:703</a:t>
            </a:r>
          </a:p>
        </p:txBody>
      </p:sp>
      <p:pic>
        <p:nvPicPr>
          <p:cNvPr id="4098" name="Picture 2" descr="Een huis (gedeeltelijk) slopen. Zo doe je dat! -">
            <a:extLst>
              <a:ext uri="{FF2B5EF4-FFF2-40B4-BE49-F238E27FC236}">
                <a16:creationId xmlns:a16="http://schemas.microsoft.com/office/drawing/2014/main" id="{37F6A880-64CE-4FE7-A4F7-ECB77B26C3D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342800"/>
            <a:ext cx="4212468" cy="381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1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65027-2786-4F19-B98C-7F0362C1A2EF}"/>
              </a:ext>
            </a:extLst>
          </p:cNvPr>
          <p:cNvSpPr>
            <a:spLocks noGrp="1"/>
          </p:cNvSpPr>
          <p:nvPr>
            <p:ph type="title"/>
          </p:nvPr>
        </p:nvSpPr>
        <p:spPr/>
        <p:txBody>
          <a:bodyPr/>
          <a:lstStyle/>
          <a:p>
            <a:r>
              <a:rPr lang="nl-NL" dirty="0"/>
              <a:t>Vragen?</a:t>
            </a:r>
          </a:p>
        </p:txBody>
      </p:sp>
      <p:sp>
        <p:nvSpPr>
          <p:cNvPr id="5" name="Tijdelijke aanduiding voor inhoud 4">
            <a:extLst>
              <a:ext uri="{FF2B5EF4-FFF2-40B4-BE49-F238E27FC236}">
                <a16:creationId xmlns:a16="http://schemas.microsoft.com/office/drawing/2014/main" id="{1A88C1E5-FCDB-4824-A0DA-D8ED0F7BBFB5}"/>
              </a:ext>
            </a:extLst>
          </p:cNvPr>
          <p:cNvSpPr>
            <a:spLocks noGrp="1"/>
          </p:cNvSpPr>
          <p:nvPr>
            <p:ph idx="1"/>
          </p:nvPr>
        </p:nvSpPr>
        <p:spPr/>
        <p:txBody>
          <a:bodyPr/>
          <a:lstStyle/>
          <a:p>
            <a:pPr marL="457200" indent="-457200">
              <a:buAutoNum type="arabicPeriod"/>
            </a:pPr>
            <a:r>
              <a:rPr lang="nl-NL" dirty="0"/>
              <a:t>Is de resterende bebouwing naar aard en omvang verwaarloosbaar ten opzichte van de omvang van het perceel? Zo ja, dan is het perceel onbebouwd.</a:t>
            </a:r>
          </a:p>
          <a:p>
            <a:pPr marL="457200" indent="-457200">
              <a:buAutoNum type="arabicPeriod"/>
            </a:pPr>
            <a:r>
              <a:rPr lang="nl-NL" dirty="0"/>
              <a:t>Heeft de resterende bebouwing een functie in het nieuw te stichten gebouw? Zo ja, dan is het perceel nog steeds bebouwd.</a:t>
            </a:r>
          </a:p>
          <a:p>
            <a:pPr marL="457200" indent="-457200">
              <a:buAutoNum type="arabicPeriod"/>
            </a:pPr>
            <a:r>
              <a:rPr lang="nl-NL" dirty="0"/>
              <a:t>Kan de resterende bebouwing een zelfstandige functie vervullen? Zo ja, dan is het perceel nog steeds bebouwd.</a:t>
            </a:r>
          </a:p>
        </p:txBody>
      </p:sp>
    </p:spTree>
    <p:extLst>
      <p:ext uri="{BB962C8B-B14F-4D97-AF65-F5344CB8AC3E}">
        <p14:creationId xmlns:p14="http://schemas.microsoft.com/office/powerpoint/2010/main" val="426137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1281E-8F04-4D97-8723-6F2C3D87C3F2}"/>
              </a:ext>
            </a:extLst>
          </p:cNvPr>
          <p:cNvSpPr>
            <a:spLocks noGrp="1"/>
          </p:cNvSpPr>
          <p:nvPr>
            <p:ph type="title"/>
          </p:nvPr>
        </p:nvSpPr>
        <p:spPr/>
        <p:txBody>
          <a:bodyPr/>
          <a:lstStyle/>
          <a:p>
            <a:r>
              <a:rPr lang="nl-NL" dirty="0"/>
              <a:t>Ondernemerschap voor de omzetbelasting </a:t>
            </a:r>
          </a:p>
        </p:txBody>
      </p:sp>
      <p:pic>
        <p:nvPicPr>
          <p:cNvPr id="5122" name="Picture 2" descr="Geen ondernemer voor de btw - BTW jurisprudentie">
            <a:extLst>
              <a:ext uri="{FF2B5EF4-FFF2-40B4-BE49-F238E27FC236}">
                <a16:creationId xmlns:a16="http://schemas.microsoft.com/office/drawing/2014/main" id="{B6E98C98-123F-449C-8ED5-7E26FD8A96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7338" y="1772816"/>
            <a:ext cx="4024436" cy="417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29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24D01-525C-4023-9EE1-538B9DE3A315}"/>
              </a:ext>
            </a:extLst>
          </p:cNvPr>
          <p:cNvSpPr>
            <a:spLocks noGrp="1"/>
          </p:cNvSpPr>
          <p:nvPr>
            <p:ph type="title"/>
          </p:nvPr>
        </p:nvSpPr>
        <p:spPr/>
        <p:txBody>
          <a:bodyPr/>
          <a:lstStyle/>
          <a:p>
            <a:r>
              <a:rPr lang="nl-NL" dirty="0"/>
              <a:t>Toezichthouders en leden commissies </a:t>
            </a:r>
          </a:p>
        </p:txBody>
      </p:sp>
      <p:sp>
        <p:nvSpPr>
          <p:cNvPr id="3" name="Tijdelijke aanduiding voor inhoud 2">
            <a:extLst>
              <a:ext uri="{FF2B5EF4-FFF2-40B4-BE49-F238E27FC236}">
                <a16:creationId xmlns:a16="http://schemas.microsoft.com/office/drawing/2014/main" id="{00E618CD-49DF-474A-B3B3-F382B72D31FF}"/>
              </a:ext>
            </a:extLst>
          </p:cNvPr>
          <p:cNvSpPr>
            <a:spLocks noGrp="1"/>
          </p:cNvSpPr>
          <p:nvPr>
            <p:ph idx="1"/>
          </p:nvPr>
        </p:nvSpPr>
        <p:spPr/>
        <p:txBody>
          <a:bodyPr/>
          <a:lstStyle/>
          <a:p>
            <a:r>
              <a:rPr lang="nl-NL" dirty="0"/>
              <a:t>Een btw-ondernemer is een ieder die zelfstandig een bedrijf of beroep uitoefent.</a:t>
            </a:r>
          </a:p>
          <a:p>
            <a:r>
              <a:rPr lang="nl-NL" dirty="0"/>
              <a:t>IO- arrest </a:t>
            </a:r>
            <a:r>
              <a:rPr lang="nl-NL" dirty="0" err="1"/>
              <a:t>HvJ</a:t>
            </a:r>
            <a:r>
              <a:rPr lang="nl-NL" dirty="0"/>
              <a:t> 13 juni 2019, C-420/18 en HR 26 juni 2020</a:t>
            </a:r>
          </a:p>
          <a:p>
            <a:r>
              <a:rPr lang="nl-NL" dirty="0"/>
              <a:t>Een lid van de Raad van Commissarissen van een stichting treedt niet op onder eigen naam, niet voor eigen rekening en niet onder eigen verantwoordelijkheid. Tevens loopt het lid geen economisch risico.</a:t>
            </a:r>
          </a:p>
          <a:p>
            <a:r>
              <a:rPr lang="nl-NL" dirty="0"/>
              <a:t>HR : leden van advies- en bezwaar commissies.</a:t>
            </a:r>
          </a:p>
          <a:p>
            <a:r>
              <a:rPr lang="nl-NL" dirty="0"/>
              <a:t>En nu? Leden raden van bestuur – volgens veel statuten ook niet zelfstandig. Prejudiciële vragen? </a:t>
            </a:r>
          </a:p>
        </p:txBody>
      </p:sp>
    </p:spTree>
    <p:extLst>
      <p:ext uri="{BB962C8B-B14F-4D97-AF65-F5344CB8AC3E}">
        <p14:creationId xmlns:p14="http://schemas.microsoft.com/office/powerpoint/2010/main" val="87692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D42E8-A155-4917-B08D-9D82CA7FF536}"/>
              </a:ext>
            </a:extLst>
          </p:cNvPr>
          <p:cNvSpPr>
            <a:spLocks noGrp="1"/>
          </p:cNvSpPr>
          <p:nvPr>
            <p:ph type="title"/>
          </p:nvPr>
        </p:nvSpPr>
        <p:spPr>
          <a:xfrm>
            <a:off x="766763" y="549274"/>
            <a:ext cx="9145587" cy="540263"/>
          </a:xfrm>
        </p:spPr>
        <p:txBody>
          <a:bodyPr anchor="b">
            <a:normAutofit/>
          </a:bodyPr>
          <a:lstStyle/>
          <a:p>
            <a:r>
              <a:rPr lang="nl-NL" dirty="0"/>
              <a:t>BSA </a:t>
            </a:r>
          </a:p>
        </p:txBody>
      </p:sp>
      <p:sp>
        <p:nvSpPr>
          <p:cNvPr id="3" name="Tijdelijke aanduiding voor tekst 2">
            <a:extLst>
              <a:ext uri="{FF2B5EF4-FFF2-40B4-BE49-F238E27FC236}">
                <a16:creationId xmlns:a16="http://schemas.microsoft.com/office/drawing/2014/main" id="{6546DB09-D188-4D9B-A784-89BAE755ADF8}"/>
              </a:ext>
            </a:extLst>
          </p:cNvPr>
          <p:cNvSpPr>
            <a:spLocks noGrp="1"/>
          </p:cNvSpPr>
          <p:nvPr>
            <p:ph sz="half" idx="1"/>
          </p:nvPr>
        </p:nvSpPr>
        <p:spPr>
          <a:xfrm>
            <a:off x="766763" y="1342799"/>
            <a:ext cx="4392612" cy="4176000"/>
          </a:xfrm>
        </p:spPr>
        <p:txBody>
          <a:bodyPr>
            <a:normAutofit/>
          </a:bodyPr>
          <a:lstStyle/>
          <a:p>
            <a:r>
              <a:rPr lang="nl-NL" dirty="0"/>
              <a:t>Vereniging BSA liefhebbers geen btw ondernemer</a:t>
            </a:r>
          </a:p>
          <a:p>
            <a:r>
              <a:rPr lang="nl-NL" dirty="0"/>
              <a:t>Contributies geen rechtstreeks verband met economische prestaties</a:t>
            </a:r>
          </a:p>
          <a:p>
            <a:r>
              <a:rPr lang="nl-NL" dirty="0"/>
              <a:t>Rechtbank Den Haag, zaaknummer 20/8147</a:t>
            </a:r>
          </a:p>
        </p:txBody>
      </p:sp>
      <p:pic>
        <p:nvPicPr>
          <p:cNvPr id="7170" name="Picture 2" descr="Brits motormerk BSA maakt comeback met elektrische motoren | RTL Nieuws">
            <a:extLst>
              <a:ext uri="{FF2B5EF4-FFF2-40B4-BE49-F238E27FC236}">
                <a16:creationId xmlns:a16="http://schemas.microsoft.com/office/drawing/2014/main" id="{498383AB-82AC-49C9-86E7-289BEAFAB6D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325" r="29507"/>
          <a:stretch/>
        </p:blipFill>
        <p:spPr bwMode="auto">
          <a:xfrm>
            <a:off x="5519739" y="1342799"/>
            <a:ext cx="4392612" cy="4176000"/>
          </a:xfrm>
          <a:prstGeom prst="rect">
            <a:avLst/>
          </a:prstGeom>
          <a:solidFill>
            <a:srgbClr val="FFFFFF"/>
          </a:solidFill>
        </p:spPr>
      </p:pic>
    </p:spTree>
    <p:extLst>
      <p:ext uri="{BB962C8B-B14F-4D97-AF65-F5344CB8AC3E}">
        <p14:creationId xmlns:p14="http://schemas.microsoft.com/office/powerpoint/2010/main" val="341995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D5D60-CB8F-4DB7-AC95-4C9D81EDB393}"/>
              </a:ext>
            </a:extLst>
          </p:cNvPr>
          <p:cNvSpPr>
            <a:spLocks noGrp="1"/>
          </p:cNvSpPr>
          <p:nvPr>
            <p:ph type="title"/>
          </p:nvPr>
        </p:nvSpPr>
        <p:spPr/>
        <p:txBody>
          <a:bodyPr/>
          <a:lstStyle/>
          <a:p>
            <a:r>
              <a:rPr lang="nl-NL" dirty="0" err="1"/>
              <a:t>Goededoelenorganisatie</a:t>
            </a:r>
            <a:r>
              <a:rPr lang="nl-NL" dirty="0"/>
              <a:t> </a:t>
            </a:r>
          </a:p>
        </p:txBody>
      </p:sp>
      <p:sp>
        <p:nvSpPr>
          <p:cNvPr id="5" name="Tijdelijke aanduiding voor inhoud 4">
            <a:extLst>
              <a:ext uri="{FF2B5EF4-FFF2-40B4-BE49-F238E27FC236}">
                <a16:creationId xmlns:a16="http://schemas.microsoft.com/office/drawing/2014/main" id="{A052D63D-3ECC-4687-BFC9-C01F338F6FDB}"/>
              </a:ext>
            </a:extLst>
          </p:cNvPr>
          <p:cNvSpPr>
            <a:spLocks noGrp="1"/>
          </p:cNvSpPr>
          <p:nvPr>
            <p:ph idx="1"/>
          </p:nvPr>
        </p:nvSpPr>
        <p:spPr/>
        <p:txBody>
          <a:bodyPr/>
          <a:lstStyle/>
          <a:p>
            <a:r>
              <a:rPr lang="nl-NL" dirty="0"/>
              <a:t>Economische activiteiten met veiling </a:t>
            </a:r>
          </a:p>
          <a:p>
            <a:r>
              <a:rPr lang="nl-NL" dirty="0"/>
              <a:t>Btw-plichtig </a:t>
            </a:r>
          </a:p>
          <a:p>
            <a:r>
              <a:rPr lang="nl-NL" dirty="0"/>
              <a:t>Goedkeuring B</a:t>
            </a:r>
            <a:r>
              <a:rPr lang="nl-NL" b="0" i="0" dirty="0">
                <a:solidFill>
                  <a:srgbClr val="1F1F1F"/>
                </a:solidFill>
                <a:effectLst/>
              </a:rPr>
              <a:t>esluit Omzetbelasting, Fondswerving en kantines van 7 december 2021, nr. 2021-23532 </a:t>
            </a:r>
          </a:p>
          <a:p>
            <a:r>
              <a:rPr lang="nl-NL" dirty="0">
                <a:solidFill>
                  <a:srgbClr val="1F1F1F"/>
                </a:solidFill>
              </a:rPr>
              <a:t>Voorwaarden naleven </a:t>
            </a:r>
          </a:p>
          <a:p>
            <a:pPr marL="457200" indent="-457200">
              <a:buAutoNum type="arabicPeriod"/>
            </a:pPr>
            <a:r>
              <a:rPr lang="nl-NL" dirty="0">
                <a:solidFill>
                  <a:srgbClr val="1F1F1F"/>
                </a:solidFill>
              </a:rPr>
              <a:t>Goed doel moet bekend zijn aan bezoeker</a:t>
            </a:r>
          </a:p>
          <a:p>
            <a:pPr marL="457200" indent="-457200">
              <a:buAutoNum type="arabicPeriod"/>
            </a:pPr>
            <a:r>
              <a:rPr lang="nl-NL" dirty="0">
                <a:solidFill>
                  <a:srgbClr val="1F1F1F"/>
                </a:solidFill>
              </a:rPr>
              <a:t>Hoogte gift bepaalbaar – wel btw-heffing over normale waarde</a:t>
            </a:r>
          </a:p>
          <a:p>
            <a:pPr marL="457200" indent="-457200">
              <a:buAutoNum type="arabicPeriod"/>
            </a:pPr>
            <a:r>
              <a:rPr lang="nl-NL" dirty="0">
                <a:solidFill>
                  <a:srgbClr val="1F1F1F"/>
                </a:solidFill>
              </a:rPr>
              <a:t>Opbrengst – na aftrek kosten (marktconform) – komt volledig ten goede aan goede doel. </a:t>
            </a:r>
            <a:endParaRPr lang="nl-NL" dirty="0"/>
          </a:p>
        </p:txBody>
      </p:sp>
    </p:spTree>
    <p:extLst>
      <p:ext uri="{BB962C8B-B14F-4D97-AF65-F5344CB8AC3E}">
        <p14:creationId xmlns:p14="http://schemas.microsoft.com/office/powerpoint/2010/main" val="33810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F68CD-A83C-4D9B-9C98-E557C8F53F93}"/>
              </a:ext>
            </a:extLst>
          </p:cNvPr>
          <p:cNvSpPr>
            <a:spLocks noGrp="1"/>
          </p:cNvSpPr>
          <p:nvPr>
            <p:ph type="title"/>
          </p:nvPr>
        </p:nvSpPr>
        <p:spPr>
          <a:xfrm>
            <a:off x="766763" y="549274"/>
            <a:ext cx="9145587" cy="540263"/>
          </a:xfrm>
        </p:spPr>
        <p:txBody>
          <a:bodyPr anchor="b">
            <a:normAutofit/>
          </a:bodyPr>
          <a:lstStyle/>
          <a:p>
            <a:r>
              <a:rPr lang="nl-NL" dirty="0"/>
              <a:t>Samengestelde prestaties </a:t>
            </a:r>
          </a:p>
        </p:txBody>
      </p:sp>
      <p:pic>
        <p:nvPicPr>
          <p:cNvPr id="6146" name="Picture 2" descr="Samengestelde prestaties btw - Taxcel.nl">
            <a:extLst>
              <a:ext uri="{FF2B5EF4-FFF2-40B4-BE49-F238E27FC236}">
                <a16:creationId xmlns:a16="http://schemas.microsoft.com/office/drawing/2014/main" id="{BB000B57-5B0E-4291-946E-9211A6975E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82223" y="1341438"/>
            <a:ext cx="7114666" cy="4176000"/>
          </a:xfrm>
          <a:prstGeom prst="rect">
            <a:avLst/>
          </a:prstGeom>
          <a:solidFill>
            <a:srgbClr val="FFFFFF"/>
          </a:solidFill>
        </p:spPr>
      </p:pic>
    </p:spTree>
    <p:extLst>
      <p:ext uri="{BB962C8B-B14F-4D97-AF65-F5344CB8AC3E}">
        <p14:creationId xmlns:p14="http://schemas.microsoft.com/office/powerpoint/2010/main" val="38225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5B9A2-94E3-47E3-9DA0-82650D4C7AFA}"/>
              </a:ext>
            </a:extLst>
          </p:cNvPr>
          <p:cNvSpPr>
            <a:spLocks noGrp="1"/>
          </p:cNvSpPr>
          <p:nvPr>
            <p:ph type="title"/>
          </p:nvPr>
        </p:nvSpPr>
        <p:spPr/>
        <p:txBody>
          <a:bodyPr/>
          <a:lstStyle/>
          <a:p>
            <a:r>
              <a:rPr lang="nl-NL" dirty="0"/>
              <a:t>Samengestelde prestaties </a:t>
            </a:r>
          </a:p>
        </p:txBody>
      </p:sp>
      <p:sp>
        <p:nvSpPr>
          <p:cNvPr id="3" name="Tijdelijke aanduiding voor inhoud 2">
            <a:extLst>
              <a:ext uri="{FF2B5EF4-FFF2-40B4-BE49-F238E27FC236}">
                <a16:creationId xmlns:a16="http://schemas.microsoft.com/office/drawing/2014/main" id="{DA6C723E-3611-4818-91F4-3ACD6343B6F0}"/>
              </a:ext>
            </a:extLst>
          </p:cNvPr>
          <p:cNvSpPr>
            <a:spLocks noGrp="1"/>
          </p:cNvSpPr>
          <p:nvPr>
            <p:ph idx="1"/>
          </p:nvPr>
        </p:nvSpPr>
        <p:spPr/>
        <p:txBody>
          <a:bodyPr/>
          <a:lstStyle/>
          <a:p>
            <a:r>
              <a:rPr lang="nl-NL" dirty="0"/>
              <a:t>Handeling bestaat uit meerdere prestaties die met elkaar samenhangen</a:t>
            </a:r>
          </a:p>
          <a:p>
            <a:r>
              <a:rPr lang="nl-NL" dirty="0"/>
              <a:t>Eén of meerdere prestaties</a:t>
            </a:r>
          </a:p>
          <a:p>
            <a:r>
              <a:rPr lang="nl-NL" dirty="0"/>
              <a:t>Tarieven </a:t>
            </a:r>
          </a:p>
          <a:p>
            <a:r>
              <a:rPr lang="nl-NL" dirty="0"/>
              <a:t>Hoofdregel: het is kunstmatig om prestaties te scheiden wanneer de afzonderlijke prestaties geen praktisch nut voor de afnemer hebben. </a:t>
            </a:r>
          </a:p>
          <a:p>
            <a:r>
              <a:rPr lang="nl-NL" dirty="0"/>
              <a:t>Middel om hoofdprestatie aantrekkelijker te maken, geen doel op zich voor de modale consument</a:t>
            </a:r>
          </a:p>
          <a:p>
            <a:endParaRPr lang="nl-NL" dirty="0"/>
          </a:p>
          <a:p>
            <a:endParaRPr lang="nl-NL" dirty="0"/>
          </a:p>
        </p:txBody>
      </p:sp>
    </p:spTree>
    <p:extLst>
      <p:ext uri="{BB962C8B-B14F-4D97-AF65-F5344CB8AC3E}">
        <p14:creationId xmlns:p14="http://schemas.microsoft.com/office/powerpoint/2010/main" val="47596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5178E-2FE6-4A0F-8503-E7E5D22D27BF}"/>
              </a:ext>
            </a:extLst>
          </p:cNvPr>
          <p:cNvSpPr>
            <a:spLocks noGrp="1"/>
          </p:cNvSpPr>
          <p:nvPr>
            <p:ph type="title"/>
          </p:nvPr>
        </p:nvSpPr>
        <p:spPr/>
        <p:txBody>
          <a:bodyPr/>
          <a:lstStyle/>
          <a:p>
            <a:r>
              <a:rPr lang="nl-NL" dirty="0"/>
              <a:t>Samengestelde prestaties </a:t>
            </a:r>
          </a:p>
        </p:txBody>
      </p:sp>
      <p:sp>
        <p:nvSpPr>
          <p:cNvPr id="3" name="Tijdelijke aanduiding voor inhoud 2">
            <a:extLst>
              <a:ext uri="{FF2B5EF4-FFF2-40B4-BE49-F238E27FC236}">
                <a16:creationId xmlns:a16="http://schemas.microsoft.com/office/drawing/2014/main" id="{9B5F53CF-D470-46D8-B636-A248435BF59D}"/>
              </a:ext>
            </a:extLst>
          </p:cNvPr>
          <p:cNvSpPr>
            <a:spLocks noGrp="1"/>
          </p:cNvSpPr>
          <p:nvPr>
            <p:ph idx="1"/>
          </p:nvPr>
        </p:nvSpPr>
        <p:spPr>
          <a:xfrm>
            <a:off x="1064376" y="1419034"/>
            <a:ext cx="7381645" cy="3445210"/>
          </a:xfrm>
        </p:spPr>
        <p:txBody>
          <a:bodyPr/>
          <a:lstStyle/>
          <a:p>
            <a:r>
              <a:rPr lang="nl-NL" dirty="0"/>
              <a:t>Toelichting Tabel I, onderdeel 3.2 Samengestelde prestaties</a:t>
            </a:r>
          </a:p>
          <a:p>
            <a:r>
              <a:rPr lang="nl-NL" dirty="0"/>
              <a:t>Een ondeelbare prestatie moet worden belast naar het btw-tarief dat geldt voor de hoofdprestatie </a:t>
            </a:r>
          </a:p>
          <a:p>
            <a:r>
              <a:rPr lang="nl-NL" dirty="0"/>
              <a:t>Splitsing in beginsel op basis van de marktwaardemethode </a:t>
            </a:r>
          </a:p>
          <a:p>
            <a:endParaRPr lang="nl-NL" dirty="0"/>
          </a:p>
        </p:txBody>
      </p:sp>
      <p:pic>
        <p:nvPicPr>
          <p:cNvPr id="8194" name="Picture 2">
            <a:extLst>
              <a:ext uri="{FF2B5EF4-FFF2-40B4-BE49-F238E27FC236}">
                <a16:creationId xmlns:a16="http://schemas.microsoft.com/office/drawing/2014/main" id="{740129EF-8AAF-44FA-9B69-B3C6CB61A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237" y="3591224"/>
            <a:ext cx="2490873" cy="25460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9DF20009-2766-4677-B77A-513F0D133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670" y="3821279"/>
            <a:ext cx="3276364" cy="274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9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0BB7E-903E-42C6-ABC7-2712D0B0DF83}"/>
              </a:ext>
            </a:extLst>
          </p:cNvPr>
          <p:cNvSpPr>
            <a:spLocks noGrp="1"/>
          </p:cNvSpPr>
          <p:nvPr>
            <p:ph type="title"/>
          </p:nvPr>
        </p:nvSpPr>
        <p:spPr>
          <a:xfrm>
            <a:off x="766763" y="549274"/>
            <a:ext cx="9145587" cy="540263"/>
          </a:xfrm>
        </p:spPr>
        <p:txBody>
          <a:bodyPr anchor="b">
            <a:normAutofit/>
          </a:bodyPr>
          <a:lstStyle/>
          <a:p>
            <a:r>
              <a:rPr lang="nl-NL" dirty="0"/>
              <a:t>Verhuur parkeerplaats </a:t>
            </a:r>
          </a:p>
        </p:txBody>
      </p:sp>
      <p:sp>
        <p:nvSpPr>
          <p:cNvPr id="3" name="Tijdelijke aanduiding voor inhoud 2">
            <a:extLst>
              <a:ext uri="{FF2B5EF4-FFF2-40B4-BE49-F238E27FC236}">
                <a16:creationId xmlns:a16="http://schemas.microsoft.com/office/drawing/2014/main" id="{182E8BB6-E19D-4901-875C-43C738FF454F}"/>
              </a:ext>
            </a:extLst>
          </p:cNvPr>
          <p:cNvSpPr>
            <a:spLocks noGrp="1"/>
          </p:cNvSpPr>
          <p:nvPr>
            <p:ph sz="half" idx="1"/>
          </p:nvPr>
        </p:nvSpPr>
        <p:spPr>
          <a:xfrm>
            <a:off x="766763" y="1342799"/>
            <a:ext cx="4392612" cy="4176000"/>
          </a:xfrm>
        </p:spPr>
        <p:txBody>
          <a:bodyPr>
            <a:normAutofit/>
          </a:bodyPr>
          <a:lstStyle/>
          <a:p>
            <a:r>
              <a:rPr lang="nl-NL" dirty="0"/>
              <a:t>Verhuur parkeerplaats aan huurder in zelfde wooncomplex vormt één economische prestatie</a:t>
            </a:r>
          </a:p>
          <a:p>
            <a:r>
              <a:rPr lang="nl-NL" dirty="0"/>
              <a:t>Gerechtshof Arnhem Leeuwarden, zaaknummers 18/00500 en 18/00501</a:t>
            </a:r>
          </a:p>
          <a:p>
            <a:r>
              <a:rPr lang="nl-NL" dirty="0"/>
              <a:t>Waarom parkeren bij pretpark dan niet? </a:t>
            </a:r>
          </a:p>
        </p:txBody>
      </p:sp>
      <p:pic>
        <p:nvPicPr>
          <p:cNvPr id="9218" name="Picture 2" descr="Parkeren Van der Valk Hotel Amsterdam - Amstel">
            <a:extLst>
              <a:ext uri="{FF2B5EF4-FFF2-40B4-BE49-F238E27FC236}">
                <a16:creationId xmlns:a16="http://schemas.microsoft.com/office/drawing/2014/main" id="{D5DA0C66-7934-4289-AA01-65299F7C9B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15" r="25532"/>
          <a:stretch/>
        </p:blipFill>
        <p:spPr bwMode="auto">
          <a:xfrm>
            <a:off x="5519739" y="1342799"/>
            <a:ext cx="4392612" cy="4176000"/>
          </a:xfrm>
          <a:prstGeom prst="rect">
            <a:avLst/>
          </a:prstGeom>
          <a:solidFill>
            <a:srgbClr val="FFFFFF"/>
          </a:solidFill>
        </p:spPr>
      </p:pic>
    </p:spTree>
    <p:extLst>
      <p:ext uri="{BB962C8B-B14F-4D97-AF65-F5344CB8AC3E}">
        <p14:creationId xmlns:p14="http://schemas.microsoft.com/office/powerpoint/2010/main" val="146668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845872-2CED-41D7-AEBA-55144EE950D6}"/>
              </a:ext>
            </a:extLst>
          </p:cNvPr>
          <p:cNvSpPr>
            <a:spLocks noGrp="1"/>
          </p:cNvSpPr>
          <p:nvPr>
            <p:ph type="title"/>
          </p:nvPr>
        </p:nvSpPr>
        <p:spPr/>
        <p:txBody>
          <a:bodyPr/>
          <a:lstStyle/>
          <a:p>
            <a:r>
              <a:rPr lang="nl-NL" dirty="0"/>
              <a:t>Spoorboekje </a:t>
            </a:r>
          </a:p>
        </p:txBody>
      </p:sp>
      <p:sp>
        <p:nvSpPr>
          <p:cNvPr id="3" name="Tijdelijke aanduiding voor inhoud 2">
            <a:extLst>
              <a:ext uri="{FF2B5EF4-FFF2-40B4-BE49-F238E27FC236}">
                <a16:creationId xmlns:a16="http://schemas.microsoft.com/office/drawing/2014/main" id="{65909EB9-D418-42D5-AA5E-E19472F95C2D}"/>
              </a:ext>
            </a:extLst>
          </p:cNvPr>
          <p:cNvSpPr>
            <a:spLocks noGrp="1"/>
          </p:cNvSpPr>
          <p:nvPr>
            <p:ph idx="1"/>
          </p:nvPr>
        </p:nvSpPr>
        <p:spPr/>
        <p:txBody>
          <a:bodyPr/>
          <a:lstStyle/>
          <a:p>
            <a:pPr marL="0" indent="0">
              <a:buNone/>
            </a:pPr>
            <a:r>
              <a:rPr lang="nl-NL" dirty="0"/>
              <a:t>1. Belastingplan 2023</a:t>
            </a:r>
          </a:p>
          <a:p>
            <a:pPr marL="0" indent="0">
              <a:buNone/>
            </a:pPr>
            <a:r>
              <a:rPr lang="nl-NL" dirty="0"/>
              <a:t>2. Bouwterrein in de btw</a:t>
            </a:r>
          </a:p>
          <a:p>
            <a:pPr marL="0" indent="0">
              <a:buNone/>
            </a:pPr>
            <a:r>
              <a:rPr lang="nl-NL" dirty="0"/>
              <a:t>3. Ondernemerschap voor de omzetbelasting</a:t>
            </a:r>
          </a:p>
          <a:p>
            <a:pPr marL="0" indent="0">
              <a:buNone/>
            </a:pPr>
            <a:r>
              <a:rPr lang="nl-NL" dirty="0"/>
              <a:t>4. Samengestelde prestaties</a:t>
            </a:r>
          </a:p>
          <a:p>
            <a:pPr marL="0" indent="0">
              <a:buNone/>
            </a:pPr>
            <a:r>
              <a:rPr lang="nl-NL" dirty="0"/>
              <a:t>5. Vaste inrichting voor de omzetbelasting </a:t>
            </a:r>
          </a:p>
          <a:p>
            <a:pPr marL="0" indent="0">
              <a:buNone/>
            </a:pPr>
            <a:r>
              <a:rPr lang="nl-NL" dirty="0"/>
              <a:t>6. Vermogensetikettering in de omzetbelasting</a:t>
            </a:r>
          </a:p>
          <a:p>
            <a:pPr marL="0" indent="0">
              <a:buNone/>
            </a:pPr>
            <a:r>
              <a:rPr lang="nl-NL" dirty="0"/>
              <a:t>7. Voorbelasting 	</a:t>
            </a:r>
          </a:p>
          <a:p>
            <a:pPr marL="0" indent="0">
              <a:buNone/>
            </a:pPr>
            <a:r>
              <a:rPr lang="nl-NL" dirty="0"/>
              <a:t>8. Onroerend goed </a:t>
            </a:r>
          </a:p>
          <a:p>
            <a:pPr marL="0" indent="0">
              <a:buNone/>
            </a:pPr>
            <a:r>
              <a:rPr lang="nl-NL" dirty="0"/>
              <a:t>9. Diversen  </a:t>
            </a:r>
          </a:p>
        </p:txBody>
      </p:sp>
    </p:spTree>
    <p:extLst>
      <p:ext uri="{BB962C8B-B14F-4D97-AF65-F5344CB8AC3E}">
        <p14:creationId xmlns:p14="http://schemas.microsoft.com/office/powerpoint/2010/main" val="236762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49B9B-8CBA-4E65-A137-CCEA4034260D}"/>
              </a:ext>
            </a:extLst>
          </p:cNvPr>
          <p:cNvSpPr>
            <a:spLocks noGrp="1"/>
          </p:cNvSpPr>
          <p:nvPr>
            <p:ph type="title"/>
          </p:nvPr>
        </p:nvSpPr>
        <p:spPr>
          <a:xfrm>
            <a:off x="766763" y="549274"/>
            <a:ext cx="9145587" cy="540263"/>
          </a:xfrm>
        </p:spPr>
        <p:txBody>
          <a:bodyPr anchor="b">
            <a:normAutofit/>
          </a:bodyPr>
          <a:lstStyle/>
          <a:p>
            <a:r>
              <a:rPr lang="nl-NL" dirty="0"/>
              <a:t>Medisch managementdiensten vrijgesteld </a:t>
            </a:r>
          </a:p>
        </p:txBody>
      </p:sp>
      <p:pic>
        <p:nvPicPr>
          <p:cNvPr id="5122" name="Picture 2" descr="Wat doet een medisch specialist? | TMI">
            <a:extLst>
              <a:ext uri="{FF2B5EF4-FFF2-40B4-BE49-F238E27FC236}">
                <a16:creationId xmlns:a16="http://schemas.microsoft.com/office/drawing/2014/main" id="{33E4F4AF-D815-422E-8290-618B099B5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48" r="11047" b="-1"/>
          <a:stretch/>
        </p:blipFill>
        <p:spPr bwMode="auto">
          <a:xfrm>
            <a:off x="766763" y="1342799"/>
            <a:ext cx="4392612" cy="4176000"/>
          </a:xfrm>
          <a:prstGeom prst="rect">
            <a:avLst/>
          </a:prstGeom>
          <a:solidFill>
            <a:srgbClr val="FFFFFF"/>
          </a:solidFill>
        </p:spPr>
      </p:pic>
      <p:sp>
        <p:nvSpPr>
          <p:cNvPr id="3" name="Tijdelijke aanduiding voor inhoud 2">
            <a:extLst>
              <a:ext uri="{FF2B5EF4-FFF2-40B4-BE49-F238E27FC236}">
                <a16:creationId xmlns:a16="http://schemas.microsoft.com/office/drawing/2014/main" id="{1CC5F72C-D23F-4D27-AC98-6B1AE806068F}"/>
              </a:ext>
            </a:extLst>
          </p:cNvPr>
          <p:cNvSpPr>
            <a:spLocks noGrp="1"/>
          </p:cNvSpPr>
          <p:nvPr>
            <p:ph sz="half" idx="2"/>
          </p:nvPr>
        </p:nvSpPr>
        <p:spPr>
          <a:xfrm>
            <a:off x="5519739" y="1342799"/>
            <a:ext cx="4392612" cy="4176000"/>
          </a:xfrm>
        </p:spPr>
        <p:txBody>
          <a:bodyPr>
            <a:normAutofit/>
          </a:bodyPr>
          <a:lstStyle/>
          <a:p>
            <a:r>
              <a:rPr lang="nl-NL" dirty="0"/>
              <a:t>GHARL d.d. 14 juni 2022, zaaknummer 20/00992</a:t>
            </a:r>
          </a:p>
          <a:p>
            <a:r>
              <a:rPr lang="nl-NL" dirty="0"/>
              <a:t>Managementdiensten geen zelfstandige prestatie, maar bijkomstig aan de medische specialistische dienstverlening.</a:t>
            </a:r>
          </a:p>
          <a:p>
            <a:r>
              <a:rPr lang="nl-NL" dirty="0"/>
              <a:t>Bijkomstige prestaties volgen btw-regime hoofdprestatie </a:t>
            </a:r>
          </a:p>
        </p:txBody>
      </p:sp>
    </p:spTree>
    <p:extLst>
      <p:ext uri="{BB962C8B-B14F-4D97-AF65-F5344CB8AC3E}">
        <p14:creationId xmlns:p14="http://schemas.microsoft.com/office/powerpoint/2010/main" val="1548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04E97-5F51-4C2F-984E-45BF09CFC0A1}"/>
              </a:ext>
            </a:extLst>
          </p:cNvPr>
          <p:cNvSpPr>
            <a:spLocks noGrp="1"/>
          </p:cNvSpPr>
          <p:nvPr>
            <p:ph type="title"/>
          </p:nvPr>
        </p:nvSpPr>
        <p:spPr>
          <a:xfrm>
            <a:off x="766763" y="549274"/>
            <a:ext cx="9145587" cy="540263"/>
          </a:xfrm>
        </p:spPr>
        <p:txBody>
          <a:bodyPr anchor="b">
            <a:normAutofit/>
          </a:bodyPr>
          <a:lstStyle/>
          <a:p>
            <a:r>
              <a:rPr lang="nl-NL" dirty="0"/>
              <a:t>Pauzedrankje</a:t>
            </a:r>
          </a:p>
        </p:txBody>
      </p:sp>
      <p:sp>
        <p:nvSpPr>
          <p:cNvPr id="3" name="Tijdelijke aanduiding voor inhoud 2">
            <a:extLst>
              <a:ext uri="{FF2B5EF4-FFF2-40B4-BE49-F238E27FC236}">
                <a16:creationId xmlns:a16="http://schemas.microsoft.com/office/drawing/2014/main" id="{F3458D4D-4C5A-491F-827C-70220FD6D304}"/>
              </a:ext>
            </a:extLst>
          </p:cNvPr>
          <p:cNvSpPr>
            <a:spLocks noGrp="1"/>
          </p:cNvSpPr>
          <p:nvPr>
            <p:ph sz="half" idx="2"/>
          </p:nvPr>
        </p:nvSpPr>
        <p:spPr>
          <a:xfrm>
            <a:off x="766763" y="1342799"/>
            <a:ext cx="4392612" cy="4176000"/>
          </a:xfrm>
        </p:spPr>
        <p:txBody>
          <a:bodyPr>
            <a:normAutofit/>
          </a:bodyPr>
          <a:lstStyle/>
          <a:p>
            <a:r>
              <a:rPr lang="nl-NL" dirty="0"/>
              <a:t>Toegang tot voorstelling en (alcoholische) pauzedrankje voor de btw 2 zelfstandige en te onderscheiden prestaties</a:t>
            </a:r>
          </a:p>
          <a:p>
            <a:r>
              <a:rPr lang="nl-NL" dirty="0"/>
              <a:t>RBZWB d.d. 27-09-2022, zaaknummer BRE 21/2519</a:t>
            </a:r>
          </a:p>
        </p:txBody>
      </p:sp>
      <p:pic>
        <p:nvPicPr>
          <p:cNvPr id="9218" name="Picture 2" descr="Foto pauzedrankje.foto Janita Sassen - Kus uit AmersfoortKus uit Amersfoort">
            <a:extLst>
              <a:ext uri="{FF2B5EF4-FFF2-40B4-BE49-F238E27FC236}">
                <a16:creationId xmlns:a16="http://schemas.microsoft.com/office/drawing/2014/main" id="{F67987E9-623F-4A4A-9CE9-28A0DC21C52A}"/>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14190" r="-1" b="22559"/>
          <a:stretch/>
        </p:blipFill>
        <p:spPr bwMode="auto">
          <a:xfrm>
            <a:off x="5519739" y="1341438"/>
            <a:ext cx="4392612" cy="4175125"/>
          </a:xfrm>
          <a:prstGeom prst="rect">
            <a:avLst/>
          </a:prstGeom>
          <a:solidFill>
            <a:srgbClr val="FFFFFF"/>
          </a:solidFill>
        </p:spPr>
      </p:pic>
    </p:spTree>
    <p:extLst>
      <p:ext uri="{BB962C8B-B14F-4D97-AF65-F5344CB8AC3E}">
        <p14:creationId xmlns:p14="http://schemas.microsoft.com/office/powerpoint/2010/main" val="416638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8255F-FD33-484C-9DD8-C5638959A58B}"/>
              </a:ext>
            </a:extLst>
          </p:cNvPr>
          <p:cNvSpPr>
            <a:spLocks noGrp="1"/>
          </p:cNvSpPr>
          <p:nvPr>
            <p:ph type="title"/>
          </p:nvPr>
        </p:nvSpPr>
        <p:spPr/>
        <p:txBody>
          <a:bodyPr/>
          <a:lstStyle/>
          <a:p>
            <a:r>
              <a:rPr lang="nl-NL" dirty="0"/>
              <a:t>Vaste inrichting voor de omzetbelasting </a:t>
            </a:r>
          </a:p>
        </p:txBody>
      </p:sp>
      <p:pic>
        <p:nvPicPr>
          <p:cNvPr id="1026" name="Picture 2" descr="vrije vestigingsrecht en belastingheffing">
            <a:extLst>
              <a:ext uri="{FF2B5EF4-FFF2-40B4-BE49-F238E27FC236}">
                <a16:creationId xmlns:a16="http://schemas.microsoft.com/office/drawing/2014/main" id="{C4BBEB85-241B-464E-A490-9ABABF9246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9596" y="1556792"/>
            <a:ext cx="7452754" cy="493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9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1C6D053-11DD-43AA-A061-F7484A702C10}"/>
              </a:ext>
            </a:extLst>
          </p:cNvPr>
          <p:cNvSpPr>
            <a:spLocks noGrp="1"/>
          </p:cNvSpPr>
          <p:nvPr>
            <p:ph type="title"/>
          </p:nvPr>
        </p:nvSpPr>
        <p:spPr/>
        <p:txBody>
          <a:bodyPr/>
          <a:lstStyle/>
          <a:p>
            <a:r>
              <a:rPr lang="nl-NL" dirty="0"/>
              <a:t>Vaste inrichting </a:t>
            </a:r>
          </a:p>
        </p:txBody>
      </p:sp>
      <p:sp>
        <p:nvSpPr>
          <p:cNvPr id="6" name="Tijdelijke aanduiding voor inhoud 5">
            <a:extLst>
              <a:ext uri="{FF2B5EF4-FFF2-40B4-BE49-F238E27FC236}">
                <a16:creationId xmlns:a16="http://schemas.microsoft.com/office/drawing/2014/main" id="{315D832E-C906-4993-B72D-255EABCBAD6A}"/>
              </a:ext>
            </a:extLst>
          </p:cNvPr>
          <p:cNvSpPr>
            <a:spLocks noGrp="1"/>
          </p:cNvSpPr>
          <p:nvPr>
            <p:ph idx="1"/>
          </p:nvPr>
        </p:nvSpPr>
        <p:spPr/>
        <p:txBody>
          <a:bodyPr/>
          <a:lstStyle/>
          <a:p>
            <a:r>
              <a:rPr lang="nl-NL" dirty="0"/>
              <a:t>Vaste inrichting is een inrichting van een hoofdhuis dat zich bevindt in een ander land (binnen of buiten de EU). De inrichting heeft een voldoende mate van duurzaamheid en een – wat personeel en technische middelen betreft – geschikte structuur op prestaties aan derden te verrichten. Voor de btw vormen het hoofdhuis en de vaste inrichting één ondernemer voor de btw. </a:t>
            </a:r>
          </a:p>
          <a:p>
            <a:r>
              <a:rPr lang="nl-NL" dirty="0"/>
              <a:t>Uitgangspunt is dat tussen het hoofdhuis en de vaste inrichting geen prestaties plaatsvinden in het economische verkeer. </a:t>
            </a:r>
          </a:p>
          <a:p>
            <a:pPr marL="0" indent="0">
              <a:buNone/>
            </a:pPr>
            <a:endParaRPr lang="nl-NL" dirty="0"/>
          </a:p>
        </p:txBody>
      </p:sp>
    </p:spTree>
    <p:extLst>
      <p:ext uri="{BB962C8B-B14F-4D97-AF65-F5344CB8AC3E}">
        <p14:creationId xmlns:p14="http://schemas.microsoft.com/office/powerpoint/2010/main" val="415319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1">
            <a:extLst>
              <a:ext uri="{FF2B5EF4-FFF2-40B4-BE49-F238E27FC236}">
                <a16:creationId xmlns:a16="http://schemas.microsoft.com/office/drawing/2014/main" id="{DFFFB108-94D0-A0D4-DD65-A4DA58EE888F}"/>
              </a:ext>
            </a:extLst>
          </p:cNvPr>
          <p:cNvSpPr>
            <a:spLocks noGrp="1"/>
          </p:cNvSpPr>
          <p:nvPr>
            <p:ph type="body" orient="vert" idx="1"/>
          </p:nvPr>
        </p:nvSpPr>
        <p:spPr>
          <a:xfrm>
            <a:off x="663764" y="1629737"/>
            <a:ext cx="10864472" cy="369256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highlight>
                <a:srgbClr val="FFFF00"/>
              </a:highlight>
            </a:endParaRPr>
          </a:p>
        </p:txBody>
      </p:sp>
      <p:sp>
        <p:nvSpPr>
          <p:cNvPr id="14" name="Rechthoek 13">
            <a:extLst>
              <a:ext uri="{FF2B5EF4-FFF2-40B4-BE49-F238E27FC236}">
                <a16:creationId xmlns:a16="http://schemas.microsoft.com/office/drawing/2014/main" id="{546ACE43-4F9D-41FF-9F01-5B37FCA66D35}"/>
              </a:ext>
            </a:extLst>
          </p:cNvPr>
          <p:cNvSpPr/>
          <p:nvPr/>
        </p:nvSpPr>
        <p:spPr>
          <a:xfrm>
            <a:off x="4532977" y="1695594"/>
            <a:ext cx="1727292" cy="129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99" dirty="0"/>
              <a:t>Hoofdhuis</a:t>
            </a:r>
            <a:endParaRPr lang="en-US" sz="2399" dirty="0"/>
          </a:p>
        </p:txBody>
      </p:sp>
      <p:sp>
        <p:nvSpPr>
          <p:cNvPr id="15" name="Rechthoek 14">
            <a:extLst>
              <a:ext uri="{FF2B5EF4-FFF2-40B4-BE49-F238E27FC236}">
                <a16:creationId xmlns:a16="http://schemas.microsoft.com/office/drawing/2014/main" id="{0BC8766A-A156-49C1-A467-0162BEAF2507}"/>
              </a:ext>
            </a:extLst>
          </p:cNvPr>
          <p:cNvSpPr/>
          <p:nvPr/>
        </p:nvSpPr>
        <p:spPr>
          <a:xfrm>
            <a:off x="4457835" y="3677438"/>
            <a:ext cx="1877577" cy="129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99" dirty="0"/>
              <a:t>Vaste inrichting</a:t>
            </a:r>
            <a:endParaRPr lang="en-US" sz="2399" dirty="0"/>
          </a:p>
        </p:txBody>
      </p:sp>
      <p:cxnSp>
        <p:nvCxnSpPr>
          <p:cNvPr id="16" name="Rechte verbindingslijn 15">
            <a:extLst>
              <a:ext uri="{FF2B5EF4-FFF2-40B4-BE49-F238E27FC236}">
                <a16:creationId xmlns:a16="http://schemas.microsoft.com/office/drawing/2014/main" id="{36A8ED4C-D5A0-4938-AA41-B6484040A547}"/>
              </a:ext>
            </a:extLst>
          </p:cNvPr>
          <p:cNvCxnSpPr>
            <a:cxnSpLocks/>
          </p:cNvCxnSpPr>
          <p:nvPr/>
        </p:nvCxnSpPr>
        <p:spPr>
          <a:xfrm flipH="1" flipV="1">
            <a:off x="2481816" y="3302104"/>
            <a:ext cx="5829612" cy="21431"/>
          </a:xfrm>
          <a:prstGeom prst="line">
            <a:avLst/>
          </a:prstGeom>
          <a:ln w="57150">
            <a:prstDash val="dash"/>
          </a:ln>
        </p:spPr>
        <p:style>
          <a:lnRef idx="3">
            <a:schemeClr val="dk1"/>
          </a:lnRef>
          <a:fillRef idx="0">
            <a:schemeClr val="dk1"/>
          </a:fillRef>
          <a:effectRef idx="2">
            <a:schemeClr val="dk1"/>
          </a:effectRef>
          <a:fontRef idx="minor">
            <a:schemeClr val="tx1"/>
          </a:fontRef>
        </p:style>
      </p:cxnSp>
      <p:sp>
        <p:nvSpPr>
          <p:cNvPr id="17" name="Tekstvak 16">
            <a:extLst>
              <a:ext uri="{FF2B5EF4-FFF2-40B4-BE49-F238E27FC236}">
                <a16:creationId xmlns:a16="http://schemas.microsoft.com/office/drawing/2014/main" id="{47FBDD62-62FC-4ED2-AB2A-77A6AA227132}"/>
              </a:ext>
            </a:extLst>
          </p:cNvPr>
          <p:cNvSpPr txBox="1"/>
          <p:nvPr/>
        </p:nvSpPr>
        <p:spPr>
          <a:xfrm>
            <a:off x="7385211" y="1818661"/>
            <a:ext cx="447054" cy="461297"/>
          </a:xfrm>
          <a:prstGeom prst="rect">
            <a:avLst/>
          </a:prstGeom>
          <a:noFill/>
        </p:spPr>
        <p:txBody>
          <a:bodyPr wrap="square" rtlCol="0">
            <a:spAutoFit/>
          </a:bodyPr>
          <a:lstStyle/>
          <a:p>
            <a:r>
              <a:rPr lang="nl-NL" sz="2399" dirty="0">
                <a:solidFill>
                  <a:schemeClr val="bg1"/>
                </a:solidFill>
              </a:rPr>
              <a:t>3</a:t>
            </a:r>
            <a:endParaRPr lang="en-US" sz="2399" dirty="0">
              <a:solidFill>
                <a:schemeClr val="bg1"/>
              </a:solidFill>
            </a:endParaRPr>
          </a:p>
        </p:txBody>
      </p:sp>
      <p:pic>
        <p:nvPicPr>
          <p:cNvPr id="30" name="Picture 2" descr="vlag Europese Unie, Europa, E.U. | bol.com">
            <a:extLst>
              <a:ext uri="{FF2B5EF4-FFF2-40B4-BE49-F238E27FC236}">
                <a16:creationId xmlns:a16="http://schemas.microsoft.com/office/drawing/2014/main" id="{AD7FAB47-82A8-4B4E-899C-489AE1B167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5680" y="1691114"/>
            <a:ext cx="787268" cy="512575"/>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34">
            <a:extLst>
              <a:ext uri="{FF2B5EF4-FFF2-40B4-BE49-F238E27FC236}">
                <a16:creationId xmlns:a16="http://schemas.microsoft.com/office/drawing/2014/main" id="{2D7147FB-9015-4454-840F-6BC36860E01C}"/>
              </a:ext>
            </a:extLst>
          </p:cNvPr>
          <p:cNvSpPr txBox="1"/>
          <p:nvPr/>
        </p:nvSpPr>
        <p:spPr>
          <a:xfrm>
            <a:off x="1844975" y="3403550"/>
            <a:ext cx="5225719" cy="399902"/>
          </a:xfrm>
          <a:prstGeom prst="rect">
            <a:avLst/>
          </a:prstGeom>
          <a:noFill/>
        </p:spPr>
        <p:txBody>
          <a:bodyPr wrap="square">
            <a:spAutoFit/>
          </a:bodyPr>
          <a:lstStyle/>
          <a:p>
            <a:r>
              <a:rPr lang="nl-NL" sz="1999" b="1" dirty="0">
                <a:solidFill>
                  <a:srgbClr val="ED1A3B"/>
                </a:solidFill>
                <a:latin typeface="Trebuchet MS"/>
                <a:ea typeface="+mj-ea"/>
                <a:cs typeface="+mj-cs"/>
              </a:rPr>
              <a:t>! Geen btw</a:t>
            </a:r>
            <a:endParaRPr lang="en-US" sz="1099" dirty="0"/>
          </a:p>
        </p:txBody>
      </p:sp>
      <p:cxnSp>
        <p:nvCxnSpPr>
          <p:cNvPr id="34" name="Straight Connector 7">
            <a:extLst>
              <a:ext uri="{FF2B5EF4-FFF2-40B4-BE49-F238E27FC236}">
                <a16:creationId xmlns:a16="http://schemas.microsoft.com/office/drawing/2014/main" id="{5D8135D3-7943-456D-839C-6F2309AC5965}"/>
              </a:ext>
            </a:extLst>
          </p:cNvPr>
          <p:cNvCxnSpPr>
            <a:cxnSpLocks/>
            <a:stCxn id="15" idx="0"/>
            <a:endCxn id="14" idx="2"/>
          </p:cNvCxnSpPr>
          <p:nvPr/>
        </p:nvCxnSpPr>
        <p:spPr>
          <a:xfrm flipV="1">
            <a:off x="5396623" y="2991063"/>
            <a:ext cx="0" cy="686375"/>
          </a:xfrm>
          <a:prstGeom prst="line">
            <a:avLst/>
          </a:prstGeom>
          <a:ln/>
        </p:spPr>
        <p:style>
          <a:lnRef idx="2">
            <a:schemeClr val="accent1"/>
          </a:lnRef>
          <a:fillRef idx="0">
            <a:schemeClr val="accent1"/>
          </a:fillRef>
          <a:effectRef idx="1">
            <a:schemeClr val="accent1"/>
          </a:effectRef>
          <a:fontRef idx="minor">
            <a:schemeClr val="tx1"/>
          </a:fontRef>
        </p:style>
      </p:cxnSp>
      <p:pic>
        <p:nvPicPr>
          <p:cNvPr id="45" name="Picture 2" descr="vlag Europese Unie, Europa, E.U. | bol.com">
            <a:extLst>
              <a:ext uri="{FF2B5EF4-FFF2-40B4-BE49-F238E27FC236}">
                <a16:creationId xmlns:a16="http://schemas.microsoft.com/office/drawing/2014/main" id="{7959E4BD-2FC0-43B9-B568-3BADAF9D3C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358" y="1691114"/>
            <a:ext cx="787268" cy="5125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vlag Europese Unie, Europa, E.U. | bol.com">
            <a:extLst>
              <a:ext uri="{FF2B5EF4-FFF2-40B4-BE49-F238E27FC236}">
                <a16:creationId xmlns:a16="http://schemas.microsoft.com/office/drawing/2014/main" id="{71781E7D-B3AF-490D-82BE-D73046678E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23" y="3636258"/>
            <a:ext cx="787268" cy="5125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Kruis Symbool Rood Pictogram Stockvectorkunst en meer beelden van Abstract  - iStock">
            <a:extLst>
              <a:ext uri="{FF2B5EF4-FFF2-40B4-BE49-F238E27FC236}">
                <a16:creationId xmlns:a16="http://schemas.microsoft.com/office/drawing/2014/main" id="{0D96DB8A-5DE7-49E6-B285-D45D0DB277F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06" b="96154" l="3606" r="95433">
                        <a14:foregroundMark x1="13221" y1="5529" x2="16827" y2="11298"/>
                        <a14:foregroundMark x1="5288" y1="11538" x2="10337" y2="16346"/>
                        <a14:foregroundMark x1="87981" y1="16587" x2="94231" y2="12019"/>
                        <a14:foregroundMark x1="87019" y1="87500" x2="92067" y2="94712"/>
                        <a14:foregroundMark x1="91346" y1="87981" x2="95433" y2="87019"/>
                        <a14:foregroundMark x1="13702" y1="84615" x2="12500" y2="95913"/>
                        <a14:foregroundMark x1="7692" y1="89663" x2="4087" y2="87500"/>
                        <a14:foregroundMark x1="89423" y1="93510" x2="87740" y2="96394"/>
                        <a14:foregroundMark x1="83654" y1="11298" x2="87019" y2="4808"/>
                        <a14:foregroundMark x1="93750" y1="11779" x2="95673" y2="12260"/>
                        <a14:foregroundMark x1="10817" y1="8173" x2="12019" y2="3606"/>
                        <a14:foregroundMark x1="12260" y1="12740" x2="3606" y2="12740"/>
                        <a14:foregroundMark x1="3606" y1="86779" x2="3606" y2="867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385211" y="1723875"/>
            <a:ext cx="486968" cy="447054"/>
          </a:xfrm>
          <a:prstGeom prst="rect">
            <a:avLst/>
          </a:prstGeom>
          <a:noFill/>
          <a:extLst>
            <a:ext uri="{909E8E84-426E-40DD-AFC4-6F175D3DCCD1}">
              <a14:hiddenFill xmlns:a14="http://schemas.microsoft.com/office/drawing/2010/main">
                <a:solidFill>
                  <a:srgbClr val="FFFFFF"/>
                </a:solidFill>
              </a14:hiddenFill>
            </a:ext>
          </a:extLst>
        </p:spPr>
      </p:pic>
      <p:sp>
        <p:nvSpPr>
          <p:cNvPr id="54" name="Tekstvak 53">
            <a:extLst>
              <a:ext uri="{FF2B5EF4-FFF2-40B4-BE49-F238E27FC236}">
                <a16:creationId xmlns:a16="http://schemas.microsoft.com/office/drawing/2014/main" id="{B2BC1306-B7F4-4E9E-B62D-1D02C3CB23A7}"/>
              </a:ext>
            </a:extLst>
          </p:cNvPr>
          <p:cNvSpPr txBox="1"/>
          <p:nvPr/>
        </p:nvSpPr>
        <p:spPr>
          <a:xfrm>
            <a:off x="576168" y="670258"/>
            <a:ext cx="7715781" cy="553710"/>
          </a:xfrm>
          <a:prstGeom prst="rect">
            <a:avLst/>
          </a:prstGeom>
          <a:noFill/>
        </p:spPr>
        <p:txBody>
          <a:bodyPr wrap="square">
            <a:spAutoFit/>
          </a:bodyPr>
          <a:lstStyle/>
          <a:p>
            <a:r>
              <a:rPr lang="nl-NL" sz="2999" b="1" dirty="0">
                <a:solidFill>
                  <a:srgbClr val="ED1A3B"/>
                </a:solidFill>
                <a:latin typeface="Trebuchet MS"/>
                <a:ea typeface="+mj-ea"/>
                <a:cs typeface="+mj-cs"/>
              </a:rPr>
              <a:t>Algemene regel</a:t>
            </a:r>
            <a:endParaRPr lang="nl-NL" sz="2399" dirty="0"/>
          </a:p>
        </p:txBody>
      </p:sp>
      <p:sp>
        <p:nvSpPr>
          <p:cNvPr id="62" name="Boog 61">
            <a:extLst>
              <a:ext uri="{FF2B5EF4-FFF2-40B4-BE49-F238E27FC236}">
                <a16:creationId xmlns:a16="http://schemas.microsoft.com/office/drawing/2014/main" id="{F4542DFA-6645-47A2-9D75-91B015A8E717}"/>
              </a:ext>
            </a:extLst>
          </p:cNvPr>
          <p:cNvSpPr/>
          <p:nvPr/>
        </p:nvSpPr>
        <p:spPr>
          <a:xfrm rot="13077108">
            <a:off x="3466791" y="1667068"/>
            <a:ext cx="3050424" cy="3312933"/>
          </a:xfrm>
          <a:prstGeom prst="arc">
            <a:avLst>
              <a:gd name="adj1" fmla="val 15378074"/>
              <a:gd name="adj2" fmla="val 15460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2399" dirty="0"/>
          </a:p>
        </p:txBody>
      </p:sp>
    </p:spTree>
    <p:extLst>
      <p:ext uri="{BB962C8B-B14F-4D97-AF65-F5344CB8AC3E}">
        <p14:creationId xmlns:p14="http://schemas.microsoft.com/office/powerpoint/2010/main" val="96472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24ECF03F-2E56-4A80-871B-BF50DE1117DE}"/>
              </a:ext>
            </a:extLst>
          </p:cNvPr>
          <p:cNvSpPr/>
          <p:nvPr/>
        </p:nvSpPr>
        <p:spPr>
          <a:xfrm>
            <a:off x="4140100" y="1444275"/>
            <a:ext cx="2527304" cy="2052845"/>
          </a:xfrm>
          <a:prstGeom prst="rect">
            <a:avLst/>
          </a:prstGeom>
          <a:ln>
            <a:solidFill>
              <a:srgbClr val="02A5E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2399"/>
          </a:p>
        </p:txBody>
      </p:sp>
      <p:sp>
        <p:nvSpPr>
          <p:cNvPr id="9" name="Vertical Text Placeholder 1">
            <a:extLst>
              <a:ext uri="{FF2B5EF4-FFF2-40B4-BE49-F238E27FC236}">
                <a16:creationId xmlns:a16="http://schemas.microsoft.com/office/drawing/2014/main" id="{DFFFB108-94D0-A0D4-DD65-A4DA58EE888F}"/>
              </a:ext>
            </a:extLst>
          </p:cNvPr>
          <p:cNvSpPr>
            <a:spLocks noGrp="1"/>
          </p:cNvSpPr>
          <p:nvPr>
            <p:ph type="body" orient="vert" idx="1"/>
          </p:nvPr>
        </p:nvSpPr>
        <p:spPr>
          <a:xfrm>
            <a:off x="663764" y="1629737"/>
            <a:ext cx="10864472" cy="369256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highlight>
                <a:srgbClr val="FFFF00"/>
              </a:highlight>
            </a:endParaRPr>
          </a:p>
        </p:txBody>
      </p:sp>
      <p:sp>
        <p:nvSpPr>
          <p:cNvPr id="14" name="Rechthoek 13">
            <a:extLst>
              <a:ext uri="{FF2B5EF4-FFF2-40B4-BE49-F238E27FC236}">
                <a16:creationId xmlns:a16="http://schemas.microsoft.com/office/drawing/2014/main" id="{546ACE43-4F9D-41FF-9F01-5B37FCA66D35}"/>
              </a:ext>
            </a:extLst>
          </p:cNvPr>
          <p:cNvSpPr/>
          <p:nvPr/>
        </p:nvSpPr>
        <p:spPr>
          <a:xfrm>
            <a:off x="4522780" y="1559601"/>
            <a:ext cx="1782788" cy="706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99" dirty="0"/>
              <a:t>Hoofdhuis</a:t>
            </a:r>
            <a:endParaRPr lang="en-US" sz="2399" dirty="0"/>
          </a:p>
        </p:txBody>
      </p:sp>
      <p:sp>
        <p:nvSpPr>
          <p:cNvPr id="15" name="Rechthoek 14">
            <a:extLst>
              <a:ext uri="{FF2B5EF4-FFF2-40B4-BE49-F238E27FC236}">
                <a16:creationId xmlns:a16="http://schemas.microsoft.com/office/drawing/2014/main" id="{0BC8766A-A156-49C1-A467-0162BEAF2507}"/>
              </a:ext>
            </a:extLst>
          </p:cNvPr>
          <p:cNvSpPr/>
          <p:nvPr/>
        </p:nvSpPr>
        <p:spPr>
          <a:xfrm>
            <a:off x="4528356" y="4371518"/>
            <a:ext cx="1802435" cy="878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99" dirty="0"/>
              <a:t>Vaste inrichting</a:t>
            </a:r>
            <a:endParaRPr lang="en-US" sz="2399" dirty="0"/>
          </a:p>
        </p:txBody>
      </p:sp>
      <p:cxnSp>
        <p:nvCxnSpPr>
          <p:cNvPr id="16" name="Rechte verbindingslijn 15">
            <a:extLst>
              <a:ext uri="{FF2B5EF4-FFF2-40B4-BE49-F238E27FC236}">
                <a16:creationId xmlns:a16="http://schemas.microsoft.com/office/drawing/2014/main" id="{36A8ED4C-D5A0-4938-AA41-B6484040A547}"/>
              </a:ext>
            </a:extLst>
          </p:cNvPr>
          <p:cNvCxnSpPr>
            <a:cxnSpLocks/>
          </p:cNvCxnSpPr>
          <p:nvPr/>
        </p:nvCxnSpPr>
        <p:spPr>
          <a:xfrm flipH="1" flipV="1">
            <a:off x="2481816" y="3583876"/>
            <a:ext cx="5829612" cy="21431"/>
          </a:xfrm>
          <a:prstGeom prst="line">
            <a:avLst/>
          </a:prstGeom>
          <a:ln w="57150">
            <a:prstDash val="dash"/>
          </a:ln>
        </p:spPr>
        <p:style>
          <a:lnRef idx="3">
            <a:schemeClr val="dk1"/>
          </a:lnRef>
          <a:fillRef idx="0">
            <a:schemeClr val="dk1"/>
          </a:fillRef>
          <a:effectRef idx="2">
            <a:schemeClr val="dk1"/>
          </a:effectRef>
          <a:fontRef idx="minor">
            <a:schemeClr val="tx1"/>
          </a:fontRef>
        </p:style>
      </p:cxnSp>
      <p:sp>
        <p:nvSpPr>
          <p:cNvPr id="17" name="Tekstvak 16">
            <a:extLst>
              <a:ext uri="{FF2B5EF4-FFF2-40B4-BE49-F238E27FC236}">
                <a16:creationId xmlns:a16="http://schemas.microsoft.com/office/drawing/2014/main" id="{47FBDD62-62FC-4ED2-AB2A-77A6AA227132}"/>
              </a:ext>
            </a:extLst>
          </p:cNvPr>
          <p:cNvSpPr txBox="1"/>
          <p:nvPr/>
        </p:nvSpPr>
        <p:spPr>
          <a:xfrm>
            <a:off x="7385211" y="1818661"/>
            <a:ext cx="447054" cy="461297"/>
          </a:xfrm>
          <a:prstGeom prst="rect">
            <a:avLst/>
          </a:prstGeom>
          <a:noFill/>
        </p:spPr>
        <p:txBody>
          <a:bodyPr wrap="square" rtlCol="0">
            <a:spAutoFit/>
          </a:bodyPr>
          <a:lstStyle/>
          <a:p>
            <a:r>
              <a:rPr lang="nl-NL" sz="2399" dirty="0">
                <a:solidFill>
                  <a:schemeClr val="bg1"/>
                </a:solidFill>
              </a:rPr>
              <a:t>3</a:t>
            </a:r>
            <a:endParaRPr lang="en-US" sz="2399" dirty="0">
              <a:solidFill>
                <a:schemeClr val="bg1"/>
              </a:solidFill>
            </a:endParaRPr>
          </a:p>
        </p:txBody>
      </p:sp>
      <p:pic>
        <p:nvPicPr>
          <p:cNvPr id="30" name="Picture 2" descr="vlag Europese Unie, Europa, E.U. | bol.com">
            <a:extLst>
              <a:ext uri="{FF2B5EF4-FFF2-40B4-BE49-F238E27FC236}">
                <a16:creationId xmlns:a16="http://schemas.microsoft.com/office/drawing/2014/main" id="{AD7FAB47-82A8-4B4E-899C-489AE1B167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9939" y="1468382"/>
            <a:ext cx="787268" cy="512575"/>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34">
            <a:extLst>
              <a:ext uri="{FF2B5EF4-FFF2-40B4-BE49-F238E27FC236}">
                <a16:creationId xmlns:a16="http://schemas.microsoft.com/office/drawing/2014/main" id="{2D7147FB-9015-4454-840F-6BC36860E01C}"/>
              </a:ext>
            </a:extLst>
          </p:cNvPr>
          <p:cNvSpPr txBox="1"/>
          <p:nvPr/>
        </p:nvSpPr>
        <p:spPr>
          <a:xfrm>
            <a:off x="2383018" y="3706095"/>
            <a:ext cx="5225719" cy="399902"/>
          </a:xfrm>
          <a:prstGeom prst="rect">
            <a:avLst/>
          </a:prstGeom>
          <a:noFill/>
        </p:spPr>
        <p:txBody>
          <a:bodyPr wrap="square">
            <a:spAutoFit/>
          </a:bodyPr>
          <a:lstStyle/>
          <a:p>
            <a:r>
              <a:rPr lang="nl-NL" sz="1999" b="1" dirty="0">
                <a:solidFill>
                  <a:srgbClr val="ED1A3B"/>
                </a:solidFill>
                <a:latin typeface="Trebuchet MS"/>
                <a:ea typeface="+mj-ea"/>
                <a:cs typeface="+mj-cs"/>
              </a:rPr>
              <a:t>! Geen btw</a:t>
            </a:r>
            <a:endParaRPr lang="en-US" sz="1099" dirty="0"/>
          </a:p>
        </p:txBody>
      </p:sp>
      <p:cxnSp>
        <p:nvCxnSpPr>
          <p:cNvPr id="34" name="Straight Connector 7">
            <a:extLst>
              <a:ext uri="{FF2B5EF4-FFF2-40B4-BE49-F238E27FC236}">
                <a16:creationId xmlns:a16="http://schemas.microsoft.com/office/drawing/2014/main" id="{5D8135D3-7943-456D-839C-6F2309AC5965}"/>
              </a:ext>
            </a:extLst>
          </p:cNvPr>
          <p:cNvCxnSpPr>
            <a:cxnSpLocks/>
          </p:cNvCxnSpPr>
          <p:nvPr/>
        </p:nvCxnSpPr>
        <p:spPr>
          <a:xfrm flipV="1">
            <a:off x="5448863" y="3400326"/>
            <a:ext cx="0" cy="991532"/>
          </a:xfrm>
          <a:prstGeom prst="line">
            <a:avLst/>
          </a:prstGeom>
          <a:ln/>
        </p:spPr>
        <p:style>
          <a:lnRef idx="2">
            <a:schemeClr val="accent1"/>
          </a:lnRef>
          <a:fillRef idx="0">
            <a:schemeClr val="accent1"/>
          </a:fillRef>
          <a:effectRef idx="1">
            <a:schemeClr val="accent1"/>
          </a:effectRef>
          <a:fontRef idx="minor">
            <a:schemeClr val="tx1"/>
          </a:fontRef>
        </p:style>
      </p:cxnSp>
      <p:pic>
        <p:nvPicPr>
          <p:cNvPr id="45" name="Picture 2" descr="vlag Europese Unie, Europa, E.U. | bol.com">
            <a:extLst>
              <a:ext uri="{FF2B5EF4-FFF2-40B4-BE49-F238E27FC236}">
                <a16:creationId xmlns:a16="http://schemas.microsoft.com/office/drawing/2014/main" id="{7959E4BD-2FC0-43B9-B568-3BADAF9D3C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219" y="1468382"/>
            <a:ext cx="787268" cy="5125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vlag Europese Unie, Europa, E.U. | bol.com">
            <a:extLst>
              <a:ext uri="{FF2B5EF4-FFF2-40B4-BE49-F238E27FC236}">
                <a16:creationId xmlns:a16="http://schemas.microsoft.com/office/drawing/2014/main" id="{71781E7D-B3AF-490D-82BE-D73046678E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7943" y="4423159"/>
            <a:ext cx="787268" cy="5125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Kruis Symbool Rood Pictogram Stockvectorkunst en meer beelden van Abstract  - iStock">
            <a:extLst>
              <a:ext uri="{FF2B5EF4-FFF2-40B4-BE49-F238E27FC236}">
                <a16:creationId xmlns:a16="http://schemas.microsoft.com/office/drawing/2014/main" id="{0D96DB8A-5DE7-49E6-B285-D45D0DB277F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06" b="96154" l="3606" r="95433">
                        <a14:foregroundMark x1="13221" y1="5529" x2="16827" y2="11298"/>
                        <a14:foregroundMark x1="5288" y1="11538" x2="10337" y2="16346"/>
                        <a14:foregroundMark x1="87981" y1="16587" x2="94231" y2="12019"/>
                        <a14:foregroundMark x1="87019" y1="87500" x2="92067" y2="94712"/>
                        <a14:foregroundMark x1="91346" y1="87981" x2="95433" y2="87019"/>
                        <a14:foregroundMark x1="13702" y1="84615" x2="12500" y2="95913"/>
                        <a14:foregroundMark x1="7692" y1="89663" x2="4087" y2="87500"/>
                        <a14:foregroundMark x1="89423" y1="93510" x2="87740" y2="96394"/>
                        <a14:foregroundMark x1="83654" y1="11298" x2="87019" y2="4808"/>
                        <a14:foregroundMark x1="93750" y1="11779" x2="95673" y2="12260"/>
                        <a14:foregroundMark x1="10817" y1="8173" x2="12019" y2="3606"/>
                        <a14:foregroundMark x1="12260" y1="12740" x2="3606" y2="12740"/>
                        <a14:foregroundMark x1="3606" y1="86779" x2="3606" y2="867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846252" y="1501143"/>
            <a:ext cx="391202" cy="447054"/>
          </a:xfrm>
          <a:prstGeom prst="rect">
            <a:avLst/>
          </a:prstGeom>
          <a:noFill/>
          <a:extLst>
            <a:ext uri="{909E8E84-426E-40DD-AFC4-6F175D3DCCD1}">
              <a14:hiddenFill xmlns:a14="http://schemas.microsoft.com/office/drawing/2010/main">
                <a:solidFill>
                  <a:srgbClr val="FFFFFF"/>
                </a:solidFill>
              </a14:hiddenFill>
            </a:ext>
          </a:extLst>
        </p:spPr>
      </p:pic>
      <p:sp>
        <p:nvSpPr>
          <p:cNvPr id="54" name="Tekstvak 53">
            <a:extLst>
              <a:ext uri="{FF2B5EF4-FFF2-40B4-BE49-F238E27FC236}">
                <a16:creationId xmlns:a16="http://schemas.microsoft.com/office/drawing/2014/main" id="{B2BC1306-B7F4-4E9E-B62D-1D02C3CB23A7}"/>
              </a:ext>
            </a:extLst>
          </p:cNvPr>
          <p:cNvSpPr txBox="1"/>
          <p:nvPr/>
        </p:nvSpPr>
        <p:spPr>
          <a:xfrm>
            <a:off x="482300" y="680166"/>
            <a:ext cx="7715781" cy="553710"/>
          </a:xfrm>
          <a:prstGeom prst="rect">
            <a:avLst/>
          </a:prstGeom>
          <a:noFill/>
        </p:spPr>
        <p:txBody>
          <a:bodyPr wrap="square">
            <a:spAutoFit/>
          </a:bodyPr>
          <a:lstStyle/>
          <a:p>
            <a:r>
              <a:rPr lang="nl-NL" sz="2999" b="1" dirty="0" err="1">
                <a:solidFill>
                  <a:srgbClr val="ED1A3B"/>
                </a:solidFill>
                <a:latin typeface="Trebuchet MS"/>
                <a:ea typeface="+mj-ea"/>
                <a:cs typeface="+mj-cs"/>
              </a:rPr>
              <a:t>Skandia</a:t>
            </a:r>
            <a:r>
              <a:rPr lang="nl-NL" sz="2999" b="1" dirty="0">
                <a:solidFill>
                  <a:srgbClr val="ED1A3B"/>
                </a:solidFill>
                <a:latin typeface="Trebuchet MS"/>
                <a:ea typeface="+mj-ea"/>
                <a:cs typeface="+mj-cs"/>
              </a:rPr>
              <a:t>-arrest</a:t>
            </a:r>
            <a:endParaRPr lang="nl-NL" sz="2399" dirty="0"/>
          </a:p>
        </p:txBody>
      </p:sp>
      <p:sp>
        <p:nvSpPr>
          <p:cNvPr id="18" name="Rechthoek 17">
            <a:extLst>
              <a:ext uri="{FF2B5EF4-FFF2-40B4-BE49-F238E27FC236}">
                <a16:creationId xmlns:a16="http://schemas.microsoft.com/office/drawing/2014/main" id="{9D45EB07-B72D-4928-AA6D-BE9E790EDC8E}"/>
              </a:ext>
            </a:extLst>
          </p:cNvPr>
          <p:cNvSpPr/>
          <p:nvPr/>
        </p:nvSpPr>
        <p:spPr>
          <a:xfrm>
            <a:off x="4554049" y="2739902"/>
            <a:ext cx="1741098" cy="660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Deelneming</a:t>
            </a:r>
            <a:endParaRPr lang="en-US" sz="2000" dirty="0"/>
          </a:p>
        </p:txBody>
      </p:sp>
      <p:cxnSp>
        <p:nvCxnSpPr>
          <p:cNvPr id="21" name="Straight Connector 7">
            <a:extLst>
              <a:ext uri="{FF2B5EF4-FFF2-40B4-BE49-F238E27FC236}">
                <a16:creationId xmlns:a16="http://schemas.microsoft.com/office/drawing/2014/main" id="{17B1FA26-FE9C-471A-A158-236660CEB87C}"/>
              </a:ext>
            </a:extLst>
          </p:cNvPr>
          <p:cNvCxnSpPr>
            <a:cxnSpLocks/>
          </p:cNvCxnSpPr>
          <p:nvPr/>
        </p:nvCxnSpPr>
        <p:spPr>
          <a:xfrm flipV="1">
            <a:off x="5448863" y="2166779"/>
            <a:ext cx="0" cy="579349"/>
          </a:xfrm>
          <a:prstGeom prst="line">
            <a:avLst/>
          </a:prstGeom>
          <a:ln/>
        </p:spPr>
        <p:style>
          <a:lnRef idx="2">
            <a:schemeClr val="accent1"/>
          </a:lnRef>
          <a:fillRef idx="0">
            <a:schemeClr val="accent1"/>
          </a:fillRef>
          <a:effectRef idx="1">
            <a:schemeClr val="accent1"/>
          </a:effectRef>
          <a:fontRef idx="minor">
            <a:schemeClr val="tx1"/>
          </a:fontRef>
        </p:style>
      </p:cxnSp>
      <p:sp>
        <p:nvSpPr>
          <p:cNvPr id="24" name="Boog 23">
            <a:extLst>
              <a:ext uri="{FF2B5EF4-FFF2-40B4-BE49-F238E27FC236}">
                <a16:creationId xmlns:a16="http://schemas.microsoft.com/office/drawing/2014/main" id="{31E33E10-E2BB-4FE1-81DD-6158BAD6A0B3}"/>
              </a:ext>
            </a:extLst>
          </p:cNvPr>
          <p:cNvSpPr/>
          <p:nvPr/>
        </p:nvSpPr>
        <p:spPr>
          <a:xfrm rot="12618959">
            <a:off x="3902855" y="2561561"/>
            <a:ext cx="2560670" cy="2816189"/>
          </a:xfrm>
          <a:prstGeom prst="arc">
            <a:avLst>
              <a:gd name="adj1" fmla="val 16227189"/>
              <a:gd name="adj2" fmla="val 1619926"/>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sz="2399" dirty="0"/>
          </a:p>
        </p:txBody>
      </p:sp>
      <p:sp>
        <p:nvSpPr>
          <p:cNvPr id="32" name="Tekstvak 31">
            <a:extLst>
              <a:ext uri="{FF2B5EF4-FFF2-40B4-BE49-F238E27FC236}">
                <a16:creationId xmlns:a16="http://schemas.microsoft.com/office/drawing/2014/main" id="{C508ED03-06AA-4D82-91F8-60B0FB3C188D}"/>
              </a:ext>
            </a:extLst>
          </p:cNvPr>
          <p:cNvSpPr txBox="1"/>
          <p:nvPr/>
        </p:nvSpPr>
        <p:spPr>
          <a:xfrm>
            <a:off x="3244498" y="1422078"/>
            <a:ext cx="5225719" cy="338378"/>
          </a:xfrm>
          <a:prstGeom prst="rect">
            <a:avLst/>
          </a:prstGeom>
          <a:noFill/>
        </p:spPr>
        <p:txBody>
          <a:bodyPr wrap="square">
            <a:spAutoFit/>
          </a:bodyPr>
          <a:lstStyle/>
          <a:p>
            <a:r>
              <a:rPr lang="nl-NL" sz="1599" b="1" dirty="0">
                <a:solidFill>
                  <a:srgbClr val="02A5E2"/>
                </a:solidFill>
                <a:latin typeface="Trebuchet MS"/>
                <a:ea typeface="+mj-ea"/>
                <a:cs typeface="+mj-cs"/>
              </a:rPr>
              <a:t>FE-btw</a:t>
            </a:r>
            <a:endParaRPr lang="en-US" sz="999" dirty="0">
              <a:solidFill>
                <a:srgbClr val="02A5E2"/>
              </a:solidFill>
            </a:endParaRPr>
          </a:p>
        </p:txBody>
      </p:sp>
    </p:spTree>
    <p:extLst>
      <p:ext uri="{BB962C8B-B14F-4D97-AF65-F5344CB8AC3E}">
        <p14:creationId xmlns:p14="http://schemas.microsoft.com/office/powerpoint/2010/main" val="249173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24ECF03F-2E56-4A80-871B-BF50DE1117DE}"/>
              </a:ext>
            </a:extLst>
          </p:cNvPr>
          <p:cNvSpPr/>
          <p:nvPr/>
        </p:nvSpPr>
        <p:spPr>
          <a:xfrm>
            <a:off x="4140100" y="1444275"/>
            <a:ext cx="2527304" cy="2052845"/>
          </a:xfrm>
          <a:prstGeom prst="rect">
            <a:avLst/>
          </a:prstGeom>
          <a:ln>
            <a:solidFill>
              <a:srgbClr val="02A5E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2399"/>
          </a:p>
        </p:txBody>
      </p:sp>
      <p:sp>
        <p:nvSpPr>
          <p:cNvPr id="9" name="Vertical Text Placeholder 1">
            <a:extLst>
              <a:ext uri="{FF2B5EF4-FFF2-40B4-BE49-F238E27FC236}">
                <a16:creationId xmlns:a16="http://schemas.microsoft.com/office/drawing/2014/main" id="{DFFFB108-94D0-A0D4-DD65-A4DA58EE888F}"/>
              </a:ext>
            </a:extLst>
          </p:cNvPr>
          <p:cNvSpPr>
            <a:spLocks noGrp="1"/>
          </p:cNvSpPr>
          <p:nvPr>
            <p:ph type="body" orient="vert" idx="1"/>
          </p:nvPr>
        </p:nvSpPr>
        <p:spPr>
          <a:xfrm>
            <a:off x="663764" y="1629737"/>
            <a:ext cx="10864472" cy="369256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highlight>
                <a:srgbClr val="FFFF00"/>
              </a:highlight>
            </a:endParaRPr>
          </a:p>
        </p:txBody>
      </p:sp>
      <p:sp>
        <p:nvSpPr>
          <p:cNvPr id="14" name="Rechthoek 13">
            <a:extLst>
              <a:ext uri="{FF2B5EF4-FFF2-40B4-BE49-F238E27FC236}">
                <a16:creationId xmlns:a16="http://schemas.microsoft.com/office/drawing/2014/main" id="{546ACE43-4F9D-41FF-9F01-5B37FCA66D35}"/>
              </a:ext>
            </a:extLst>
          </p:cNvPr>
          <p:cNvSpPr/>
          <p:nvPr/>
        </p:nvSpPr>
        <p:spPr>
          <a:xfrm>
            <a:off x="4522780" y="1559601"/>
            <a:ext cx="1782788" cy="706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99" dirty="0"/>
              <a:t>Hoofdhuis</a:t>
            </a:r>
            <a:endParaRPr lang="en-US" sz="2399" dirty="0"/>
          </a:p>
        </p:txBody>
      </p:sp>
      <p:sp>
        <p:nvSpPr>
          <p:cNvPr id="15" name="Rechthoek 14">
            <a:extLst>
              <a:ext uri="{FF2B5EF4-FFF2-40B4-BE49-F238E27FC236}">
                <a16:creationId xmlns:a16="http://schemas.microsoft.com/office/drawing/2014/main" id="{0BC8766A-A156-49C1-A467-0162BEAF2507}"/>
              </a:ext>
            </a:extLst>
          </p:cNvPr>
          <p:cNvSpPr/>
          <p:nvPr/>
        </p:nvSpPr>
        <p:spPr>
          <a:xfrm>
            <a:off x="4523379" y="4382811"/>
            <a:ext cx="1802435" cy="878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99" dirty="0"/>
              <a:t>Vaste inrichting</a:t>
            </a:r>
            <a:endParaRPr lang="en-US" sz="2399" dirty="0"/>
          </a:p>
        </p:txBody>
      </p:sp>
      <p:cxnSp>
        <p:nvCxnSpPr>
          <p:cNvPr id="16" name="Rechte verbindingslijn 15">
            <a:extLst>
              <a:ext uri="{FF2B5EF4-FFF2-40B4-BE49-F238E27FC236}">
                <a16:creationId xmlns:a16="http://schemas.microsoft.com/office/drawing/2014/main" id="{36A8ED4C-D5A0-4938-AA41-B6484040A547}"/>
              </a:ext>
            </a:extLst>
          </p:cNvPr>
          <p:cNvCxnSpPr>
            <a:cxnSpLocks/>
          </p:cNvCxnSpPr>
          <p:nvPr/>
        </p:nvCxnSpPr>
        <p:spPr>
          <a:xfrm flipH="1" flipV="1">
            <a:off x="2481816" y="3583876"/>
            <a:ext cx="5829612" cy="21431"/>
          </a:xfrm>
          <a:prstGeom prst="line">
            <a:avLst/>
          </a:prstGeom>
          <a:ln w="57150">
            <a:prstDash val="dash"/>
          </a:ln>
        </p:spPr>
        <p:style>
          <a:lnRef idx="3">
            <a:schemeClr val="dk1"/>
          </a:lnRef>
          <a:fillRef idx="0">
            <a:schemeClr val="dk1"/>
          </a:fillRef>
          <a:effectRef idx="2">
            <a:schemeClr val="dk1"/>
          </a:effectRef>
          <a:fontRef idx="minor">
            <a:schemeClr val="tx1"/>
          </a:fontRef>
        </p:style>
      </p:cxnSp>
      <p:sp>
        <p:nvSpPr>
          <p:cNvPr id="17" name="Tekstvak 16">
            <a:extLst>
              <a:ext uri="{FF2B5EF4-FFF2-40B4-BE49-F238E27FC236}">
                <a16:creationId xmlns:a16="http://schemas.microsoft.com/office/drawing/2014/main" id="{47FBDD62-62FC-4ED2-AB2A-77A6AA227132}"/>
              </a:ext>
            </a:extLst>
          </p:cNvPr>
          <p:cNvSpPr txBox="1"/>
          <p:nvPr/>
        </p:nvSpPr>
        <p:spPr>
          <a:xfrm>
            <a:off x="7385211" y="1818661"/>
            <a:ext cx="447054" cy="461297"/>
          </a:xfrm>
          <a:prstGeom prst="rect">
            <a:avLst/>
          </a:prstGeom>
          <a:noFill/>
        </p:spPr>
        <p:txBody>
          <a:bodyPr wrap="square" rtlCol="0">
            <a:spAutoFit/>
          </a:bodyPr>
          <a:lstStyle/>
          <a:p>
            <a:r>
              <a:rPr lang="nl-NL" sz="2399" dirty="0">
                <a:solidFill>
                  <a:schemeClr val="bg1"/>
                </a:solidFill>
              </a:rPr>
              <a:t>3</a:t>
            </a:r>
            <a:endParaRPr lang="en-US" sz="2399" dirty="0">
              <a:solidFill>
                <a:schemeClr val="bg1"/>
              </a:solidFill>
            </a:endParaRPr>
          </a:p>
        </p:txBody>
      </p:sp>
      <p:pic>
        <p:nvPicPr>
          <p:cNvPr id="30" name="Picture 2" descr="vlag Europese Unie, Europa, E.U. | bol.com">
            <a:extLst>
              <a:ext uri="{FF2B5EF4-FFF2-40B4-BE49-F238E27FC236}">
                <a16:creationId xmlns:a16="http://schemas.microsoft.com/office/drawing/2014/main" id="{AD7FAB47-82A8-4B4E-899C-489AE1B167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364" y="1471124"/>
            <a:ext cx="787268" cy="512575"/>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34">
            <a:extLst>
              <a:ext uri="{FF2B5EF4-FFF2-40B4-BE49-F238E27FC236}">
                <a16:creationId xmlns:a16="http://schemas.microsoft.com/office/drawing/2014/main" id="{2D7147FB-9015-4454-840F-6BC36860E01C}"/>
              </a:ext>
            </a:extLst>
          </p:cNvPr>
          <p:cNvSpPr txBox="1"/>
          <p:nvPr/>
        </p:nvSpPr>
        <p:spPr>
          <a:xfrm>
            <a:off x="2597679" y="3706095"/>
            <a:ext cx="5225719" cy="399902"/>
          </a:xfrm>
          <a:prstGeom prst="rect">
            <a:avLst/>
          </a:prstGeom>
          <a:noFill/>
        </p:spPr>
        <p:txBody>
          <a:bodyPr wrap="square">
            <a:spAutoFit/>
          </a:bodyPr>
          <a:lstStyle/>
          <a:p>
            <a:r>
              <a:rPr lang="nl-NL" sz="1999" b="1" dirty="0">
                <a:solidFill>
                  <a:srgbClr val="ED1A3B"/>
                </a:solidFill>
                <a:latin typeface="Trebuchet MS"/>
                <a:ea typeface="+mj-ea"/>
                <a:cs typeface="+mj-cs"/>
              </a:rPr>
              <a:t>! Wel btw</a:t>
            </a:r>
            <a:endParaRPr lang="en-US" sz="1099" dirty="0"/>
          </a:p>
        </p:txBody>
      </p:sp>
      <p:cxnSp>
        <p:nvCxnSpPr>
          <p:cNvPr id="34" name="Straight Connector 7">
            <a:extLst>
              <a:ext uri="{FF2B5EF4-FFF2-40B4-BE49-F238E27FC236}">
                <a16:creationId xmlns:a16="http://schemas.microsoft.com/office/drawing/2014/main" id="{5D8135D3-7943-456D-839C-6F2309AC5965}"/>
              </a:ext>
            </a:extLst>
          </p:cNvPr>
          <p:cNvCxnSpPr>
            <a:cxnSpLocks/>
          </p:cNvCxnSpPr>
          <p:nvPr/>
        </p:nvCxnSpPr>
        <p:spPr>
          <a:xfrm flipV="1">
            <a:off x="5448863" y="3400326"/>
            <a:ext cx="0" cy="991532"/>
          </a:xfrm>
          <a:prstGeom prst="line">
            <a:avLst/>
          </a:prstGeom>
          <a:ln/>
        </p:spPr>
        <p:style>
          <a:lnRef idx="2">
            <a:schemeClr val="accent1"/>
          </a:lnRef>
          <a:fillRef idx="0">
            <a:schemeClr val="accent1"/>
          </a:fillRef>
          <a:effectRef idx="1">
            <a:schemeClr val="accent1"/>
          </a:effectRef>
          <a:fontRef idx="minor">
            <a:schemeClr val="tx1"/>
          </a:fontRef>
        </p:style>
      </p:cxnSp>
      <p:pic>
        <p:nvPicPr>
          <p:cNvPr id="45" name="Picture 2" descr="vlag Europese Unie, Europa, E.U. | bol.com">
            <a:extLst>
              <a:ext uri="{FF2B5EF4-FFF2-40B4-BE49-F238E27FC236}">
                <a16:creationId xmlns:a16="http://schemas.microsoft.com/office/drawing/2014/main" id="{7959E4BD-2FC0-43B9-B568-3BADAF9D3C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232" y="1468738"/>
            <a:ext cx="787268" cy="5125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vlag Europese Unie, Europa, E.U. | bol.com">
            <a:extLst>
              <a:ext uri="{FF2B5EF4-FFF2-40B4-BE49-F238E27FC236}">
                <a16:creationId xmlns:a16="http://schemas.microsoft.com/office/drawing/2014/main" id="{71781E7D-B3AF-490D-82BE-D73046678E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7943" y="4423159"/>
            <a:ext cx="787268" cy="5125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Kruis Symbool Rood Pictogram Stockvectorkunst en meer beelden van Abstract  - iStock">
            <a:extLst>
              <a:ext uri="{FF2B5EF4-FFF2-40B4-BE49-F238E27FC236}">
                <a16:creationId xmlns:a16="http://schemas.microsoft.com/office/drawing/2014/main" id="{0D96DB8A-5DE7-49E6-B285-D45D0DB277F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06" b="96154" l="3606" r="95433">
                        <a14:foregroundMark x1="13221" y1="5529" x2="16827" y2="11298"/>
                        <a14:foregroundMark x1="5288" y1="11538" x2="10337" y2="16346"/>
                        <a14:foregroundMark x1="87981" y1="16587" x2="94231" y2="12019"/>
                        <a14:foregroundMark x1="87019" y1="87500" x2="92067" y2="94712"/>
                        <a14:foregroundMark x1="91346" y1="87981" x2="95433" y2="87019"/>
                        <a14:foregroundMark x1="13702" y1="84615" x2="12500" y2="95913"/>
                        <a14:foregroundMark x1="7692" y1="89663" x2="4087" y2="87500"/>
                        <a14:foregroundMark x1="89423" y1="93510" x2="87740" y2="96394"/>
                        <a14:foregroundMark x1="83654" y1="11298" x2="87019" y2="4808"/>
                        <a14:foregroundMark x1="93750" y1="11779" x2="95673" y2="12260"/>
                        <a14:foregroundMark x1="10817" y1="8173" x2="12019" y2="3606"/>
                        <a14:foregroundMark x1="12260" y1="12740" x2="3606" y2="12740"/>
                        <a14:foregroundMark x1="3606" y1="86779" x2="3606" y2="867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832265" y="1501498"/>
            <a:ext cx="391202" cy="447054"/>
          </a:xfrm>
          <a:prstGeom prst="rect">
            <a:avLst/>
          </a:prstGeom>
          <a:noFill/>
          <a:extLst>
            <a:ext uri="{909E8E84-426E-40DD-AFC4-6F175D3DCCD1}">
              <a14:hiddenFill xmlns:a14="http://schemas.microsoft.com/office/drawing/2010/main">
                <a:solidFill>
                  <a:srgbClr val="FFFFFF"/>
                </a:solidFill>
              </a14:hiddenFill>
            </a:ext>
          </a:extLst>
        </p:spPr>
      </p:pic>
      <p:sp>
        <p:nvSpPr>
          <p:cNvPr id="54" name="Tekstvak 53">
            <a:extLst>
              <a:ext uri="{FF2B5EF4-FFF2-40B4-BE49-F238E27FC236}">
                <a16:creationId xmlns:a16="http://schemas.microsoft.com/office/drawing/2014/main" id="{B2BC1306-B7F4-4E9E-B62D-1D02C3CB23A7}"/>
              </a:ext>
            </a:extLst>
          </p:cNvPr>
          <p:cNvSpPr txBox="1"/>
          <p:nvPr/>
        </p:nvSpPr>
        <p:spPr>
          <a:xfrm>
            <a:off x="482300" y="680166"/>
            <a:ext cx="7715781" cy="553710"/>
          </a:xfrm>
          <a:prstGeom prst="rect">
            <a:avLst/>
          </a:prstGeom>
          <a:noFill/>
        </p:spPr>
        <p:txBody>
          <a:bodyPr wrap="square">
            <a:spAutoFit/>
          </a:bodyPr>
          <a:lstStyle/>
          <a:p>
            <a:r>
              <a:rPr lang="nl-NL" sz="2999" b="1" dirty="0">
                <a:solidFill>
                  <a:srgbClr val="ED1A3B"/>
                </a:solidFill>
                <a:latin typeface="Trebuchet MS"/>
                <a:ea typeface="+mj-ea"/>
                <a:cs typeface="+mj-cs"/>
              </a:rPr>
              <a:t>Danske Bank-arrest</a:t>
            </a:r>
            <a:endParaRPr lang="nl-NL" sz="2399" dirty="0"/>
          </a:p>
        </p:txBody>
      </p:sp>
      <p:sp>
        <p:nvSpPr>
          <p:cNvPr id="18" name="Rechthoek 17">
            <a:extLst>
              <a:ext uri="{FF2B5EF4-FFF2-40B4-BE49-F238E27FC236}">
                <a16:creationId xmlns:a16="http://schemas.microsoft.com/office/drawing/2014/main" id="{9D45EB07-B72D-4928-AA6D-BE9E790EDC8E}"/>
              </a:ext>
            </a:extLst>
          </p:cNvPr>
          <p:cNvSpPr/>
          <p:nvPr/>
        </p:nvSpPr>
        <p:spPr>
          <a:xfrm>
            <a:off x="4554049" y="2739902"/>
            <a:ext cx="1741098" cy="660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Deelneming</a:t>
            </a:r>
            <a:endParaRPr lang="en-US" sz="2000" dirty="0"/>
          </a:p>
        </p:txBody>
      </p:sp>
      <p:cxnSp>
        <p:nvCxnSpPr>
          <p:cNvPr id="21" name="Straight Connector 7">
            <a:extLst>
              <a:ext uri="{FF2B5EF4-FFF2-40B4-BE49-F238E27FC236}">
                <a16:creationId xmlns:a16="http://schemas.microsoft.com/office/drawing/2014/main" id="{17B1FA26-FE9C-471A-A158-236660CEB87C}"/>
              </a:ext>
            </a:extLst>
          </p:cNvPr>
          <p:cNvCxnSpPr>
            <a:cxnSpLocks/>
          </p:cNvCxnSpPr>
          <p:nvPr/>
        </p:nvCxnSpPr>
        <p:spPr>
          <a:xfrm flipV="1">
            <a:off x="5448863" y="2166779"/>
            <a:ext cx="0" cy="579349"/>
          </a:xfrm>
          <a:prstGeom prst="line">
            <a:avLst/>
          </a:prstGeom>
          <a:ln/>
        </p:spPr>
        <p:style>
          <a:lnRef idx="2">
            <a:schemeClr val="accent1"/>
          </a:lnRef>
          <a:fillRef idx="0">
            <a:schemeClr val="accent1"/>
          </a:fillRef>
          <a:effectRef idx="1">
            <a:schemeClr val="accent1"/>
          </a:effectRef>
          <a:fontRef idx="minor">
            <a:schemeClr val="tx1"/>
          </a:fontRef>
        </p:style>
      </p:cxnSp>
      <p:sp>
        <p:nvSpPr>
          <p:cNvPr id="19" name="Tekstvak 18">
            <a:extLst>
              <a:ext uri="{FF2B5EF4-FFF2-40B4-BE49-F238E27FC236}">
                <a16:creationId xmlns:a16="http://schemas.microsoft.com/office/drawing/2014/main" id="{F33C9F4E-E5C7-4C86-84C1-E3FEC6206FD4}"/>
              </a:ext>
            </a:extLst>
          </p:cNvPr>
          <p:cNvSpPr txBox="1"/>
          <p:nvPr/>
        </p:nvSpPr>
        <p:spPr>
          <a:xfrm>
            <a:off x="3289151" y="1402141"/>
            <a:ext cx="5225719" cy="338378"/>
          </a:xfrm>
          <a:prstGeom prst="rect">
            <a:avLst/>
          </a:prstGeom>
          <a:noFill/>
        </p:spPr>
        <p:txBody>
          <a:bodyPr wrap="square">
            <a:spAutoFit/>
          </a:bodyPr>
          <a:lstStyle/>
          <a:p>
            <a:r>
              <a:rPr lang="nl-NL" sz="1599" b="1" dirty="0">
                <a:solidFill>
                  <a:srgbClr val="02A5E2"/>
                </a:solidFill>
                <a:latin typeface="Trebuchet MS"/>
                <a:ea typeface="+mj-ea"/>
                <a:cs typeface="+mj-cs"/>
              </a:rPr>
              <a:t>FE-btw</a:t>
            </a:r>
            <a:endParaRPr lang="en-US" sz="999" dirty="0">
              <a:solidFill>
                <a:srgbClr val="02A5E2"/>
              </a:solidFill>
            </a:endParaRPr>
          </a:p>
        </p:txBody>
      </p:sp>
      <p:sp>
        <p:nvSpPr>
          <p:cNvPr id="20" name="Boog 19">
            <a:extLst>
              <a:ext uri="{FF2B5EF4-FFF2-40B4-BE49-F238E27FC236}">
                <a16:creationId xmlns:a16="http://schemas.microsoft.com/office/drawing/2014/main" id="{906D27F4-8AFE-49F7-8399-23976BA2AA45}"/>
              </a:ext>
            </a:extLst>
          </p:cNvPr>
          <p:cNvSpPr/>
          <p:nvPr/>
        </p:nvSpPr>
        <p:spPr>
          <a:xfrm rot="12618959">
            <a:off x="3902855" y="2561561"/>
            <a:ext cx="2560670" cy="2816189"/>
          </a:xfrm>
          <a:prstGeom prst="arc">
            <a:avLst>
              <a:gd name="adj1" fmla="val 16227189"/>
              <a:gd name="adj2" fmla="val 1619926"/>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sz="2399" dirty="0"/>
          </a:p>
        </p:txBody>
      </p:sp>
    </p:spTree>
    <p:extLst>
      <p:ext uri="{BB962C8B-B14F-4D97-AF65-F5344CB8AC3E}">
        <p14:creationId xmlns:p14="http://schemas.microsoft.com/office/powerpoint/2010/main" val="31163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CA1B654-D566-4308-A468-BEB25EA3F0B2}"/>
              </a:ext>
            </a:extLst>
          </p:cNvPr>
          <p:cNvSpPr>
            <a:spLocks noGrp="1"/>
          </p:cNvSpPr>
          <p:nvPr>
            <p:ph type="title"/>
          </p:nvPr>
        </p:nvSpPr>
        <p:spPr>
          <a:xfrm>
            <a:off x="766763" y="549274"/>
            <a:ext cx="9145587" cy="540263"/>
          </a:xfrm>
        </p:spPr>
        <p:txBody>
          <a:bodyPr anchor="b">
            <a:normAutofit/>
          </a:bodyPr>
          <a:lstStyle/>
          <a:p>
            <a:r>
              <a:rPr lang="nl-NL" dirty="0"/>
              <a:t>Voorbelasting </a:t>
            </a:r>
          </a:p>
        </p:txBody>
      </p:sp>
      <p:pic>
        <p:nvPicPr>
          <p:cNvPr id="2050" name="Picture 2" descr="Voorbelasting | Wat is het en wanneer is het aftrekbaar?">
            <a:extLst>
              <a:ext uri="{FF2B5EF4-FFF2-40B4-BE49-F238E27FC236}">
                <a16:creationId xmlns:a16="http://schemas.microsoft.com/office/drawing/2014/main" id="{E5D0A62C-76DD-4AFA-93F8-65EDF056D8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0985" y="1341438"/>
            <a:ext cx="7457142" cy="4176000"/>
          </a:xfrm>
          <a:prstGeom prst="rect">
            <a:avLst/>
          </a:prstGeom>
          <a:solidFill>
            <a:srgbClr val="FFFFFF"/>
          </a:solidFill>
        </p:spPr>
      </p:pic>
    </p:spTree>
    <p:extLst>
      <p:ext uri="{BB962C8B-B14F-4D97-AF65-F5344CB8AC3E}">
        <p14:creationId xmlns:p14="http://schemas.microsoft.com/office/powerpoint/2010/main" val="301775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E6890-60A9-4250-9516-FC692B206F28}"/>
              </a:ext>
            </a:extLst>
          </p:cNvPr>
          <p:cNvSpPr>
            <a:spLocks noGrp="1"/>
          </p:cNvSpPr>
          <p:nvPr>
            <p:ph type="title"/>
          </p:nvPr>
        </p:nvSpPr>
        <p:spPr/>
        <p:txBody>
          <a:bodyPr/>
          <a:lstStyle/>
          <a:p>
            <a:r>
              <a:rPr lang="nl-NL" dirty="0" err="1"/>
              <a:t>HvJ</a:t>
            </a:r>
            <a:r>
              <a:rPr lang="nl-NL" dirty="0"/>
              <a:t> EU d.d. 09-08-2022, C-98/21 </a:t>
            </a:r>
            <a:r>
              <a:rPr lang="nl-NL" dirty="0" err="1"/>
              <a:t>Finanzamt</a:t>
            </a:r>
            <a:r>
              <a:rPr lang="nl-NL" dirty="0"/>
              <a:t> R</a:t>
            </a:r>
          </a:p>
        </p:txBody>
      </p:sp>
      <p:sp>
        <p:nvSpPr>
          <p:cNvPr id="3" name="Tijdelijke aanduiding voor inhoud 2">
            <a:extLst>
              <a:ext uri="{FF2B5EF4-FFF2-40B4-BE49-F238E27FC236}">
                <a16:creationId xmlns:a16="http://schemas.microsoft.com/office/drawing/2014/main" id="{EE2E321D-B04A-41FA-BF5A-9D6E05B48340}"/>
              </a:ext>
            </a:extLst>
          </p:cNvPr>
          <p:cNvSpPr>
            <a:spLocks noGrp="1"/>
          </p:cNvSpPr>
          <p:nvPr>
            <p:ph idx="1"/>
          </p:nvPr>
        </p:nvSpPr>
        <p:spPr/>
        <p:txBody>
          <a:bodyPr/>
          <a:lstStyle/>
          <a:p>
            <a:r>
              <a:rPr lang="nl-NL" dirty="0"/>
              <a:t>Daadwerkelijk gebruik van de diensten is bepalend.</a:t>
            </a:r>
          </a:p>
          <a:p>
            <a:r>
              <a:rPr lang="nl-NL" dirty="0"/>
              <a:t>Rechtstreeks en onmiddellijk verband tussen de kosten en de activiteiten van de holding</a:t>
            </a:r>
          </a:p>
          <a:p>
            <a:endParaRPr lang="nl-NL" dirty="0"/>
          </a:p>
          <a:p>
            <a:pPr marL="457200" indent="-457200">
              <a:buAutoNum type="arabicPeriod"/>
            </a:pPr>
            <a:r>
              <a:rPr lang="nl-NL" dirty="0"/>
              <a:t>Zorg dat de holding ondernemer is voor de btw en duurzaam tegen vergoeding diensten verleend aan haar deelnemingen</a:t>
            </a:r>
          </a:p>
          <a:p>
            <a:pPr marL="457200" indent="-457200">
              <a:buAutoNum type="arabicPeriod"/>
            </a:pPr>
            <a:r>
              <a:rPr lang="nl-NL" dirty="0"/>
              <a:t>Zorg dat er voldoende relatie is tussen de kosten en de activiteit van de holding</a:t>
            </a:r>
          </a:p>
          <a:p>
            <a:pPr marL="457200" indent="-457200">
              <a:buAutoNum type="arabicPeriod"/>
            </a:pPr>
            <a:r>
              <a:rPr lang="nl-NL" dirty="0"/>
              <a:t>Omschrijf in statuten activiteiten holding</a:t>
            </a:r>
          </a:p>
          <a:p>
            <a:pPr marL="457200" indent="-457200">
              <a:buAutoNum type="arabicPeriod"/>
            </a:pPr>
            <a:r>
              <a:rPr lang="nl-NL" dirty="0"/>
              <a:t>Kostendoorbelastingen op basis van overeenkomsten </a:t>
            </a:r>
          </a:p>
        </p:txBody>
      </p:sp>
    </p:spTree>
    <p:extLst>
      <p:ext uri="{BB962C8B-B14F-4D97-AF65-F5344CB8AC3E}">
        <p14:creationId xmlns:p14="http://schemas.microsoft.com/office/powerpoint/2010/main" val="148600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A2A56-093A-4711-B511-593D9DC60A97}"/>
              </a:ext>
            </a:extLst>
          </p:cNvPr>
          <p:cNvSpPr>
            <a:spLocks noGrp="1"/>
          </p:cNvSpPr>
          <p:nvPr>
            <p:ph type="title"/>
          </p:nvPr>
        </p:nvSpPr>
        <p:spPr>
          <a:xfrm>
            <a:off x="766763" y="549274"/>
            <a:ext cx="9145587" cy="540263"/>
          </a:xfrm>
        </p:spPr>
        <p:txBody>
          <a:bodyPr anchor="b">
            <a:normAutofit/>
          </a:bodyPr>
          <a:lstStyle/>
          <a:p>
            <a:r>
              <a:rPr lang="nl-NL" dirty="0" err="1"/>
              <a:t>HvJ</a:t>
            </a:r>
            <a:r>
              <a:rPr lang="nl-NL" dirty="0"/>
              <a:t> EU d.d. 09-02-2022, C9/20</a:t>
            </a:r>
          </a:p>
        </p:txBody>
      </p:sp>
      <p:sp>
        <p:nvSpPr>
          <p:cNvPr id="3" name="Tijdelijke aanduiding voor inhoud 2">
            <a:extLst>
              <a:ext uri="{FF2B5EF4-FFF2-40B4-BE49-F238E27FC236}">
                <a16:creationId xmlns:a16="http://schemas.microsoft.com/office/drawing/2014/main" id="{1B2AFBDA-FE33-499D-8988-D48257DA1409}"/>
              </a:ext>
            </a:extLst>
          </p:cNvPr>
          <p:cNvSpPr>
            <a:spLocks noGrp="1"/>
          </p:cNvSpPr>
          <p:nvPr>
            <p:ph sz="half" idx="2"/>
          </p:nvPr>
        </p:nvSpPr>
        <p:spPr>
          <a:xfrm>
            <a:off x="5519739" y="1342799"/>
            <a:ext cx="4392612" cy="4176000"/>
          </a:xfrm>
        </p:spPr>
        <p:txBody>
          <a:bodyPr>
            <a:normAutofit/>
          </a:bodyPr>
          <a:lstStyle/>
          <a:p>
            <a:r>
              <a:rPr lang="nl-NL" dirty="0"/>
              <a:t>Kasstelsel </a:t>
            </a:r>
          </a:p>
          <a:p>
            <a:r>
              <a:rPr lang="nl-NL" dirty="0" err="1"/>
              <a:t>HvJ</a:t>
            </a:r>
            <a:r>
              <a:rPr lang="nl-NL" dirty="0"/>
              <a:t> EU: voor moment voor aftrek voorbelasting aansluiting zoeken bij tijdstip waarop de dienstverrichter of leverancier de btw is verschuldigd. Dit kan afwijken van datum uitreiken factuur. </a:t>
            </a:r>
          </a:p>
        </p:txBody>
      </p:sp>
      <p:pic>
        <p:nvPicPr>
          <p:cNvPr id="1026" name="Picture 2" descr="Wat is het Kasstelsel? | InformerOnline Boekhouden Wiki">
            <a:extLst>
              <a:ext uri="{FF2B5EF4-FFF2-40B4-BE49-F238E27FC236}">
                <a16:creationId xmlns:a16="http://schemas.microsoft.com/office/drawing/2014/main" id="{1CE7696C-79A8-49E9-8046-0385678D34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6763" y="2193578"/>
            <a:ext cx="4392612" cy="2470844"/>
          </a:xfrm>
          <a:prstGeom prst="rect">
            <a:avLst/>
          </a:prstGeom>
          <a:solidFill>
            <a:srgbClr val="FFFFFF"/>
          </a:solidFill>
        </p:spPr>
      </p:pic>
    </p:spTree>
    <p:extLst>
      <p:ext uri="{BB962C8B-B14F-4D97-AF65-F5344CB8AC3E}">
        <p14:creationId xmlns:p14="http://schemas.microsoft.com/office/powerpoint/2010/main" val="280017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33434-8E1E-421C-8404-14318794F7BC}"/>
              </a:ext>
            </a:extLst>
          </p:cNvPr>
          <p:cNvSpPr>
            <a:spLocks noGrp="1"/>
          </p:cNvSpPr>
          <p:nvPr>
            <p:ph type="title"/>
          </p:nvPr>
        </p:nvSpPr>
        <p:spPr>
          <a:xfrm>
            <a:off x="766763" y="549274"/>
            <a:ext cx="9145587" cy="540263"/>
          </a:xfrm>
        </p:spPr>
        <p:txBody>
          <a:bodyPr anchor="b">
            <a:normAutofit/>
          </a:bodyPr>
          <a:lstStyle/>
          <a:p>
            <a:r>
              <a:rPr lang="nl-NL" dirty="0"/>
              <a:t>Belastingplan 2023</a:t>
            </a:r>
          </a:p>
        </p:txBody>
      </p:sp>
      <p:sp>
        <p:nvSpPr>
          <p:cNvPr id="3" name="Tijdelijke aanduiding voor inhoud 2">
            <a:extLst>
              <a:ext uri="{FF2B5EF4-FFF2-40B4-BE49-F238E27FC236}">
                <a16:creationId xmlns:a16="http://schemas.microsoft.com/office/drawing/2014/main" id="{B55EB916-FE18-41C1-8181-3627DB032078}"/>
              </a:ext>
            </a:extLst>
          </p:cNvPr>
          <p:cNvSpPr>
            <a:spLocks noGrp="1"/>
          </p:cNvSpPr>
          <p:nvPr>
            <p:ph sz="half" idx="1"/>
          </p:nvPr>
        </p:nvSpPr>
        <p:spPr>
          <a:xfrm>
            <a:off x="766763" y="1304764"/>
            <a:ext cx="4392612" cy="4214035"/>
          </a:xfrm>
        </p:spPr>
        <p:txBody>
          <a:bodyPr>
            <a:normAutofit/>
          </a:bodyPr>
          <a:lstStyle/>
          <a:p>
            <a:pPr marL="457200" indent="-457200">
              <a:buAutoNum type="alphaLcPeriod"/>
            </a:pPr>
            <a:r>
              <a:rPr lang="nl-NL" dirty="0"/>
              <a:t>Overdrachtsbelasting 10,4%</a:t>
            </a:r>
          </a:p>
          <a:p>
            <a:pPr marL="457200" indent="-457200">
              <a:buAutoNum type="alphaLcPeriod"/>
            </a:pPr>
            <a:r>
              <a:rPr lang="nl-NL" dirty="0"/>
              <a:t>Zonnepanelen 0% </a:t>
            </a:r>
          </a:p>
          <a:p>
            <a:pPr marL="457200" indent="-457200">
              <a:buAutoNum type="alphaLcPeriod"/>
            </a:pPr>
            <a:r>
              <a:rPr lang="nl-NL" dirty="0"/>
              <a:t>Lachgaspatronen 21% </a:t>
            </a:r>
          </a:p>
          <a:p>
            <a:pPr marL="457200" indent="-457200">
              <a:buAutoNum type="alphaLcPeriod"/>
            </a:pPr>
            <a:endParaRPr lang="nl-NL" dirty="0"/>
          </a:p>
        </p:txBody>
      </p:sp>
      <p:pic>
        <p:nvPicPr>
          <p:cNvPr id="2050" name="Picture 2">
            <a:extLst>
              <a:ext uri="{FF2B5EF4-FFF2-40B4-BE49-F238E27FC236}">
                <a16:creationId xmlns:a16="http://schemas.microsoft.com/office/drawing/2014/main" id="{3447B8B5-AF52-4C69-BCC9-0B5685EC1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91" r="27042"/>
          <a:stretch/>
        </p:blipFill>
        <p:spPr bwMode="auto">
          <a:xfrm>
            <a:off x="5519739" y="1304764"/>
            <a:ext cx="4392612" cy="4214035"/>
          </a:xfrm>
          <a:prstGeom prst="rect">
            <a:avLst/>
          </a:prstGeom>
          <a:solidFill>
            <a:srgbClr val="FFFFFF"/>
          </a:solidFill>
        </p:spPr>
      </p:pic>
    </p:spTree>
    <p:extLst>
      <p:ext uri="{BB962C8B-B14F-4D97-AF65-F5344CB8AC3E}">
        <p14:creationId xmlns:p14="http://schemas.microsoft.com/office/powerpoint/2010/main" val="192956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54C916E-DCFA-4821-9763-9DF35D612B66}"/>
              </a:ext>
            </a:extLst>
          </p:cNvPr>
          <p:cNvSpPr>
            <a:spLocks noGrp="1"/>
          </p:cNvSpPr>
          <p:nvPr>
            <p:ph type="title"/>
          </p:nvPr>
        </p:nvSpPr>
        <p:spPr/>
        <p:txBody>
          <a:bodyPr/>
          <a:lstStyle/>
          <a:p>
            <a:r>
              <a:rPr lang="nl-NL" dirty="0"/>
              <a:t>Onterecht gefactureerde btw en aftrek</a:t>
            </a:r>
          </a:p>
        </p:txBody>
      </p:sp>
      <p:sp>
        <p:nvSpPr>
          <p:cNvPr id="6" name="Tijdelijke aanduiding voor inhoud 5">
            <a:extLst>
              <a:ext uri="{FF2B5EF4-FFF2-40B4-BE49-F238E27FC236}">
                <a16:creationId xmlns:a16="http://schemas.microsoft.com/office/drawing/2014/main" id="{2AE6329C-3627-421B-8027-764C4F3B3C02}"/>
              </a:ext>
            </a:extLst>
          </p:cNvPr>
          <p:cNvSpPr>
            <a:spLocks noGrp="1"/>
          </p:cNvSpPr>
          <p:nvPr>
            <p:ph idx="1"/>
          </p:nvPr>
        </p:nvSpPr>
        <p:spPr/>
        <p:txBody>
          <a:bodyPr/>
          <a:lstStyle/>
          <a:p>
            <a:r>
              <a:rPr lang="nl-NL" dirty="0"/>
              <a:t>Rangorde: eerst bij leverancier naheffen</a:t>
            </a:r>
          </a:p>
          <a:p>
            <a:r>
              <a:rPr lang="nl-NL" dirty="0"/>
              <a:t>Bij betalingsonmacht leverancier toch naheffen bij afnemer</a:t>
            </a:r>
          </a:p>
          <a:p>
            <a:r>
              <a:rPr lang="nl-NL" dirty="0"/>
              <a:t>Eerst bij afnemer naheffen in geval van onzorgvuldigheid of wetenschap dat hij btw niet kan aftrekken</a:t>
            </a:r>
          </a:p>
          <a:p>
            <a:r>
              <a:rPr lang="nl-NL" dirty="0"/>
              <a:t>Afnemer kan de ten onrechte btw in beginsel op leverancier verhalen (en dus niet claimen in eerste aanleg). Wanneer dit uiterst moeilijk of onmogelijk is dan alsnog terugvragen bij belastingdienst. Onder voorwaarde geen fraude en leverancier daadwerkelijk heeft voldaan aan belastingdienst. </a:t>
            </a:r>
          </a:p>
        </p:txBody>
      </p:sp>
    </p:spTree>
    <p:extLst>
      <p:ext uri="{BB962C8B-B14F-4D97-AF65-F5344CB8AC3E}">
        <p14:creationId xmlns:p14="http://schemas.microsoft.com/office/powerpoint/2010/main" val="52076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4D5DE-525E-48CB-BD77-39476A0797E7}"/>
              </a:ext>
            </a:extLst>
          </p:cNvPr>
          <p:cNvSpPr>
            <a:spLocks noGrp="1"/>
          </p:cNvSpPr>
          <p:nvPr>
            <p:ph type="title"/>
          </p:nvPr>
        </p:nvSpPr>
        <p:spPr>
          <a:xfrm>
            <a:off x="766763" y="549274"/>
            <a:ext cx="9145587" cy="540263"/>
          </a:xfrm>
        </p:spPr>
        <p:txBody>
          <a:bodyPr anchor="b">
            <a:normAutofit/>
          </a:bodyPr>
          <a:lstStyle/>
          <a:p>
            <a:r>
              <a:rPr lang="nl-NL" dirty="0"/>
              <a:t>Notariële akte </a:t>
            </a:r>
          </a:p>
        </p:txBody>
      </p:sp>
      <p:pic>
        <p:nvPicPr>
          <p:cNvPr id="11266" name="Picture 2" descr="Regel jouw notaris akte online!">
            <a:extLst>
              <a:ext uri="{FF2B5EF4-FFF2-40B4-BE49-F238E27FC236}">
                <a16:creationId xmlns:a16="http://schemas.microsoft.com/office/drawing/2014/main" id="{A0B87C89-914B-4331-8721-048C91961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13" r="-1" b="4476"/>
          <a:stretch/>
        </p:blipFill>
        <p:spPr bwMode="auto">
          <a:xfrm>
            <a:off x="766763" y="1342799"/>
            <a:ext cx="4392612" cy="4176000"/>
          </a:xfrm>
          <a:prstGeom prst="rect">
            <a:avLst/>
          </a:prstGeom>
          <a:solidFill>
            <a:srgbClr val="FFFFFF"/>
          </a:solidFill>
        </p:spPr>
      </p:pic>
      <p:sp>
        <p:nvSpPr>
          <p:cNvPr id="5" name="Tijdelijke aanduiding voor inhoud 4">
            <a:extLst>
              <a:ext uri="{FF2B5EF4-FFF2-40B4-BE49-F238E27FC236}">
                <a16:creationId xmlns:a16="http://schemas.microsoft.com/office/drawing/2014/main" id="{AFA466F2-26E2-4C89-9A0C-E9BB2E719A4C}"/>
              </a:ext>
            </a:extLst>
          </p:cNvPr>
          <p:cNvSpPr>
            <a:spLocks noGrp="1"/>
          </p:cNvSpPr>
          <p:nvPr>
            <p:ph sz="half" idx="2"/>
          </p:nvPr>
        </p:nvSpPr>
        <p:spPr>
          <a:xfrm>
            <a:off x="5519739" y="1342799"/>
            <a:ext cx="4392612" cy="4176000"/>
          </a:xfrm>
        </p:spPr>
        <p:txBody>
          <a:bodyPr>
            <a:normAutofit/>
          </a:bodyPr>
          <a:lstStyle/>
          <a:p>
            <a:r>
              <a:rPr lang="nl-NL" dirty="0"/>
              <a:t>HR d.d. 18-03-2022, zaaknummer 20/00288</a:t>
            </a:r>
          </a:p>
          <a:p>
            <a:r>
              <a:rPr lang="nl-NL" dirty="0"/>
              <a:t>Notariële akte is geen document op basis waarvan aftrek voorbelasting kan worden gevraagd. </a:t>
            </a:r>
          </a:p>
        </p:txBody>
      </p:sp>
    </p:spTree>
    <p:extLst>
      <p:ext uri="{BB962C8B-B14F-4D97-AF65-F5344CB8AC3E}">
        <p14:creationId xmlns:p14="http://schemas.microsoft.com/office/powerpoint/2010/main" val="2179622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15157-E03B-4FAD-A326-ACC2A0D6E5B4}"/>
              </a:ext>
            </a:extLst>
          </p:cNvPr>
          <p:cNvSpPr>
            <a:spLocks noGrp="1"/>
          </p:cNvSpPr>
          <p:nvPr>
            <p:ph type="title"/>
          </p:nvPr>
        </p:nvSpPr>
        <p:spPr/>
        <p:txBody>
          <a:bodyPr/>
          <a:lstStyle/>
          <a:p>
            <a:r>
              <a:rPr lang="nl-NL" dirty="0"/>
              <a:t>Huisvesting arbeidskrachten</a:t>
            </a:r>
          </a:p>
        </p:txBody>
      </p:sp>
      <p:sp>
        <p:nvSpPr>
          <p:cNvPr id="3" name="Tijdelijke aanduiding voor inhoud 2">
            <a:extLst>
              <a:ext uri="{FF2B5EF4-FFF2-40B4-BE49-F238E27FC236}">
                <a16:creationId xmlns:a16="http://schemas.microsoft.com/office/drawing/2014/main" id="{E8C33598-48B6-418B-8D6E-7817EBBEB650}"/>
              </a:ext>
            </a:extLst>
          </p:cNvPr>
          <p:cNvSpPr>
            <a:spLocks noGrp="1"/>
          </p:cNvSpPr>
          <p:nvPr>
            <p:ph idx="1"/>
          </p:nvPr>
        </p:nvSpPr>
        <p:spPr>
          <a:xfrm>
            <a:off x="1030052" y="1227721"/>
            <a:ext cx="9145587" cy="4176000"/>
          </a:xfrm>
        </p:spPr>
        <p:txBody>
          <a:bodyPr/>
          <a:lstStyle/>
          <a:p>
            <a:r>
              <a:rPr lang="nl-NL" dirty="0"/>
              <a:t>HR 13-11-2020. In beginsel vallen deze kosten onder BUA tenzij zich bijzondere omstandigheden voordoen waardoor de btw op huisvestingskosten toch in aftrek kan worden gebracht. </a:t>
            </a:r>
          </a:p>
          <a:p>
            <a:r>
              <a:rPr lang="nl-NL" dirty="0"/>
              <a:t>Rechtbank Zeeland West Brabant versus Gerechtshof Den Bosch </a:t>
            </a:r>
          </a:p>
          <a:p>
            <a:r>
              <a:rPr lang="nl-NL" dirty="0"/>
              <a:t>Zoek de nuance </a:t>
            </a:r>
          </a:p>
          <a:p>
            <a:endParaRPr lang="nl-NL" dirty="0"/>
          </a:p>
          <a:p>
            <a:endParaRPr lang="nl-NL" dirty="0"/>
          </a:p>
        </p:txBody>
      </p:sp>
      <p:pic>
        <p:nvPicPr>
          <p:cNvPr id="2050" name="Picture 2" descr="Huisvesting arbeidsmigranten Zeeland onder controle - Nieuwe Oogst">
            <a:extLst>
              <a:ext uri="{FF2B5EF4-FFF2-40B4-BE49-F238E27FC236}">
                <a16:creationId xmlns:a16="http://schemas.microsoft.com/office/drawing/2014/main" id="{AA42DC58-16EC-413E-B957-5E76ABB17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748" y="3356992"/>
            <a:ext cx="500455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79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963A7-68B6-430A-92C5-1A1BC4974EB1}"/>
              </a:ext>
            </a:extLst>
          </p:cNvPr>
          <p:cNvSpPr>
            <a:spLocks noGrp="1"/>
          </p:cNvSpPr>
          <p:nvPr>
            <p:ph type="title"/>
          </p:nvPr>
        </p:nvSpPr>
        <p:spPr>
          <a:xfrm>
            <a:off x="766763" y="549274"/>
            <a:ext cx="9145587" cy="540263"/>
          </a:xfrm>
        </p:spPr>
        <p:txBody>
          <a:bodyPr anchor="b">
            <a:normAutofit/>
          </a:bodyPr>
          <a:lstStyle/>
          <a:p>
            <a:r>
              <a:rPr lang="nl-NL" sz="2200"/>
              <a:t>Van Lanschot Bankiers, HR d.d. 11-11-2022, zaaknummer: 20.01521</a:t>
            </a:r>
          </a:p>
        </p:txBody>
      </p:sp>
      <p:pic>
        <p:nvPicPr>
          <p:cNvPr id="1026" name="Picture 2" descr="Van Lanschot Bankiers: Private Banking Pur Sang - Regio Business - Business  ontmoet Business">
            <a:extLst>
              <a:ext uri="{FF2B5EF4-FFF2-40B4-BE49-F238E27FC236}">
                <a16:creationId xmlns:a16="http://schemas.microsoft.com/office/drawing/2014/main" id="{ED54A69E-7FCA-463D-90C7-6963B067B6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5" r="19231" b="1"/>
          <a:stretch/>
        </p:blipFill>
        <p:spPr bwMode="auto">
          <a:xfrm>
            <a:off x="766763" y="1342799"/>
            <a:ext cx="4392612" cy="4176000"/>
          </a:xfrm>
          <a:prstGeom prst="rect">
            <a:avLst/>
          </a:prstGeom>
          <a:solidFill>
            <a:srgbClr val="FFFFFF"/>
          </a:solidFill>
        </p:spPr>
      </p:pic>
      <p:sp>
        <p:nvSpPr>
          <p:cNvPr id="3" name="Tijdelijke aanduiding voor inhoud 2">
            <a:extLst>
              <a:ext uri="{FF2B5EF4-FFF2-40B4-BE49-F238E27FC236}">
                <a16:creationId xmlns:a16="http://schemas.microsoft.com/office/drawing/2014/main" id="{5BA63EBE-A5B2-4B8C-9BB0-5918265F7017}"/>
              </a:ext>
            </a:extLst>
          </p:cNvPr>
          <p:cNvSpPr>
            <a:spLocks noGrp="1"/>
          </p:cNvSpPr>
          <p:nvPr>
            <p:ph sz="half" idx="2"/>
          </p:nvPr>
        </p:nvSpPr>
        <p:spPr>
          <a:xfrm>
            <a:off x="5519739" y="1342799"/>
            <a:ext cx="4392612" cy="4176000"/>
          </a:xfrm>
        </p:spPr>
        <p:txBody>
          <a:bodyPr>
            <a:normAutofit/>
          </a:bodyPr>
          <a:lstStyle/>
          <a:p>
            <a:r>
              <a:rPr lang="nl-NL" dirty="0"/>
              <a:t>Pro rata</a:t>
            </a:r>
          </a:p>
          <a:p>
            <a:r>
              <a:rPr lang="nl-NL" dirty="0"/>
              <a:t>Vaststelling werkelijk gebruik moet berusten op objectieve en nauwkeurig vast te stellen gegevens. </a:t>
            </a:r>
          </a:p>
          <a:p>
            <a:endParaRPr lang="nl-NL" dirty="0"/>
          </a:p>
          <a:p>
            <a:endParaRPr lang="nl-NL" dirty="0"/>
          </a:p>
        </p:txBody>
      </p:sp>
    </p:spTree>
    <p:extLst>
      <p:ext uri="{BB962C8B-B14F-4D97-AF65-F5344CB8AC3E}">
        <p14:creationId xmlns:p14="http://schemas.microsoft.com/office/powerpoint/2010/main" val="1221342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CB26B-788A-4C96-AA5C-1492B245C0B8}"/>
              </a:ext>
            </a:extLst>
          </p:cNvPr>
          <p:cNvSpPr>
            <a:spLocks noGrp="1"/>
          </p:cNvSpPr>
          <p:nvPr>
            <p:ph type="title"/>
          </p:nvPr>
        </p:nvSpPr>
        <p:spPr>
          <a:xfrm>
            <a:off x="766763" y="549274"/>
            <a:ext cx="9145587" cy="540263"/>
          </a:xfrm>
        </p:spPr>
        <p:txBody>
          <a:bodyPr anchor="b">
            <a:normAutofit/>
          </a:bodyPr>
          <a:lstStyle/>
          <a:p>
            <a:r>
              <a:rPr lang="nl-NL" dirty="0"/>
              <a:t>Herzieningsmechanisme </a:t>
            </a:r>
          </a:p>
        </p:txBody>
      </p:sp>
      <p:pic>
        <p:nvPicPr>
          <p:cNvPr id="3074" name="Picture 2" descr="Herziening BTW: per boekjaar, niet tijdsevenredig - BelastingBelangen">
            <a:extLst>
              <a:ext uri="{FF2B5EF4-FFF2-40B4-BE49-F238E27FC236}">
                <a16:creationId xmlns:a16="http://schemas.microsoft.com/office/drawing/2014/main" id="{3C272FC8-7878-432E-BED5-4620023DBE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8451" y="1342799"/>
            <a:ext cx="3889236" cy="4176000"/>
          </a:xfrm>
          <a:prstGeom prst="rect">
            <a:avLst/>
          </a:prstGeom>
          <a:solidFill>
            <a:srgbClr val="FFFFFF"/>
          </a:solidFill>
        </p:spPr>
      </p:pic>
      <p:sp>
        <p:nvSpPr>
          <p:cNvPr id="3" name="Tijdelijke aanduiding voor inhoud 2">
            <a:extLst>
              <a:ext uri="{FF2B5EF4-FFF2-40B4-BE49-F238E27FC236}">
                <a16:creationId xmlns:a16="http://schemas.microsoft.com/office/drawing/2014/main" id="{3307A482-7E98-4D80-A86B-3C10F511F818}"/>
              </a:ext>
            </a:extLst>
          </p:cNvPr>
          <p:cNvSpPr>
            <a:spLocks noGrp="1"/>
          </p:cNvSpPr>
          <p:nvPr>
            <p:ph sz="half" idx="2"/>
          </p:nvPr>
        </p:nvSpPr>
        <p:spPr>
          <a:xfrm>
            <a:off x="5519739" y="1342799"/>
            <a:ext cx="4392612" cy="4176000"/>
          </a:xfrm>
        </p:spPr>
        <p:txBody>
          <a:bodyPr>
            <a:normAutofit/>
          </a:bodyPr>
          <a:lstStyle/>
          <a:p>
            <a:r>
              <a:rPr lang="nl-NL" dirty="0" err="1"/>
              <a:t>HvJ</a:t>
            </a:r>
            <a:r>
              <a:rPr lang="nl-NL" dirty="0"/>
              <a:t> EU d.d.  07-07-2022, C-194/21</a:t>
            </a:r>
          </a:p>
          <a:p>
            <a:r>
              <a:rPr lang="nl-NL" dirty="0"/>
              <a:t>Het herzieningsmechanisme in de btw-richtlijn creëert geen recht op aftrek maar is veeleer bedoeld om de juistheid van de aftrek te waarborgen.</a:t>
            </a:r>
          </a:p>
          <a:p>
            <a:r>
              <a:rPr lang="nl-NL" dirty="0"/>
              <a:t>Initiële – op dat moment correcte - aftrek beoordelen</a:t>
            </a:r>
          </a:p>
        </p:txBody>
      </p:sp>
    </p:spTree>
    <p:extLst>
      <p:ext uri="{BB962C8B-B14F-4D97-AF65-F5344CB8AC3E}">
        <p14:creationId xmlns:p14="http://schemas.microsoft.com/office/powerpoint/2010/main" val="2909110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E0CFA-B185-41FA-A4C7-34F821FF0831}"/>
              </a:ext>
            </a:extLst>
          </p:cNvPr>
          <p:cNvSpPr>
            <a:spLocks noGrp="1"/>
          </p:cNvSpPr>
          <p:nvPr>
            <p:ph type="title"/>
          </p:nvPr>
        </p:nvSpPr>
        <p:spPr/>
        <p:txBody>
          <a:bodyPr/>
          <a:lstStyle/>
          <a:p>
            <a:r>
              <a:rPr lang="nl-NL" dirty="0"/>
              <a:t>Onroerend goed </a:t>
            </a:r>
          </a:p>
        </p:txBody>
      </p:sp>
      <p:pic>
        <p:nvPicPr>
          <p:cNvPr id="4098" name="Picture 2" descr="Onroerend goed bij bedrijfsoverdracht - Bedrijfsopvolging.nl">
            <a:extLst>
              <a:ext uri="{FF2B5EF4-FFF2-40B4-BE49-F238E27FC236}">
                <a16:creationId xmlns:a16="http://schemas.microsoft.com/office/drawing/2014/main" id="{8405819F-ECC9-4DC7-A6F4-80CAAA99D7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9676" y="1700808"/>
            <a:ext cx="7200800" cy="421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110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67711-F403-4093-8FD2-48D12B3D7DA3}"/>
              </a:ext>
            </a:extLst>
          </p:cNvPr>
          <p:cNvSpPr>
            <a:spLocks noGrp="1"/>
          </p:cNvSpPr>
          <p:nvPr>
            <p:ph type="title"/>
          </p:nvPr>
        </p:nvSpPr>
        <p:spPr/>
        <p:txBody>
          <a:bodyPr/>
          <a:lstStyle/>
          <a:p>
            <a:r>
              <a:rPr lang="nl-NL" dirty="0"/>
              <a:t>Projectontwikkelaars. </a:t>
            </a:r>
          </a:p>
        </p:txBody>
      </p:sp>
      <p:sp>
        <p:nvSpPr>
          <p:cNvPr id="4" name="Tijdelijke aanduiding voor inhoud 3">
            <a:extLst>
              <a:ext uri="{FF2B5EF4-FFF2-40B4-BE49-F238E27FC236}">
                <a16:creationId xmlns:a16="http://schemas.microsoft.com/office/drawing/2014/main" id="{CD1EB28B-B9BF-40A0-9520-6F7656F7C6D2}"/>
              </a:ext>
            </a:extLst>
          </p:cNvPr>
          <p:cNvSpPr>
            <a:spLocks noGrp="1"/>
          </p:cNvSpPr>
          <p:nvPr>
            <p:ph sz="half" idx="1"/>
          </p:nvPr>
        </p:nvSpPr>
        <p:spPr/>
        <p:txBody>
          <a:bodyPr/>
          <a:lstStyle/>
          <a:p>
            <a:r>
              <a:rPr lang="nl-NL" dirty="0"/>
              <a:t>Levering verhuurd onroerend goed is overdracht autonome economische activiteit</a:t>
            </a:r>
          </a:p>
          <a:p>
            <a:r>
              <a:rPr lang="nl-NL" dirty="0"/>
              <a:t>Artikel 37d Wet OB</a:t>
            </a:r>
          </a:p>
          <a:p>
            <a:r>
              <a:rPr lang="nl-NL" dirty="0"/>
              <a:t>Verandering van beleid</a:t>
            </a:r>
          </a:p>
          <a:p>
            <a:r>
              <a:rPr lang="nl-NL" dirty="0"/>
              <a:t>ECLI:NL:GHARL:2022: 4042 </a:t>
            </a:r>
          </a:p>
        </p:txBody>
      </p:sp>
      <p:pic>
        <p:nvPicPr>
          <p:cNvPr id="1026" name="Picture 2" descr="Kantoorruimte huren of kopen | Boers &amp; Lem">
            <a:extLst>
              <a:ext uri="{FF2B5EF4-FFF2-40B4-BE49-F238E27FC236}">
                <a16:creationId xmlns:a16="http://schemas.microsoft.com/office/drawing/2014/main" id="{C538E253-5ED4-4937-BFBA-038854329C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15881" y="1342798"/>
            <a:ext cx="4180619" cy="370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8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2BF8A72-A872-4445-9ECF-BDF16047CAEE}"/>
              </a:ext>
            </a:extLst>
          </p:cNvPr>
          <p:cNvSpPr>
            <a:spLocks noGrp="1"/>
          </p:cNvSpPr>
          <p:nvPr>
            <p:ph type="title"/>
          </p:nvPr>
        </p:nvSpPr>
        <p:spPr/>
        <p:txBody>
          <a:bodyPr/>
          <a:lstStyle/>
          <a:p>
            <a:r>
              <a:rPr lang="nl-NL" dirty="0"/>
              <a:t>In wezen nieuwbouw, HR d.d. 11-11-2022, zaaknummer 20.01344</a:t>
            </a:r>
          </a:p>
        </p:txBody>
      </p:sp>
      <p:sp>
        <p:nvSpPr>
          <p:cNvPr id="8" name="Tijdelijke aanduiding voor inhoud 7">
            <a:extLst>
              <a:ext uri="{FF2B5EF4-FFF2-40B4-BE49-F238E27FC236}">
                <a16:creationId xmlns:a16="http://schemas.microsoft.com/office/drawing/2014/main" id="{D2BBB207-5F08-49A7-BD29-CA5F280F939A}"/>
              </a:ext>
            </a:extLst>
          </p:cNvPr>
          <p:cNvSpPr>
            <a:spLocks noGrp="1"/>
          </p:cNvSpPr>
          <p:nvPr>
            <p:ph idx="1"/>
          </p:nvPr>
        </p:nvSpPr>
        <p:spPr/>
        <p:txBody>
          <a:bodyPr/>
          <a:lstStyle/>
          <a:p>
            <a:r>
              <a:rPr lang="nl-NL" dirty="0"/>
              <a:t>T</a:t>
            </a:r>
            <a:r>
              <a:rPr lang="nl-NL" dirty="0">
                <a:cs typeface="Times New Roman" panose="02020603050405020304" pitchFamily="18" charset="0"/>
              </a:rPr>
              <a:t>oetsingscriteria </a:t>
            </a:r>
            <a:endParaRPr lang="nl-NL" dirty="0">
              <a:latin typeface="+mj-lt"/>
            </a:endParaRPr>
          </a:p>
          <a:p>
            <a:pPr marL="457200" indent="-457200">
              <a:buAutoNum type="alphaLcPeriod"/>
            </a:pPr>
            <a:r>
              <a:rPr lang="nl-NL" dirty="0">
                <a:effectLst/>
                <a:latin typeface="+mj-lt"/>
                <a:ea typeface="Times New Roman" panose="02020603050405020304" pitchFamily="18" charset="0"/>
                <a:cs typeface="Times New Roman" panose="02020603050405020304" pitchFamily="18" charset="0"/>
              </a:rPr>
              <a:t>de eventuele functiewijziging;</a:t>
            </a:r>
          </a:p>
          <a:p>
            <a:pPr marL="457200" indent="-457200">
              <a:buAutoNum type="alphaLcPeriod"/>
            </a:pPr>
            <a:r>
              <a:rPr lang="nl-NL" dirty="0">
                <a:effectLst/>
                <a:latin typeface="+mj-lt"/>
                <a:ea typeface="Times New Roman" panose="02020603050405020304" pitchFamily="18" charset="0"/>
                <a:cs typeface="Times New Roman" panose="02020603050405020304" pitchFamily="18" charset="0"/>
              </a:rPr>
              <a:t>de uiterlijke herkenbaarheid of de naamsbekendheid van een </a:t>
            </a:r>
            <a:r>
              <a:rPr lang="nl-NL" dirty="0">
                <a:effectLst/>
                <a:ea typeface="Times New Roman" panose="02020603050405020304" pitchFamily="18" charset="0"/>
                <a:cs typeface="Times New Roman" panose="02020603050405020304" pitchFamily="18" charset="0"/>
              </a:rPr>
              <a:t>gebouw</a:t>
            </a:r>
            <a:r>
              <a:rPr lang="nl-NL" dirty="0">
                <a:effectLst/>
                <a:latin typeface="+mj-lt"/>
                <a:ea typeface="Times New Roman" panose="02020603050405020304" pitchFamily="18" charset="0"/>
                <a:cs typeface="Times New Roman" panose="02020603050405020304" pitchFamily="18" charset="0"/>
              </a:rPr>
              <a:t> voor en na de verbouwing;</a:t>
            </a:r>
          </a:p>
          <a:p>
            <a:pPr marL="457200" indent="-457200">
              <a:buAutoNum type="alphaLcPeriod"/>
            </a:pPr>
            <a:r>
              <a:rPr lang="nl-NL" dirty="0">
                <a:effectLst/>
                <a:latin typeface="+mj-lt"/>
                <a:ea typeface="Times New Roman" panose="02020603050405020304" pitchFamily="18" charset="0"/>
                <a:cs typeface="Times New Roman" panose="02020603050405020304" pitchFamily="18" charset="0"/>
              </a:rPr>
              <a:t>de kosten van de </a:t>
            </a:r>
            <a:r>
              <a:rPr lang="nl-NL" dirty="0">
                <a:latin typeface="+mj-lt"/>
                <a:ea typeface="Times New Roman" panose="02020603050405020304" pitchFamily="18" charset="0"/>
                <a:cs typeface="Times New Roman" panose="02020603050405020304" pitchFamily="18" charset="0"/>
              </a:rPr>
              <a:t>werkzaamheden;</a:t>
            </a:r>
          </a:p>
          <a:p>
            <a:pPr marL="457200" indent="-457200">
              <a:buAutoNum type="alphaLcPeriod"/>
            </a:pPr>
            <a:r>
              <a:rPr lang="nl-NL" dirty="0">
                <a:effectLst/>
                <a:latin typeface="+mj-lt"/>
                <a:ea typeface="Times New Roman" panose="02020603050405020304" pitchFamily="18" charset="0"/>
                <a:cs typeface="Times New Roman" panose="02020603050405020304" pitchFamily="18" charset="0"/>
              </a:rPr>
              <a:t>de bouwkundige constructie</a:t>
            </a:r>
          </a:p>
          <a:p>
            <a:pPr marL="0" indent="0">
              <a:buNone/>
            </a:pPr>
            <a:endParaRPr lang="nl-NL" sz="2000" b="1" i="1" dirty="0">
              <a:cs typeface="Times New Roman" panose="02020603050405020304" pitchFamily="18" charset="0"/>
            </a:endParaRPr>
          </a:p>
          <a:p>
            <a:pPr marL="0" indent="0">
              <a:buNone/>
            </a:pPr>
            <a:r>
              <a:rPr lang="nl-NL" sz="2000" b="1" i="1" dirty="0">
                <a:effectLst/>
                <a:ea typeface="Times New Roman" panose="02020603050405020304" pitchFamily="18" charset="0"/>
                <a:cs typeface="Times New Roman" panose="02020603050405020304" pitchFamily="18" charset="0"/>
              </a:rPr>
              <a:t>Alleen wijzigingen in de bouwkundige constructie, daaronder begrepen vervanging (van een deel) van de bestaande bouwkundige constructie, kunnen de conclusie rechtvaardigen dat een verbouwing zo ingrijpend is geweest dat daardoor in wezen een nieuw gebouw is ontstaan.</a:t>
            </a:r>
            <a:endParaRPr lang="nl-NL" sz="2000" b="1" i="1" dirty="0">
              <a:cs typeface="Times New Roman" panose="02020603050405020304" pitchFamily="18" charset="0"/>
            </a:endParaRPr>
          </a:p>
          <a:p>
            <a:pPr marL="0" indent="0">
              <a:buNone/>
            </a:pPr>
            <a:endParaRPr lang="nl-NL" dirty="0">
              <a:latin typeface="+mj-lt"/>
              <a:cs typeface="Times New Roman" panose="02020603050405020304" pitchFamily="18" charset="0"/>
            </a:endParaRPr>
          </a:p>
        </p:txBody>
      </p:sp>
    </p:spTree>
    <p:extLst>
      <p:ext uri="{BB962C8B-B14F-4D97-AF65-F5344CB8AC3E}">
        <p14:creationId xmlns:p14="http://schemas.microsoft.com/office/powerpoint/2010/main" val="2439312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C9F67-EE36-44F9-986C-B24BE0993643}"/>
              </a:ext>
            </a:extLst>
          </p:cNvPr>
          <p:cNvSpPr>
            <a:spLocks noGrp="1"/>
          </p:cNvSpPr>
          <p:nvPr>
            <p:ph type="title"/>
          </p:nvPr>
        </p:nvSpPr>
        <p:spPr/>
        <p:txBody>
          <a:bodyPr/>
          <a:lstStyle/>
          <a:p>
            <a:r>
              <a:rPr lang="nl-NL" dirty="0"/>
              <a:t>Vakantiewoning</a:t>
            </a:r>
          </a:p>
        </p:txBody>
      </p:sp>
      <p:sp>
        <p:nvSpPr>
          <p:cNvPr id="5" name="Tijdelijke aanduiding voor inhoud 4">
            <a:extLst>
              <a:ext uri="{FF2B5EF4-FFF2-40B4-BE49-F238E27FC236}">
                <a16:creationId xmlns:a16="http://schemas.microsoft.com/office/drawing/2014/main" id="{CEBF635E-0E02-4F30-AE0D-BB241AA2352C}"/>
              </a:ext>
            </a:extLst>
          </p:cNvPr>
          <p:cNvSpPr>
            <a:spLocks noGrp="1"/>
          </p:cNvSpPr>
          <p:nvPr>
            <p:ph idx="1"/>
          </p:nvPr>
        </p:nvSpPr>
        <p:spPr>
          <a:xfrm>
            <a:off x="770066" y="1341000"/>
            <a:ext cx="9145587" cy="4176000"/>
          </a:xfrm>
        </p:spPr>
        <p:txBody>
          <a:bodyPr/>
          <a:lstStyle/>
          <a:p>
            <a:r>
              <a:rPr lang="nl-NL" dirty="0"/>
              <a:t>Hoe om te gaan met leegstand? Kijk goed naar de beheersovereenkomst</a:t>
            </a:r>
          </a:p>
          <a:p>
            <a:r>
              <a:rPr lang="nl-NL" dirty="0"/>
              <a:t>Privé gebruik is belast met 21% btw </a:t>
            </a:r>
          </a:p>
          <a:p>
            <a:r>
              <a:rPr lang="nl-NL" dirty="0"/>
              <a:t>HR d.d. 25-03-2022, zaaknummer 19/05929</a:t>
            </a:r>
          </a:p>
          <a:p>
            <a:endParaRPr lang="nl-NL" dirty="0"/>
          </a:p>
        </p:txBody>
      </p:sp>
      <p:pic>
        <p:nvPicPr>
          <p:cNvPr id="2050" name="Picture 2" descr="ECO-vakantiewoningen 2020 - Groot Besselink">
            <a:extLst>
              <a:ext uri="{FF2B5EF4-FFF2-40B4-BE49-F238E27FC236}">
                <a16:creationId xmlns:a16="http://schemas.microsoft.com/office/drawing/2014/main" id="{37E5E903-E0A0-4938-89DC-925BBD82B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940" y="3429000"/>
            <a:ext cx="4248472" cy="233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411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C8054-17DD-4C1C-8D43-67D19DB3013E}"/>
              </a:ext>
            </a:extLst>
          </p:cNvPr>
          <p:cNvSpPr>
            <a:spLocks noGrp="1"/>
          </p:cNvSpPr>
          <p:nvPr>
            <p:ph type="title"/>
          </p:nvPr>
        </p:nvSpPr>
        <p:spPr/>
        <p:txBody>
          <a:bodyPr/>
          <a:lstStyle/>
          <a:p>
            <a:r>
              <a:rPr lang="nl-NL" dirty="0"/>
              <a:t>Geen btw, wel wetenswaardig </a:t>
            </a:r>
          </a:p>
        </p:txBody>
      </p:sp>
      <p:sp>
        <p:nvSpPr>
          <p:cNvPr id="3" name="Tijdelijke aanduiding voor inhoud 2">
            <a:extLst>
              <a:ext uri="{FF2B5EF4-FFF2-40B4-BE49-F238E27FC236}">
                <a16:creationId xmlns:a16="http://schemas.microsoft.com/office/drawing/2014/main" id="{2F5B5215-72C9-4B1E-B2B6-B62BBA39F5C8}"/>
              </a:ext>
            </a:extLst>
          </p:cNvPr>
          <p:cNvSpPr>
            <a:spLocks noGrp="1"/>
          </p:cNvSpPr>
          <p:nvPr>
            <p:ph idx="1"/>
          </p:nvPr>
        </p:nvSpPr>
        <p:spPr/>
        <p:txBody>
          <a:bodyPr/>
          <a:lstStyle/>
          <a:p>
            <a:r>
              <a:rPr lang="nl-NL" dirty="0"/>
              <a:t>Energiebelasting – per unit (woning) of meerdere aansluitingen bundelen </a:t>
            </a:r>
          </a:p>
          <a:p>
            <a:endParaRPr lang="nl-NL" dirty="0"/>
          </a:p>
          <a:p>
            <a:r>
              <a:rPr lang="nl-NL" dirty="0"/>
              <a:t>Kosten omgevingsvergunning – in veel gemeenten te hoog. Kijk in de gemeentelijke verordeningen. </a:t>
            </a:r>
          </a:p>
          <a:p>
            <a:endParaRPr lang="nl-NL" dirty="0"/>
          </a:p>
          <a:p>
            <a:endParaRPr lang="nl-NL" dirty="0"/>
          </a:p>
        </p:txBody>
      </p:sp>
      <p:pic>
        <p:nvPicPr>
          <p:cNvPr id="3076" name="Picture 4" descr="vergunningen aanvragen | Zelfbouw in Nederland">
            <a:extLst>
              <a:ext uri="{FF2B5EF4-FFF2-40B4-BE49-F238E27FC236}">
                <a16:creationId xmlns:a16="http://schemas.microsoft.com/office/drawing/2014/main" id="{CA3356D4-2A22-4EA8-9C75-3B78AC414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3573016"/>
            <a:ext cx="8496944" cy="214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77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661A309-800B-420E-8AE1-986BBB72E613}"/>
              </a:ext>
            </a:extLst>
          </p:cNvPr>
          <p:cNvSpPr>
            <a:spLocks noGrp="1"/>
          </p:cNvSpPr>
          <p:nvPr>
            <p:ph type="title"/>
          </p:nvPr>
        </p:nvSpPr>
        <p:spPr/>
        <p:txBody>
          <a:bodyPr/>
          <a:lstStyle/>
          <a:p>
            <a:r>
              <a:rPr lang="nl-NL" dirty="0"/>
              <a:t>Overdrachtsbelasting 10,4%</a:t>
            </a:r>
          </a:p>
        </p:txBody>
      </p:sp>
      <p:sp>
        <p:nvSpPr>
          <p:cNvPr id="6" name="Tijdelijke aanduiding voor inhoud 5">
            <a:extLst>
              <a:ext uri="{FF2B5EF4-FFF2-40B4-BE49-F238E27FC236}">
                <a16:creationId xmlns:a16="http://schemas.microsoft.com/office/drawing/2014/main" id="{A7A13B1E-1F08-4FB9-B546-A0E752D8761D}"/>
              </a:ext>
            </a:extLst>
          </p:cNvPr>
          <p:cNvSpPr>
            <a:spLocks noGrp="1"/>
          </p:cNvSpPr>
          <p:nvPr>
            <p:ph idx="1"/>
          </p:nvPr>
        </p:nvSpPr>
        <p:spPr/>
        <p:txBody>
          <a:bodyPr/>
          <a:lstStyle/>
          <a:p>
            <a:r>
              <a:rPr lang="nl-NL" dirty="0"/>
              <a:t>Algemeen tarief wordt verhoogd naar 10,4%</a:t>
            </a:r>
          </a:p>
          <a:p>
            <a:r>
              <a:rPr lang="nl-NL" dirty="0"/>
              <a:t>Differentiatie om positie beleggers op de markt ten opzicht van particuliere koper verzwaren</a:t>
            </a:r>
          </a:p>
          <a:p>
            <a:r>
              <a:rPr lang="nl-NL" dirty="0"/>
              <a:t>Budgettair nodig ter dekking maatregelen in coalitieakkoord en crisisbestrijding </a:t>
            </a:r>
          </a:p>
          <a:p>
            <a:r>
              <a:rPr lang="nl-NL" dirty="0"/>
              <a:t>2% blijft voor het hoofdverblijf </a:t>
            </a:r>
          </a:p>
        </p:txBody>
      </p:sp>
    </p:spTree>
    <p:extLst>
      <p:ext uri="{BB962C8B-B14F-4D97-AF65-F5344CB8AC3E}">
        <p14:creationId xmlns:p14="http://schemas.microsoft.com/office/powerpoint/2010/main" val="3592038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46574-F45D-44FA-9048-EED19DA4A769}"/>
              </a:ext>
            </a:extLst>
          </p:cNvPr>
          <p:cNvSpPr>
            <a:spLocks noGrp="1"/>
          </p:cNvSpPr>
          <p:nvPr>
            <p:ph type="title"/>
          </p:nvPr>
        </p:nvSpPr>
        <p:spPr>
          <a:xfrm>
            <a:off x="766763" y="549274"/>
            <a:ext cx="9145587" cy="540263"/>
          </a:xfrm>
        </p:spPr>
        <p:txBody>
          <a:bodyPr anchor="b">
            <a:normAutofit/>
          </a:bodyPr>
          <a:lstStyle/>
          <a:p>
            <a:r>
              <a:rPr lang="nl-NL" dirty="0"/>
              <a:t>Diversen </a:t>
            </a:r>
          </a:p>
        </p:txBody>
      </p:sp>
      <p:pic>
        <p:nvPicPr>
          <p:cNvPr id="3074" name="Picture 2" descr="Diversen - Attractieverhuur De Toren">
            <a:extLst>
              <a:ext uri="{FF2B5EF4-FFF2-40B4-BE49-F238E27FC236}">
                <a16:creationId xmlns:a16="http://schemas.microsoft.com/office/drawing/2014/main" id="{11D4E1BC-DB66-491B-88FC-C49134051A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6763" y="1413621"/>
            <a:ext cx="9145587" cy="4031634"/>
          </a:xfrm>
          <a:prstGeom prst="rect">
            <a:avLst/>
          </a:prstGeom>
          <a:solidFill>
            <a:srgbClr val="FFFFFF"/>
          </a:solidFill>
        </p:spPr>
      </p:pic>
    </p:spTree>
    <p:extLst>
      <p:ext uri="{BB962C8B-B14F-4D97-AF65-F5344CB8AC3E}">
        <p14:creationId xmlns:p14="http://schemas.microsoft.com/office/powerpoint/2010/main" val="1434259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9A203-04B4-43CD-B361-FDFCA882B9C1}"/>
              </a:ext>
            </a:extLst>
          </p:cNvPr>
          <p:cNvSpPr>
            <a:spLocks noGrp="1"/>
          </p:cNvSpPr>
          <p:nvPr>
            <p:ph type="title"/>
          </p:nvPr>
        </p:nvSpPr>
        <p:spPr>
          <a:xfrm>
            <a:off x="766763" y="549274"/>
            <a:ext cx="9145587" cy="540263"/>
          </a:xfrm>
        </p:spPr>
        <p:txBody>
          <a:bodyPr anchor="b">
            <a:normAutofit/>
          </a:bodyPr>
          <a:lstStyle/>
          <a:p>
            <a:r>
              <a:rPr lang="nl-NL" dirty="0"/>
              <a:t>RB ZWB zaaknummer BRE 21/1052</a:t>
            </a:r>
          </a:p>
        </p:txBody>
      </p:sp>
      <p:sp>
        <p:nvSpPr>
          <p:cNvPr id="3" name="Tijdelijke aanduiding voor inhoud 2">
            <a:extLst>
              <a:ext uri="{FF2B5EF4-FFF2-40B4-BE49-F238E27FC236}">
                <a16:creationId xmlns:a16="http://schemas.microsoft.com/office/drawing/2014/main" id="{5FB790D6-95B2-41B9-ABA2-178BA1EAE2B7}"/>
              </a:ext>
            </a:extLst>
          </p:cNvPr>
          <p:cNvSpPr>
            <a:spLocks noGrp="1"/>
          </p:cNvSpPr>
          <p:nvPr>
            <p:ph type="body" sz="quarter" idx="13"/>
          </p:nvPr>
        </p:nvSpPr>
        <p:spPr>
          <a:xfrm>
            <a:off x="766763" y="1342799"/>
            <a:ext cx="3024000" cy="4176000"/>
          </a:xfrm>
        </p:spPr>
        <p:txBody>
          <a:bodyPr>
            <a:normAutofit/>
          </a:bodyPr>
          <a:lstStyle/>
          <a:p>
            <a:r>
              <a:rPr lang="nl-NL" dirty="0"/>
              <a:t>BV betaalt kosten bouw parkeergarage/showroom onder woning DGA.</a:t>
            </a:r>
          </a:p>
          <a:p>
            <a:r>
              <a:rPr lang="nl-NL" dirty="0"/>
              <a:t>Aftrek voorbelasting ? Ja </a:t>
            </a:r>
          </a:p>
          <a:p>
            <a:endParaRPr lang="nl-NL" dirty="0"/>
          </a:p>
          <a:p>
            <a:pPr marL="0" indent="0">
              <a:buNone/>
            </a:pPr>
            <a:r>
              <a:rPr lang="nl-NL" dirty="0"/>
              <a:t> </a:t>
            </a:r>
          </a:p>
        </p:txBody>
      </p:sp>
      <p:pic>
        <p:nvPicPr>
          <p:cNvPr id="4100" name="Picture 4" descr="Autotron Exclusive geeft Autotron een nieuwe toekomst met exclusieve auto's  - Libéma">
            <a:extLst>
              <a:ext uri="{FF2B5EF4-FFF2-40B4-BE49-F238E27FC236}">
                <a16:creationId xmlns:a16="http://schemas.microsoft.com/office/drawing/2014/main" id="{F5B2FC46-C10E-4B86-9A2B-1DE16CF13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3" r="1311" b="-1"/>
          <a:stretch/>
        </p:blipFill>
        <p:spPr bwMode="auto">
          <a:xfrm>
            <a:off x="4151313" y="1341438"/>
            <a:ext cx="5761037" cy="4175125"/>
          </a:xfrm>
          <a:prstGeom prst="rect">
            <a:avLst/>
          </a:prstGeom>
          <a:solidFill>
            <a:srgbClr val="FFFFFF"/>
          </a:solidFill>
        </p:spPr>
      </p:pic>
    </p:spTree>
    <p:extLst>
      <p:ext uri="{BB962C8B-B14F-4D97-AF65-F5344CB8AC3E}">
        <p14:creationId xmlns:p14="http://schemas.microsoft.com/office/powerpoint/2010/main" val="2450906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188E93-9738-42D7-AA2D-DE401237FF2C}"/>
              </a:ext>
            </a:extLst>
          </p:cNvPr>
          <p:cNvSpPr>
            <a:spLocks noGrp="1"/>
          </p:cNvSpPr>
          <p:nvPr>
            <p:ph type="title"/>
          </p:nvPr>
        </p:nvSpPr>
        <p:spPr>
          <a:xfrm>
            <a:off x="766763" y="549274"/>
            <a:ext cx="9145587" cy="540263"/>
          </a:xfrm>
        </p:spPr>
        <p:txBody>
          <a:bodyPr anchor="b">
            <a:normAutofit/>
          </a:bodyPr>
          <a:lstStyle/>
          <a:p>
            <a:r>
              <a:rPr lang="nl-NL" dirty="0"/>
              <a:t>TVL subsidieverlening </a:t>
            </a:r>
          </a:p>
        </p:txBody>
      </p:sp>
      <p:pic>
        <p:nvPicPr>
          <p:cNvPr id="10242" name="Picture 2" descr="Preventieve maatregelen coronavirus (COVID-19) - Emergis">
            <a:extLst>
              <a:ext uri="{FF2B5EF4-FFF2-40B4-BE49-F238E27FC236}">
                <a16:creationId xmlns:a16="http://schemas.microsoft.com/office/drawing/2014/main" id="{F892D296-11D2-493C-9703-12651201F2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19" r="17085" b="1"/>
          <a:stretch/>
        </p:blipFill>
        <p:spPr bwMode="auto">
          <a:xfrm>
            <a:off x="766763" y="1342799"/>
            <a:ext cx="4392612" cy="4176000"/>
          </a:xfrm>
          <a:prstGeom prst="rect">
            <a:avLst/>
          </a:prstGeom>
          <a:solidFill>
            <a:srgbClr val="FFFFFF"/>
          </a:solidFill>
        </p:spPr>
      </p:pic>
      <p:sp>
        <p:nvSpPr>
          <p:cNvPr id="6" name="Tijdelijke aanduiding voor inhoud 5">
            <a:extLst>
              <a:ext uri="{FF2B5EF4-FFF2-40B4-BE49-F238E27FC236}">
                <a16:creationId xmlns:a16="http://schemas.microsoft.com/office/drawing/2014/main" id="{1FFF692D-C8B9-4BE4-AEA2-5D832D50D291}"/>
              </a:ext>
            </a:extLst>
          </p:cNvPr>
          <p:cNvSpPr>
            <a:spLocks noGrp="1"/>
          </p:cNvSpPr>
          <p:nvPr>
            <p:ph sz="half" idx="2"/>
          </p:nvPr>
        </p:nvSpPr>
        <p:spPr>
          <a:xfrm>
            <a:off x="5519739" y="1342799"/>
            <a:ext cx="4392612" cy="4176000"/>
          </a:xfrm>
        </p:spPr>
        <p:txBody>
          <a:bodyPr>
            <a:normAutofit/>
          </a:bodyPr>
          <a:lstStyle/>
          <a:p>
            <a:r>
              <a:rPr lang="nl-NL" dirty="0"/>
              <a:t>Kopie aangiften btw zijn leidend</a:t>
            </a:r>
          </a:p>
          <a:p>
            <a:r>
              <a:rPr lang="nl-NL" dirty="0"/>
              <a:t>De minister mag niet afwijken van de btw-aangiften</a:t>
            </a:r>
          </a:p>
          <a:p>
            <a:r>
              <a:rPr lang="nl-NL" dirty="0"/>
              <a:t>Latere suppletie?</a:t>
            </a:r>
          </a:p>
          <a:p>
            <a:r>
              <a:rPr lang="nl-NL" dirty="0"/>
              <a:t>Pas als belastingdienst concludeert dat aangifte onjuist is kan TVL beschikking worden aangepast. </a:t>
            </a:r>
          </a:p>
        </p:txBody>
      </p:sp>
    </p:spTree>
    <p:extLst>
      <p:ext uri="{BB962C8B-B14F-4D97-AF65-F5344CB8AC3E}">
        <p14:creationId xmlns:p14="http://schemas.microsoft.com/office/powerpoint/2010/main" val="449470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1F2908-2FDB-4966-A950-9442345DDE5D}"/>
              </a:ext>
            </a:extLst>
          </p:cNvPr>
          <p:cNvSpPr>
            <a:spLocks noGrp="1"/>
          </p:cNvSpPr>
          <p:nvPr>
            <p:ph type="title"/>
          </p:nvPr>
        </p:nvSpPr>
        <p:spPr>
          <a:xfrm>
            <a:off x="766763" y="549274"/>
            <a:ext cx="9145587" cy="540263"/>
          </a:xfrm>
        </p:spPr>
        <p:txBody>
          <a:bodyPr anchor="b">
            <a:normAutofit/>
          </a:bodyPr>
          <a:lstStyle/>
          <a:p>
            <a:r>
              <a:rPr lang="nl-NL" dirty="0"/>
              <a:t> </a:t>
            </a:r>
          </a:p>
        </p:txBody>
      </p:sp>
      <p:pic>
        <p:nvPicPr>
          <p:cNvPr id="12290" name="Picture 2" descr="Stuur je vraag in voor de vragenspecial van Quest">
            <a:extLst>
              <a:ext uri="{FF2B5EF4-FFF2-40B4-BE49-F238E27FC236}">
                <a16:creationId xmlns:a16="http://schemas.microsoft.com/office/drawing/2014/main" id="{A607CCE1-7398-4A92-B1D0-B656D7E49D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0985" y="1341438"/>
            <a:ext cx="7457142" cy="4176000"/>
          </a:xfrm>
          <a:prstGeom prst="rect">
            <a:avLst/>
          </a:prstGeom>
          <a:solidFill>
            <a:srgbClr val="FFFFFF"/>
          </a:solidFill>
        </p:spPr>
      </p:pic>
    </p:spTree>
    <p:extLst>
      <p:ext uri="{BB962C8B-B14F-4D97-AF65-F5344CB8AC3E}">
        <p14:creationId xmlns:p14="http://schemas.microsoft.com/office/powerpoint/2010/main" val="133340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1BC6E-B732-4555-9356-FB07CB94AB6E}"/>
              </a:ext>
            </a:extLst>
          </p:cNvPr>
          <p:cNvSpPr>
            <a:spLocks noGrp="1"/>
          </p:cNvSpPr>
          <p:nvPr>
            <p:ph type="title"/>
          </p:nvPr>
        </p:nvSpPr>
        <p:spPr/>
        <p:txBody>
          <a:bodyPr/>
          <a:lstStyle/>
          <a:p>
            <a:r>
              <a:rPr lang="nl-NL" dirty="0"/>
              <a:t>Zonnepanelen 0% </a:t>
            </a:r>
          </a:p>
        </p:txBody>
      </p:sp>
      <p:sp>
        <p:nvSpPr>
          <p:cNvPr id="3" name="Tijdelijke aanduiding voor inhoud 2">
            <a:extLst>
              <a:ext uri="{FF2B5EF4-FFF2-40B4-BE49-F238E27FC236}">
                <a16:creationId xmlns:a16="http://schemas.microsoft.com/office/drawing/2014/main" id="{2AFCB780-347E-4DB3-A0DD-3DE20DB64588}"/>
              </a:ext>
            </a:extLst>
          </p:cNvPr>
          <p:cNvSpPr>
            <a:spLocks noGrp="1"/>
          </p:cNvSpPr>
          <p:nvPr>
            <p:ph idx="1"/>
          </p:nvPr>
        </p:nvSpPr>
        <p:spPr/>
        <p:txBody>
          <a:bodyPr/>
          <a:lstStyle/>
          <a:p>
            <a:r>
              <a:rPr lang="nl-NL" dirty="0"/>
              <a:t>0% tarief op levering en installatie van zonnepanelen op en in de onmiddellijke nabijheid van particuliere woningen, </a:t>
            </a:r>
            <a:r>
              <a:rPr lang="nl-NL" strike="sngStrike" dirty="0"/>
              <a:t>huisvesting en openbare gebouwen en andere gebouwen die worden gebruikt voor activiteiten van algemeen belang</a:t>
            </a:r>
            <a:r>
              <a:rPr lang="nl-NL" dirty="0"/>
              <a:t>. EU BTW Richtlijn 2006.</a:t>
            </a:r>
          </a:p>
          <a:p>
            <a:r>
              <a:rPr lang="nl-NL" dirty="0"/>
              <a:t>Levering, invoer, intracommunautaire verwerving en installatie</a:t>
            </a:r>
          </a:p>
          <a:p>
            <a:r>
              <a:rPr lang="nl-NL" dirty="0"/>
              <a:t>Ook panelen  bestemd als dakbedekking</a:t>
            </a:r>
          </a:p>
          <a:p>
            <a:r>
              <a:rPr lang="nl-NL" dirty="0"/>
              <a:t>Administratieve lastenvermindering voor zonnepaneelhouders én Belastingdienst. </a:t>
            </a:r>
          </a:p>
          <a:p>
            <a:r>
              <a:rPr lang="nl-NL" dirty="0"/>
              <a:t>Afbakeningsproblematiek </a:t>
            </a:r>
          </a:p>
          <a:p>
            <a:r>
              <a:rPr lang="nl-NL" dirty="0"/>
              <a:t>Effect naar 0% - wie neemt/pakt voordeel </a:t>
            </a:r>
          </a:p>
          <a:p>
            <a:endParaRPr lang="nl-NL" dirty="0"/>
          </a:p>
          <a:p>
            <a:endParaRPr lang="nl-NL" dirty="0"/>
          </a:p>
        </p:txBody>
      </p:sp>
    </p:spTree>
    <p:extLst>
      <p:ext uri="{BB962C8B-B14F-4D97-AF65-F5344CB8AC3E}">
        <p14:creationId xmlns:p14="http://schemas.microsoft.com/office/powerpoint/2010/main" val="307622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19EAD-7F3B-4760-B835-8DB63EC45405}"/>
              </a:ext>
            </a:extLst>
          </p:cNvPr>
          <p:cNvSpPr>
            <a:spLocks noGrp="1"/>
          </p:cNvSpPr>
          <p:nvPr>
            <p:ph type="title"/>
          </p:nvPr>
        </p:nvSpPr>
        <p:spPr>
          <a:xfrm>
            <a:off x="766763" y="549274"/>
            <a:ext cx="9145587" cy="540263"/>
          </a:xfrm>
        </p:spPr>
        <p:txBody>
          <a:bodyPr anchor="b">
            <a:normAutofit/>
          </a:bodyPr>
          <a:lstStyle/>
          <a:p>
            <a:r>
              <a:rPr lang="nl-NL" dirty="0"/>
              <a:t>Lachgaspatronen 21% </a:t>
            </a:r>
          </a:p>
        </p:txBody>
      </p:sp>
      <p:pic>
        <p:nvPicPr>
          <p:cNvPr id="3074" name="Picture 2" descr="Gouden Slagroomspuit 0,5 Liter ⋆ Slagroompatronen Groothandel">
            <a:extLst>
              <a:ext uri="{FF2B5EF4-FFF2-40B4-BE49-F238E27FC236}">
                <a16:creationId xmlns:a16="http://schemas.microsoft.com/office/drawing/2014/main" id="{38EC5E7A-CB7D-42A8-B85A-DF91587660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9783" y="1342799"/>
            <a:ext cx="3126571" cy="4176000"/>
          </a:xfrm>
          <a:prstGeom prst="rect">
            <a:avLst/>
          </a:prstGeom>
          <a:solidFill>
            <a:srgbClr val="FFFFFF"/>
          </a:solidFill>
        </p:spPr>
      </p:pic>
      <p:sp>
        <p:nvSpPr>
          <p:cNvPr id="3" name="Tijdelijke aanduiding voor inhoud 2">
            <a:extLst>
              <a:ext uri="{FF2B5EF4-FFF2-40B4-BE49-F238E27FC236}">
                <a16:creationId xmlns:a16="http://schemas.microsoft.com/office/drawing/2014/main" id="{E7A59C3D-97D5-44AC-BB5D-2CBA015D15AD}"/>
              </a:ext>
            </a:extLst>
          </p:cNvPr>
          <p:cNvSpPr>
            <a:spLocks noGrp="1"/>
          </p:cNvSpPr>
          <p:nvPr>
            <p:ph sz="half" idx="2"/>
          </p:nvPr>
        </p:nvSpPr>
        <p:spPr>
          <a:xfrm>
            <a:off x="5519739" y="1342799"/>
            <a:ext cx="4392612" cy="4176000"/>
          </a:xfrm>
        </p:spPr>
        <p:txBody>
          <a:bodyPr>
            <a:normAutofit/>
          </a:bodyPr>
          <a:lstStyle/>
          <a:p>
            <a:r>
              <a:rPr lang="nl-NL" dirty="0"/>
              <a:t>GHARL d.d. 1 juni 2021 </a:t>
            </a:r>
          </a:p>
          <a:p>
            <a:r>
              <a:rPr lang="nl-NL" dirty="0"/>
              <a:t>Ongewenst en doeltreffend </a:t>
            </a: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85206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EA0D5-0F29-4D50-A6D5-EE86E362F543}"/>
              </a:ext>
            </a:extLst>
          </p:cNvPr>
          <p:cNvSpPr>
            <a:spLocks noGrp="1"/>
          </p:cNvSpPr>
          <p:nvPr>
            <p:ph type="title"/>
          </p:nvPr>
        </p:nvSpPr>
        <p:spPr/>
        <p:txBody>
          <a:bodyPr/>
          <a:lstStyle/>
          <a:p>
            <a:r>
              <a:rPr lang="nl-NL" dirty="0"/>
              <a:t>Bouwterrein in de btw </a:t>
            </a:r>
          </a:p>
        </p:txBody>
      </p:sp>
      <p:pic>
        <p:nvPicPr>
          <p:cNvPr id="1026" name="Picture 2" descr="Bouwterrein en btw - Wolting &amp; Versteegh">
            <a:extLst>
              <a:ext uri="{FF2B5EF4-FFF2-40B4-BE49-F238E27FC236}">
                <a16:creationId xmlns:a16="http://schemas.microsoft.com/office/drawing/2014/main" id="{408E1770-ACD4-4D90-A5AD-9282752302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3532" y="1341438"/>
            <a:ext cx="8856984" cy="442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3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934D1-E6CE-400F-9169-C11C527C467B}"/>
              </a:ext>
            </a:extLst>
          </p:cNvPr>
          <p:cNvSpPr>
            <a:spLocks noGrp="1"/>
          </p:cNvSpPr>
          <p:nvPr>
            <p:ph type="title"/>
          </p:nvPr>
        </p:nvSpPr>
        <p:spPr/>
        <p:txBody>
          <a:bodyPr/>
          <a:lstStyle/>
          <a:p>
            <a:r>
              <a:rPr lang="nl-NL" dirty="0"/>
              <a:t>Bouwterrein in de btw </a:t>
            </a:r>
          </a:p>
        </p:txBody>
      </p:sp>
      <p:sp>
        <p:nvSpPr>
          <p:cNvPr id="3" name="Tijdelijke aanduiding voor inhoud 2">
            <a:extLst>
              <a:ext uri="{FF2B5EF4-FFF2-40B4-BE49-F238E27FC236}">
                <a16:creationId xmlns:a16="http://schemas.microsoft.com/office/drawing/2014/main" id="{95306EE2-68C1-48E4-9779-2435B58862FE}"/>
              </a:ext>
            </a:extLst>
          </p:cNvPr>
          <p:cNvSpPr>
            <a:spLocks noGrp="1"/>
          </p:cNvSpPr>
          <p:nvPr>
            <p:ph idx="1"/>
          </p:nvPr>
        </p:nvSpPr>
        <p:spPr/>
        <p:txBody>
          <a:bodyPr/>
          <a:lstStyle/>
          <a:p>
            <a:r>
              <a:rPr lang="nl-NL" dirty="0"/>
              <a:t>De levering van een bouwterrein is niet vrijgesteld van btw. Veelal wel vrijstelling overdrachtsbelasting.</a:t>
            </a:r>
          </a:p>
          <a:p>
            <a:r>
              <a:rPr lang="nl-NL" dirty="0"/>
              <a:t>Bouwterrein is </a:t>
            </a:r>
            <a:r>
              <a:rPr lang="nl-NL" b="1" dirty="0"/>
              <a:t>onbebouwde grond die kennelijk bestemd </a:t>
            </a:r>
            <a:r>
              <a:rPr lang="nl-NL" dirty="0"/>
              <a:t>is om te worden bebouwd met een of meerdere gebouwen.</a:t>
            </a:r>
          </a:p>
          <a:p>
            <a:r>
              <a:rPr lang="nl-NL" dirty="0"/>
              <a:t>De intentie tot bebouwing moet aan de hand objectieve criteria worden ondersteund, op het moment van de levering</a:t>
            </a:r>
          </a:p>
        </p:txBody>
      </p:sp>
    </p:spTree>
    <p:extLst>
      <p:ext uri="{BB962C8B-B14F-4D97-AF65-F5344CB8AC3E}">
        <p14:creationId xmlns:p14="http://schemas.microsoft.com/office/powerpoint/2010/main" val="325011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989D0-5A60-4150-88A3-E5E7834C33D1}"/>
              </a:ext>
            </a:extLst>
          </p:cNvPr>
          <p:cNvSpPr>
            <a:spLocks noGrp="1"/>
          </p:cNvSpPr>
          <p:nvPr>
            <p:ph type="title"/>
          </p:nvPr>
        </p:nvSpPr>
        <p:spPr/>
        <p:txBody>
          <a:bodyPr/>
          <a:lstStyle/>
          <a:p>
            <a:r>
              <a:rPr lang="nl-NL" dirty="0"/>
              <a:t>De praktijk </a:t>
            </a:r>
          </a:p>
        </p:txBody>
      </p:sp>
      <p:sp>
        <p:nvSpPr>
          <p:cNvPr id="3" name="Tijdelijke aanduiding voor inhoud 2">
            <a:extLst>
              <a:ext uri="{FF2B5EF4-FFF2-40B4-BE49-F238E27FC236}">
                <a16:creationId xmlns:a16="http://schemas.microsoft.com/office/drawing/2014/main" id="{AB77E3C7-F62A-4A5E-947F-03883E541B4A}"/>
              </a:ext>
            </a:extLst>
          </p:cNvPr>
          <p:cNvSpPr>
            <a:spLocks noGrp="1"/>
          </p:cNvSpPr>
          <p:nvPr>
            <p:ph idx="1"/>
          </p:nvPr>
        </p:nvSpPr>
        <p:spPr>
          <a:xfrm>
            <a:off x="5597860" y="2527439"/>
            <a:ext cx="4591307" cy="1663212"/>
          </a:xfrm>
        </p:spPr>
        <p:txBody>
          <a:bodyPr/>
          <a:lstStyle/>
          <a:p>
            <a:endParaRPr lang="nl-NL" dirty="0"/>
          </a:p>
        </p:txBody>
      </p:sp>
      <p:pic>
        <p:nvPicPr>
          <p:cNvPr id="1027" name="Picture 3">
            <a:extLst>
              <a:ext uri="{FF2B5EF4-FFF2-40B4-BE49-F238E27FC236}">
                <a16:creationId xmlns:a16="http://schemas.microsoft.com/office/drawing/2014/main" id="{1C47C6DD-614F-490F-A37E-2F38780C7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392454"/>
            <a:ext cx="3510464" cy="182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E30E4C4-9014-414A-8B13-3D5A785DD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3516302"/>
            <a:ext cx="3510464" cy="218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6D109788-F22F-46FF-A19F-C0C984BB5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162"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701491"/>
      </p:ext>
    </p:extLst>
  </p:cSld>
  <p:clrMapOvr>
    <a:masterClrMapping/>
  </p:clrMapOvr>
</p:sld>
</file>

<file path=ppt/theme/theme1.xml><?xml version="1.0" encoding="utf-8"?>
<a:theme xmlns:a="http://schemas.openxmlformats.org/drawingml/2006/main" name="RB">
  <a:themeElements>
    <a:clrScheme name="RB_color">
      <a:dk1>
        <a:srgbClr val="706F6F"/>
      </a:dk1>
      <a:lt1>
        <a:sysClr val="window" lastClr="FFFFFF"/>
      </a:lt1>
      <a:dk2>
        <a:srgbClr val="000000"/>
      </a:dk2>
      <a:lt2>
        <a:srgbClr val="FFFFFF"/>
      </a:lt2>
      <a:accent1>
        <a:srgbClr val="AA0A2F"/>
      </a:accent1>
      <a:accent2>
        <a:srgbClr val="0091A7"/>
      </a:accent2>
      <a:accent3>
        <a:srgbClr val="CA9B43"/>
      </a:accent3>
      <a:accent4>
        <a:srgbClr val="706F6F"/>
      </a:accent4>
      <a:accent5>
        <a:srgbClr val="C2C2C2"/>
      </a:accent5>
      <a:accent6>
        <a:srgbClr val="000000"/>
      </a:accent6>
      <a:hlink>
        <a:srgbClr val="AA0A2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w="9525">
          <a:solidFill>
            <a:schemeClr val="tx1"/>
          </a:solidFill>
        </a:ln>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RB.potx" id="{D00207EF-27CC-470C-B975-7E7C669622C0}" vid="{4AD8FF11-797A-4E9C-A676-F4D472A1C83C}"/>
    </a:ext>
  </a:extLst>
</a:theme>
</file>

<file path=ppt/theme/theme2.xml><?xml version="1.0" encoding="utf-8"?>
<a:theme xmlns:a="http://schemas.openxmlformats.org/drawingml/2006/main" name="Office Theme">
  <a:themeElements>
    <a:clrScheme name="RB_color">
      <a:dk1>
        <a:srgbClr val="706F6F"/>
      </a:dk1>
      <a:lt1>
        <a:sysClr val="window" lastClr="FFFFFF"/>
      </a:lt1>
      <a:dk2>
        <a:srgbClr val="000000"/>
      </a:dk2>
      <a:lt2>
        <a:srgbClr val="FFFFFF"/>
      </a:lt2>
      <a:accent1>
        <a:srgbClr val="AA0A2F"/>
      </a:accent1>
      <a:accent2>
        <a:srgbClr val="0091A7"/>
      </a:accent2>
      <a:accent3>
        <a:srgbClr val="CA9B43"/>
      </a:accent3>
      <a:accent4>
        <a:srgbClr val="706F6F"/>
      </a:accent4>
      <a:accent5>
        <a:srgbClr val="C2C2C2"/>
      </a:accent5>
      <a:accent6>
        <a:srgbClr val="000000"/>
      </a:accent6>
      <a:hlink>
        <a:srgbClr val="AA0A2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_color">
      <a:dk1>
        <a:srgbClr val="706F6F"/>
      </a:dk1>
      <a:lt1>
        <a:sysClr val="window" lastClr="FFFFFF"/>
      </a:lt1>
      <a:dk2>
        <a:srgbClr val="000000"/>
      </a:dk2>
      <a:lt2>
        <a:srgbClr val="FFFFFF"/>
      </a:lt2>
      <a:accent1>
        <a:srgbClr val="AA0A2F"/>
      </a:accent1>
      <a:accent2>
        <a:srgbClr val="0091A7"/>
      </a:accent2>
      <a:accent3>
        <a:srgbClr val="CA9B43"/>
      </a:accent3>
      <a:accent4>
        <a:srgbClr val="706F6F"/>
      </a:accent4>
      <a:accent5>
        <a:srgbClr val="C2C2C2"/>
      </a:accent5>
      <a:accent6>
        <a:srgbClr val="000000"/>
      </a:accent6>
      <a:hlink>
        <a:srgbClr val="AA0A2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EDD15C921AB047BC24F9BF88C635F3" ma:contentTypeVersion="10" ma:contentTypeDescription="Een nieuw document maken." ma:contentTypeScope="" ma:versionID="93c02fce39dc0c03cec6cdc8455f8b68">
  <xsd:schema xmlns:xsd="http://www.w3.org/2001/XMLSchema" xmlns:xs="http://www.w3.org/2001/XMLSchema" xmlns:p="http://schemas.microsoft.com/office/2006/metadata/properties" xmlns:ns2="5f059d00-177e-41ef-a13d-d58d824dd2e1" xmlns:ns3="61b7cbbb-ea9d-46f3-93e1-b371cb5b34b3" targetNamespace="http://schemas.microsoft.com/office/2006/metadata/properties" ma:root="true" ma:fieldsID="5dd43aaa590ace47d6669b4630ebc407" ns2:_="" ns3:_="">
    <xsd:import namespace="5f059d00-177e-41ef-a13d-d58d824dd2e1"/>
    <xsd:import namespace="61b7cbbb-ea9d-46f3-93e1-b371cb5b34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059d00-177e-41ef-a13d-d58d824dd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b7cbbb-ea9d-46f3-93e1-b371cb5b34b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AA5D4-73F4-4C15-8578-7FCB13A91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059d00-177e-41ef-a13d-d58d824dd2e1"/>
    <ds:schemaRef ds:uri="61b7cbbb-ea9d-46f3-93e1-b371cb5b3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CD8629-4F73-4598-9131-26DFE1BE1C7B}">
  <ds:schemaRefs>
    <ds:schemaRef ds:uri="http://schemas.microsoft.com/sharepoint/v3/contenttype/forms"/>
  </ds:schemaRefs>
</ds:datastoreItem>
</file>

<file path=customXml/itemProps3.xml><?xml version="1.0" encoding="utf-8"?>
<ds:datastoreItem xmlns:ds="http://schemas.openxmlformats.org/officeDocument/2006/customXml" ds:itemID="{C22EED9E-E11D-438A-8094-1DC8B0F7D39C}">
  <ds:schemaRefs>
    <ds:schemaRef ds:uri="http://schemas.microsoft.com/office/2006/metadata/properties"/>
    <ds:schemaRef ds:uri="http://purl.org/dc/terms/"/>
    <ds:schemaRef ds:uri="61b7cbbb-ea9d-46f3-93e1-b371cb5b3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5f059d00-177e-41ef-a13d-d58d824dd2e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RB</Template>
  <TotalTime>1234</TotalTime>
  <Words>1402</Words>
  <Application>Microsoft Office PowerPoint</Application>
  <PresentationFormat>Breedbeeld</PresentationFormat>
  <Paragraphs>198</Paragraphs>
  <Slides>43</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43</vt:i4>
      </vt:variant>
    </vt:vector>
  </HeadingPairs>
  <TitlesOfParts>
    <vt:vector size="51" baseType="lpstr">
      <vt:lpstr>Arial</vt:lpstr>
      <vt:lpstr>Calibri</vt:lpstr>
      <vt:lpstr>Fira Sans</vt:lpstr>
      <vt:lpstr>Segoe UI Light</vt:lpstr>
      <vt:lpstr>Trebuchet MS</vt:lpstr>
      <vt:lpstr>Wingdings</vt:lpstr>
      <vt:lpstr>Wingdings 3</vt:lpstr>
      <vt:lpstr>RB</vt:lpstr>
      <vt:lpstr>Actualiteiten btw.  Ad Fruijtier </vt:lpstr>
      <vt:lpstr>Spoorboekje </vt:lpstr>
      <vt:lpstr>Belastingplan 2023</vt:lpstr>
      <vt:lpstr>Overdrachtsbelasting 10,4%</vt:lpstr>
      <vt:lpstr>Zonnepanelen 0% </vt:lpstr>
      <vt:lpstr>Lachgaspatronen 21% </vt:lpstr>
      <vt:lpstr>Bouwterrein in de btw </vt:lpstr>
      <vt:lpstr>Bouwterrein in de btw </vt:lpstr>
      <vt:lpstr>De praktijk </vt:lpstr>
      <vt:lpstr>Slopen</vt:lpstr>
      <vt:lpstr>Vragen?</vt:lpstr>
      <vt:lpstr>Ondernemerschap voor de omzetbelasting </vt:lpstr>
      <vt:lpstr>Toezichthouders en leden commissies </vt:lpstr>
      <vt:lpstr>BSA </vt:lpstr>
      <vt:lpstr>Goededoelenorganisatie </vt:lpstr>
      <vt:lpstr>Samengestelde prestaties </vt:lpstr>
      <vt:lpstr>Samengestelde prestaties </vt:lpstr>
      <vt:lpstr>Samengestelde prestaties </vt:lpstr>
      <vt:lpstr>Verhuur parkeerplaats </vt:lpstr>
      <vt:lpstr>Medisch managementdiensten vrijgesteld </vt:lpstr>
      <vt:lpstr>Pauzedrankje</vt:lpstr>
      <vt:lpstr>Vaste inrichting voor de omzetbelasting </vt:lpstr>
      <vt:lpstr>Vaste inrichting </vt:lpstr>
      <vt:lpstr>PowerPoint-presentatie</vt:lpstr>
      <vt:lpstr>PowerPoint-presentatie</vt:lpstr>
      <vt:lpstr>PowerPoint-presentatie</vt:lpstr>
      <vt:lpstr>Voorbelasting </vt:lpstr>
      <vt:lpstr>HvJ EU d.d. 09-08-2022, C-98/21 Finanzamt R</vt:lpstr>
      <vt:lpstr>HvJ EU d.d. 09-02-2022, C9/20</vt:lpstr>
      <vt:lpstr>Onterecht gefactureerde btw en aftrek</vt:lpstr>
      <vt:lpstr>Notariële akte </vt:lpstr>
      <vt:lpstr>Huisvesting arbeidskrachten</vt:lpstr>
      <vt:lpstr>Van Lanschot Bankiers, HR d.d. 11-11-2022, zaaknummer: 20.01521</vt:lpstr>
      <vt:lpstr>Herzieningsmechanisme </vt:lpstr>
      <vt:lpstr>Onroerend goed </vt:lpstr>
      <vt:lpstr>Projectontwikkelaars. </vt:lpstr>
      <vt:lpstr>In wezen nieuwbouw, HR d.d. 11-11-2022, zaaknummer 20.01344</vt:lpstr>
      <vt:lpstr>Vakantiewoning</vt:lpstr>
      <vt:lpstr>Geen btw, wel wetenswaardig </vt:lpstr>
      <vt:lpstr>Diversen </vt:lpstr>
      <vt:lpstr>RB ZWB zaaknummer BRE 21/1052</vt:lpstr>
      <vt:lpstr>TVL subsidieverlening </vt:lpstr>
      <vt:lpstr> </vt:lpstr>
    </vt:vector>
  </TitlesOfParts>
  <Company>Daedalus 4 Presentations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Jong RB</dc:title>
  <dc:creator>Daedalus</dc:creator>
  <cp:lastModifiedBy>Ad Fruijtier</cp:lastModifiedBy>
  <cp:revision>29</cp:revision>
  <cp:lastPrinted>2022-11-04T14:50:35Z</cp:lastPrinted>
  <dcterms:created xsi:type="dcterms:W3CDTF">2017-03-31T13:07:51Z</dcterms:created>
  <dcterms:modified xsi:type="dcterms:W3CDTF">2022-12-14T08:30:40Z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0x01010021EDD15C921AB047BC24F9BF88C635F3</vt:lpwstr>
  </property>
</Properties>
</file>