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handoutMasterIdLst>
    <p:handoutMasterId r:id="rId40"/>
  </p:handoutMasterIdLst>
  <p:sldIdLst>
    <p:sldId id="256" r:id="rId2"/>
    <p:sldId id="257" r:id="rId3"/>
    <p:sldId id="258" r:id="rId4"/>
    <p:sldId id="262" r:id="rId5"/>
    <p:sldId id="263" r:id="rId6"/>
    <p:sldId id="289" r:id="rId7"/>
    <p:sldId id="281" r:id="rId8"/>
    <p:sldId id="264" r:id="rId9"/>
    <p:sldId id="302" r:id="rId10"/>
    <p:sldId id="303" r:id="rId11"/>
    <p:sldId id="282" r:id="rId12"/>
    <p:sldId id="267" r:id="rId13"/>
    <p:sldId id="283" r:id="rId14"/>
    <p:sldId id="284" r:id="rId15"/>
    <p:sldId id="288" r:id="rId16"/>
    <p:sldId id="290" r:id="rId17"/>
    <p:sldId id="269" r:id="rId18"/>
    <p:sldId id="270" r:id="rId19"/>
    <p:sldId id="271" r:id="rId20"/>
    <p:sldId id="272" r:id="rId21"/>
    <p:sldId id="273" r:id="rId22"/>
    <p:sldId id="274" r:id="rId23"/>
    <p:sldId id="275" r:id="rId24"/>
    <p:sldId id="287" r:id="rId25"/>
    <p:sldId id="291" r:id="rId26"/>
    <p:sldId id="293" r:id="rId27"/>
    <p:sldId id="292" r:id="rId28"/>
    <p:sldId id="294" r:id="rId29"/>
    <p:sldId id="295" r:id="rId30"/>
    <p:sldId id="296" r:id="rId31"/>
    <p:sldId id="297" r:id="rId32"/>
    <p:sldId id="298" r:id="rId33"/>
    <p:sldId id="299" r:id="rId34"/>
    <p:sldId id="300" r:id="rId35"/>
    <p:sldId id="301" r:id="rId36"/>
    <p:sldId id="277" r:id="rId37"/>
    <p:sldId id="280" r:id="rId38"/>
  </p:sldIdLst>
  <p:sldSz cx="9144000" cy="6858000" type="screen4x3"/>
  <p:notesSz cx="7099300" cy="10234613"/>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76" autoAdjust="0"/>
  </p:normalViewPr>
  <p:slideViewPr>
    <p:cSldViewPr>
      <p:cViewPr varScale="1">
        <p:scale>
          <a:sx n="63" d="100"/>
          <a:sy n="63" d="100"/>
        </p:scale>
        <p:origin x="1380" y="5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1"/>
            <a:ext cx="3076363" cy="511730"/>
          </a:xfrm>
          <a:prstGeom prst="rect">
            <a:avLst/>
          </a:prstGeom>
        </p:spPr>
        <p:txBody>
          <a:bodyPr vert="horz" lIns="96378" tIns="48189" rIns="96378" bIns="48189" rtlCol="0"/>
          <a:lstStyle>
            <a:lvl1pPr algn="l">
              <a:defRPr sz="1300"/>
            </a:lvl1pPr>
          </a:lstStyle>
          <a:p>
            <a:endParaRPr lang="nl-NL"/>
          </a:p>
        </p:txBody>
      </p:sp>
      <p:sp>
        <p:nvSpPr>
          <p:cNvPr id="3" name="Tijdelijke aanduiding voor datum 2"/>
          <p:cNvSpPr>
            <a:spLocks noGrp="1"/>
          </p:cNvSpPr>
          <p:nvPr>
            <p:ph type="dt" sz="quarter" idx="1"/>
          </p:nvPr>
        </p:nvSpPr>
        <p:spPr>
          <a:xfrm>
            <a:off x="4021294" y="1"/>
            <a:ext cx="3076363" cy="511730"/>
          </a:xfrm>
          <a:prstGeom prst="rect">
            <a:avLst/>
          </a:prstGeom>
        </p:spPr>
        <p:txBody>
          <a:bodyPr vert="horz" lIns="96378" tIns="48189" rIns="96378" bIns="48189" rtlCol="0"/>
          <a:lstStyle>
            <a:lvl1pPr algn="r">
              <a:defRPr sz="1300"/>
            </a:lvl1pPr>
          </a:lstStyle>
          <a:p>
            <a:endParaRPr lang="nl-NL"/>
          </a:p>
        </p:txBody>
      </p:sp>
      <p:sp>
        <p:nvSpPr>
          <p:cNvPr id="4" name="Tijdelijke aanduiding voor voettekst 3"/>
          <p:cNvSpPr>
            <a:spLocks noGrp="1"/>
          </p:cNvSpPr>
          <p:nvPr>
            <p:ph type="ftr" sz="quarter" idx="2"/>
          </p:nvPr>
        </p:nvSpPr>
        <p:spPr>
          <a:xfrm>
            <a:off x="0" y="9721107"/>
            <a:ext cx="3076363" cy="511730"/>
          </a:xfrm>
          <a:prstGeom prst="rect">
            <a:avLst/>
          </a:prstGeom>
        </p:spPr>
        <p:txBody>
          <a:bodyPr vert="horz" lIns="96378" tIns="48189" rIns="96378" bIns="48189" rtlCol="0" anchor="b"/>
          <a:lstStyle>
            <a:lvl1pPr algn="l">
              <a:defRPr sz="1300"/>
            </a:lvl1pPr>
          </a:lstStyle>
          <a:p>
            <a:endParaRPr lang="nl-NL"/>
          </a:p>
        </p:txBody>
      </p:sp>
      <p:sp>
        <p:nvSpPr>
          <p:cNvPr id="5" name="Tijdelijke aanduiding voor dianummer 4"/>
          <p:cNvSpPr>
            <a:spLocks noGrp="1"/>
          </p:cNvSpPr>
          <p:nvPr>
            <p:ph type="sldNum" sz="quarter" idx="3"/>
          </p:nvPr>
        </p:nvSpPr>
        <p:spPr>
          <a:xfrm>
            <a:off x="4021294" y="9721107"/>
            <a:ext cx="3076363" cy="511730"/>
          </a:xfrm>
          <a:prstGeom prst="rect">
            <a:avLst/>
          </a:prstGeom>
        </p:spPr>
        <p:txBody>
          <a:bodyPr vert="horz" lIns="96378" tIns="48189" rIns="96378" bIns="48189" rtlCol="0" anchor="b"/>
          <a:lstStyle>
            <a:lvl1pPr algn="r">
              <a:defRPr sz="1300"/>
            </a:lvl1pPr>
          </a:lstStyle>
          <a:p>
            <a:fld id="{2A4A71BF-20B3-4483-B0C0-A645CB48A903}" type="slidenum">
              <a:rPr lang="nl-NL" smtClean="0"/>
              <a:t>‹nr.›</a:t>
            </a:fld>
            <a:endParaRPr lang="nl-NL"/>
          </a:p>
        </p:txBody>
      </p:sp>
    </p:spTree>
    <p:extLst>
      <p:ext uri="{BB962C8B-B14F-4D97-AF65-F5344CB8AC3E}">
        <p14:creationId xmlns:p14="http://schemas.microsoft.com/office/powerpoint/2010/main" val="4212086963"/>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3076575" cy="511175"/>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4021138" y="0"/>
            <a:ext cx="3076575" cy="511175"/>
          </a:xfrm>
          <a:prstGeom prst="rect">
            <a:avLst/>
          </a:prstGeom>
        </p:spPr>
        <p:txBody>
          <a:bodyPr vert="horz" lIns="91440" tIns="45720" rIns="91440" bIns="45720" rtlCol="0"/>
          <a:lstStyle>
            <a:lvl1pPr algn="r">
              <a:defRPr sz="1200"/>
            </a:lvl1pPr>
          </a:lstStyle>
          <a:p>
            <a:endParaRPr lang="nl-NL"/>
          </a:p>
        </p:txBody>
      </p:sp>
      <p:sp>
        <p:nvSpPr>
          <p:cNvPr id="4" name="Tijdelijke aanduiding voor dia-afbeelding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709613" y="4860925"/>
            <a:ext cx="5680075" cy="4605338"/>
          </a:xfrm>
          <a:prstGeom prst="rect">
            <a:avLst/>
          </a:prstGeom>
        </p:spPr>
        <p:txBody>
          <a:bodyPr vert="horz" lIns="91440" tIns="45720" rIns="91440" bIns="45720" rtlCol="0"/>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9721850"/>
            <a:ext cx="3076575" cy="511175"/>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4021138" y="9721850"/>
            <a:ext cx="3076575" cy="511175"/>
          </a:xfrm>
          <a:prstGeom prst="rect">
            <a:avLst/>
          </a:prstGeom>
        </p:spPr>
        <p:txBody>
          <a:bodyPr vert="horz" lIns="91440" tIns="45720" rIns="91440" bIns="45720" rtlCol="0" anchor="b"/>
          <a:lstStyle>
            <a:lvl1pPr algn="r">
              <a:defRPr sz="1200"/>
            </a:lvl1pPr>
          </a:lstStyle>
          <a:p>
            <a:fld id="{E25A5CD5-F1C5-4902-A4FA-83B9D1DF6329}" type="slidenum">
              <a:rPr lang="nl-NL" smtClean="0"/>
              <a:t>‹nr.›</a:t>
            </a:fld>
            <a:endParaRPr lang="nl-NL"/>
          </a:p>
        </p:txBody>
      </p:sp>
    </p:spTree>
    <p:extLst>
      <p:ext uri="{BB962C8B-B14F-4D97-AF65-F5344CB8AC3E}">
        <p14:creationId xmlns:p14="http://schemas.microsoft.com/office/powerpoint/2010/main" val="524419078"/>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E25A5CD5-F1C5-4902-A4FA-83B9D1DF6329}" type="slidenum">
              <a:rPr lang="nl-NL" smtClean="0"/>
              <a:t>1</a:t>
            </a:fld>
            <a:endParaRPr lang="nl-NL"/>
          </a:p>
        </p:txBody>
      </p:sp>
      <p:sp>
        <p:nvSpPr>
          <p:cNvPr id="5" name="Tijdelijke aanduiding voor datum 4"/>
          <p:cNvSpPr>
            <a:spLocks noGrp="1"/>
          </p:cNvSpPr>
          <p:nvPr>
            <p:ph type="dt" idx="11"/>
          </p:nvPr>
        </p:nvSpPr>
        <p:spPr/>
        <p:txBody>
          <a:bodyPr/>
          <a:lstStyle/>
          <a:p>
            <a:endParaRPr lang="nl-NL"/>
          </a:p>
        </p:txBody>
      </p:sp>
    </p:spTree>
    <p:extLst>
      <p:ext uri="{BB962C8B-B14F-4D97-AF65-F5344CB8AC3E}">
        <p14:creationId xmlns:p14="http://schemas.microsoft.com/office/powerpoint/2010/main" val="10127729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atum 3"/>
          <p:cNvSpPr>
            <a:spLocks noGrp="1"/>
          </p:cNvSpPr>
          <p:nvPr>
            <p:ph type="dt" idx="1"/>
          </p:nvPr>
        </p:nvSpPr>
        <p:spPr/>
        <p:txBody>
          <a:bodyPr/>
          <a:lstStyle/>
          <a:p>
            <a:endParaRPr lang="nl-NL"/>
          </a:p>
        </p:txBody>
      </p:sp>
      <p:sp>
        <p:nvSpPr>
          <p:cNvPr id="5" name="Tijdelijke aanduiding voor dianummer 4"/>
          <p:cNvSpPr>
            <a:spLocks noGrp="1"/>
          </p:cNvSpPr>
          <p:nvPr>
            <p:ph type="sldNum" sz="quarter" idx="5"/>
          </p:nvPr>
        </p:nvSpPr>
        <p:spPr/>
        <p:txBody>
          <a:bodyPr/>
          <a:lstStyle/>
          <a:p>
            <a:fld id="{E25A5CD5-F1C5-4902-A4FA-83B9D1DF6329}" type="slidenum">
              <a:rPr lang="nl-NL" smtClean="0"/>
              <a:t>16</a:t>
            </a:fld>
            <a:endParaRPr lang="nl-NL"/>
          </a:p>
        </p:txBody>
      </p:sp>
    </p:spTree>
    <p:extLst>
      <p:ext uri="{BB962C8B-B14F-4D97-AF65-F5344CB8AC3E}">
        <p14:creationId xmlns:p14="http://schemas.microsoft.com/office/powerpoint/2010/main" val="11582113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atum 3"/>
          <p:cNvSpPr>
            <a:spLocks noGrp="1"/>
          </p:cNvSpPr>
          <p:nvPr>
            <p:ph type="dt" idx="10"/>
          </p:nvPr>
        </p:nvSpPr>
        <p:spPr/>
        <p:txBody>
          <a:bodyPr/>
          <a:lstStyle/>
          <a:p>
            <a:endParaRPr lang="nl-NL"/>
          </a:p>
        </p:txBody>
      </p:sp>
      <p:sp>
        <p:nvSpPr>
          <p:cNvPr id="5" name="Tijdelijke aanduiding voor dianummer 4"/>
          <p:cNvSpPr>
            <a:spLocks noGrp="1"/>
          </p:cNvSpPr>
          <p:nvPr>
            <p:ph type="sldNum" sz="quarter" idx="11"/>
          </p:nvPr>
        </p:nvSpPr>
        <p:spPr/>
        <p:txBody>
          <a:bodyPr/>
          <a:lstStyle/>
          <a:p>
            <a:fld id="{E25A5CD5-F1C5-4902-A4FA-83B9D1DF6329}" type="slidenum">
              <a:rPr lang="nl-NL" smtClean="0"/>
              <a:t>21</a:t>
            </a:fld>
            <a:endParaRPr lang="nl-NL"/>
          </a:p>
        </p:txBody>
      </p:sp>
    </p:spTree>
    <p:extLst>
      <p:ext uri="{BB962C8B-B14F-4D97-AF65-F5344CB8AC3E}">
        <p14:creationId xmlns:p14="http://schemas.microsoft.com/office/powerpoint/2010/main" val="16995858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atum 3"/>
          <p:cNvSpPr>
            <a:spLocks noGrp="1"/>
          </p:cNvSpPr>
          <p:nvPr>
            <p:ph type="dt" idx="1"/>
          </p:nvPr>
        </p:nvSpPr>
        <p:spPr/>
        <p:txBody>
          <a:bodyPr/>
          <a:lstStyle/>
          <a:p>
            <a:endParaRPr lang="nl-NL"/>
          </a:p>
        </p:txBody>
      </p:sp>
      <p:sp>
        <p:nvSpPr>
          <p:cNvPr id="5" name="Tijdelijke aanduiding voor dianummer 4"/>
          <p:cNvSpPr>
            <a:spLocks noGrp="1"/>
          </p:cNvSpPr>
          <p:nvPr>
            <p:ph type="sldNum" sz="quarter" idx="5"/>
          </p:nvPr>
        </p:nvSpPr>
        <p:spPr/>
        <p:txBody>
          <a:bodyPr/>
          <a:lstStyle/>
          <a:p>
            <a:fld id="{E25A5CD5-F1C5-4902-A4FA-83B9D1DF6329}" type="slidenum">
              <a:rPr lang="nl-NL" smtClean="0"/>
              <a:t>29</a:t>
            </a:fld>
            <a:endParaRPr lang="nl-NL"/>
          </a:p>
        </p:txBody>
      </p:sp>
    </p:spTree>
    <p:extLst>
      <p:ext uri="{BB962C8B-B14F-4D97-AF65-F5344CB8AC3E}">
        <p14:creationId xmlns:p14="http://schemas.microsoft.com/office/powerpoint/2010/main" val="7989136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a:t>Klik om de stijl te bewerken</a:t>
            </a:r>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de ondertitelstijl van het model te bewerken</a:t>
            </a:r>
          </a:p>
        </p:txBody>
      </p:sp>
      <p:sp>
        <p:nvSpPr>
          <p:cNvPr id="4" name="Tijdelijke aanduiding voor datum 3"/>
          <p:cNvSpPr>
            <a:spLocks noGrp="1"/>
          </p:cNvSpPr>
          <p:nvPr>
            <p:ph type="dt" sz="half" idx="10"/>
          </p:nvPr>
        </p:nvSpPr>
        <p:spPr/>
        <p:txBody>
          <a:bodyPr/>
          <a:lstStyle/>
          <a:p>
            <a:fld id="{1684CDAB-4B48-4D23-8FA4-B68A4E5184CC}" type="datetimeFigureOut">
              <a:rPr lang="nl-NL" smtClean="0"/>
              <a:t>12-9-2022</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FB2DFA1D-4108-43FB-98FC-EAEE1710FD97}" type="slidenum">
              <a:rPr lang="nl-NL" smtClean="0"/>
              <a:t>‹nr.›</a:t>
            </a:fld>
            <a:endParaRPr lang="nl-NL"/>
          </a:p>
        </p:txBody>
      </p:sp>
    </p:spTree>
    <p:extLst>
      <p:ext uri="{BB962C8B-B14F-4D97-AF65-F5344CB8AC3E}">
        <p14:creationId xmlns:p14="http://schemas.microsoft.com/office/powerpoint/2010/main" val="27942621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1684CDAB-4B48-4D23-8FA4-B68A4E5184CC}" type="datetimeFigureOut">
              <a:rPr lang="nl-NL" smtClean="0"/>
              <a:t>12-9-2022</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FB2DFA1D-4108-43FB-98FC-EAEE1710FD97}" type="slidenum">
              <a:rPr lang="nl-NL" smtClean="0"/>
              <a:t>‹nr.›</a:t>
            </a:fld>
            <a:endParaRPr lang="nl-NL"/>
          </a:p>
        </p:txBody>
      </p:sp>
    </p:spTree>
    <p:extLst>
      <p:ext uri="{BB962C8B-B14F-4D97-AF65-F5344CB8AC3E}">
        <p14:creationId xmlns:p14="http://schemas.microsoft.com/office/powerpoint/2010/main" val="24044281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1684CDAB-4B48-4D23-8FA4-B68A4E5184CC}" type="datetimeFigureOut">
              <a:rPr lang="nl-NL" smtClean="0"/>
              <a:t>12-9-2022</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FB2DFA1D-4108-43FB-98FC-EAEE1710FD97}" type="slidenum">
              <a:rPr lang="nl-NL" smtClean="0"/>
              <a:t>‹nr.›</a:t>
            </a:fld>
            <a:endParaRPr lang="nl-NL"/>
          </a:p>
        </p:txBody>
      </p:sp>
    </p:spTree>
    <p:extLst>
      <p:ext uri="{BB962C8B-B14F-4D97-AF65-F5344CB8AC3E}">
        <p14:creationId xmlns:p14="http://schemas.microsoft.com/office/powerpoint/2010/main" val="23012172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1684CDAB-4B48-4D23-8FA4-B68A4E5184CC}" type="datetimeFigureOut">
              <a:rPr lang="nl-NL" smtClean="0"/>
              <a:t>12-9-2022</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FB2DFA1D-4108-43FB-98FC-EAEE1710FD97}" type="slidenum">
              <a:rPr lang="nl-NL" smtClean="0"/>
              <a:t>‹nr.›</a:t>
            </a:fld>
            <a:endParaRPr lang="nl-NL"/>
          </a:p>
        </p:txBody>
      </p:sp>
    </p:spTree>
    <p:extLst>
      <p:ext uri="{BB962C8B-B14F-4D97-AF65-F5344CB8AC3E}">
        <p14:creationId xmlns:p14="http://schemas.microsoft.com/office/powerpoint/2010/main" val="35471143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a:t>Klik om de stijl te bewerken</a:t>
            </a:r>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 om de modelstijlen te bewerken</a:t>
            </a:r>
          </a:p>
        </p:txBody>
      </p:sp>
      <p:sp>
        <p:nvSpPr>
          <p:cNvPr id="4" name="Tijdelijke aanduiding voor datum 3"/>
          <p:cNvSpPr>
            <a:spLocks noGrp="1"/>
          </p:cNvSpPr>
          <p:nvPr>
            <p:ph type="dt" sz="half" idx="10"/>
          </p:nvPr>
        </p:nvSpPr>
        <p:spPr/>
        <p:txBody>
          <a:bodyPr/>
          <a:lstStyle/>
          <a:p>
            <a:fld id="{1684CDAB-4B48-4D23-8FA4-B68A4E5184CC}" type="datetimeFigureOut">
              <a:rPr lang="nl-NL" smtClean="0"/>
              <a:t>12-9-2022</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FB2DFA1D-4108-43FB-98FC-EAEE1710FD97}" type="slidenum">
              <a:rPr lang="nl-NL" smtClean="0"/>
              <a:t>‹nr.›</a:t>
            </a:fld>
            <a:endParaRPr lang="nl-NL"/>
          </a:p>
        </p:txBody>
      </p:sp>
    </p:spTree>
    <p:extLst>
      <p:ext uri="{BB962C8B-B14F-4D97-AF65-F5344CB8AC3E}">
        <p14:creationId xmlns:p14="http://schemas.microsoft.com/office/powerpoint/2010/main" val="10215475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p>
            <a:fld id="{1684CDAB-4B48-4D23-8FA4-B68A4E5184CC}" type="datetimeFigureOut">
              <a:rPr lang="nl-NL" smtClean="0"/>
              <a:t>12-9-2022</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FB2DFA1D-4108-43FB-98FC-EAEE1710FD97}" type="slidenum">
              <a:rPr lang="nl-NL" smtClean="0"/>
              <a:t>‹nr.›</a:t>
            </a:fld>
            <a:endParaRPr lang="nl-NL"/>
          </a:p>
        </p:txBody>
      </p:sp>
    </p:spTree>
    <p:extLst>
      <p:ext uri="{BB962C8B-B14F-4D97-AF65-F5344CB8AC3E}">
        <p14:creationId xmlns:p14="http://schemas.microsoft.com/office/powerpoint/2010/main" val="31082181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a:t>Klik om de stijl te bewerken</a:t>
            </a:r>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p>
            <a:fld id="{1684CDAB-4B48-4D23-8FA4-B68A4E5184CC}" type="datetimeFigureOut">
              <a:rPr lang="nl-NL" smtClean="0"/>
              <a:t>12-9-2022</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FB2DFA1D-4108-43FB-98FC-EAEE1710FD97}" type="slidenum">
              <a:rPr lang="nl-NL" smtClean="0"/>
              <a:t>‹nr.›</a:t>
            </a:fld>
            <a:endParaRPr lang="nl-NL"/>
          </a:p>
        </p:txBody>
      </p:sp>
    </p:spTree>
    <p:extLst>
      <p:ext uri="{BB962C8B-B14F-4D97-AF65-F5344CB8AC3E}">
        <p14:creationId xmlns:p14="http://schemas.microsoft.com/office/powerpoint/2010/main" val="13179225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2"/>
          <p:cNvSpPr>
            <a:spLocks noGrp="1"/>
          </p:cNvSpPr>
          <p:nvPr>
            <p:ph type="dt" sz="half" idx="10"/>
          </p:nvPr>
        </p:nvSpPr>
        <p:spPr/>
        <p:txBody>
          <a:bodyPr/>
          <a:lstStyle/>
          <a:p>
            <a:fld id="{1684CDAB-4B48-4D23-8FA4-B68A4E5184CC}" type="datetimeFigureOut">
              <a:rPr lang="nl-NL" smtClean="0"/>
              <a:t>12-9-2022</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FB2DFA1D-4108-43FB-98FC-EAEE1710FD97}" type="slidenum">
              <a:rPr lang="nl-NL" smtClean="0"/>
              <a:t>‹nr.›</a:t>
            </a:fld>
            <a:endParaRPr lang="nl-NL"/>
          </a:p>
        </p:txBody>
      </p:sp>
    </p:spTree>
    <p:extLst>
      <p:ext uri="{BB962C8B-B14F-4D97-AF65-F5344CB8AC3E}">
        <p14:creationId xmlns:p14="http://schemas.microsoft.com/office/powerpoint/2010/main" val="33107988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1684CDAB-4B48-4D23-8FA4-B68A4E5184CC}" type="datetimeFigureOut">
              <a:rPr lang="nl-NL" smtClean="0"/>
              <a:t>12-9-2022</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FB2DFA1D-4108-43FB-98FC-EAEE1710FD97}" type="slidenum">
              <a:rPr lang="nl-NL" smtClean="0"/>
              <a:t>‹nr.›</a:t>
            </a:fld>
            <a:endParaRPr lang="nl-NL"/>
          </a:p>
        </p:txBody>
      </p:sp>
    </p:spTree>
    <p:extLst>
      <p:ext uri="{BB962C8B-B14F-4D97-AF65-F5344CB8AC3E}">
        <p14:creationId xmlns:p14="http://schemas.microsoft.com/office/powerpoint/2010/main" val="775800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a:t>Klik om de stijl te bewerken</a:t>
            </a:r>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1684CDAB-4B48-4D23-8FA4-B68A4E5184CC}" type="datetimeFigureOut">
              <a:rPr lang="nl-NL" smtClean="0"/>
              <a:t>12-9-2022</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FB2DFA1D-4108-43FB-98FC-EAEE1710FD97}" type="slidenum">
              <a:rPr lang="nl-NL" smtClean="0"/>
              <a:t>‹nr.›</a:t>
            </a:fld>
            <a:endParaRPr lang="nl-NL"/>
          </a:p>
        </p:txBody>
      </p:sp>
    </p:spTree>
    <p:extLst>
      <p:ext uri="{BB962C8B-B14F-4D97-AF65-F5344CB8AC3E}">
        <p14:creationId xmlns:p14="http://schemas.microsoft.com/office/powerpoint/2010/main" val="4501803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a:t>Klik om de stijl te bewerken</a:t>
            </a:r>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1684CDAB-4B48-4D23-8FA4-B68A4E5184CC}" type="datetimeFigureOut">
              <a:rPr lang="nl-NL" smtClean="0"/>
              <a:t>12-9-2022</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FB2DFA1D-4108-43FB-98FC-EAEE1710FD97}" type="slidenum">
              <a:rPr lang="nl-NL" smtClean="0"/>
              <a:t>‹nr.›</a:t>
            </a:fld>
            <a:endParaRPr lang="nl-NL"/>
          </a:p>
        </p:txBody>
      </p:sp>
    </p:spTree>
    <p:extLst>
      <p:ext uri="{BB962C8B-B14F-4D97-AF65-F5344CB8AC3E}">
        <p14:creationId xmlns:p14="http://schemas.microsoft.com/office/powerpoint/2010/main" val="13650383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84CDAB-4B48-4D23-8FA4-B68A4E5184CC}" type="datetimeFigureOut">
              <a:rPr lang="nl-NL" smtClean="0"/>
              <a:t>12-9-2022</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2DFA1D-4108-43FB-98FC-EAEE1710FD97}" type="slidenum">
              <a:rPr lang="nl-NL" smtClean="0"/>
              <a:t>‹nr.›</a:t>
            </a:fld>
            <a:endParaRPr lang="nl-NL"/>
          </a:p>
        </p:txBody>
      </p:sp>
    </p:spTree>
    <p:extLst>
      <p:ext uri="{BB962C8B-B14F-4D97-AF65-F5344CB8AC3E}">
        <p14:creationId xmlns:p14="http://schemas.microsoft.com/office/powerpoint/2010/main" val="32931131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a:t>Hoe en waarom maken we nog huwelijkse voorwaarden?</a:t>
            </a:r>
          </a:p>
        </p:txBody>
      </p:sp>
      <p:sp>
        <p:nvSpPr>
          <p:cNvPr id="3" name="Ondertitel 2"/>
          <p:cNvSpPr>
            <a:spLocks noGrp="1"/>
          </p:cNvSpPr>
          <p:nvPr>
            <p:ph type="subTitle" idx="1"/>
          </p:nvPr>
        </p:nvSpPr>
        <p:spPr/>
        <p:txBody>
          <a:bodyPr/>
          <a:lstStyle/>
          <a:p>
            <a:r>
              <a:rPr lang="nl-NL" dirty="0"/>
              <a:t>Prof. mr. Tea Mellema-Kranenburg</a:t>
            </a:r>
          </a:p>
          <a:p>
            <a:r>
              <a:rPr lang="nl-NL" dirty="0"/>
              <a:t>13 september 2022</a:t>
            </a:r>
          </a:p>
        </p:txBody>
      </p:sp>
    </p:spTree>
    <p:extLst>
      <p:ext uri="{BB962C8B-B14F-4D97-AF65-F5344CB8AC3E}">
        <p14:creationId xmlns:p14="http://schemas.microsoft.com/office/powerpoint/2010/main" val="29268982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34AE660-60F7-0031-47A8-64C686AE74A1}"/>
              </a:ext>
            </a:extLst>
          </p:cNvPr>
          <p:cNvSpPr>
            <a:spLocks noGrp="1"/>
          </p:cNvSpPr>
          <p:nvPr>
            <p:ph type="title"/>
          </p:nvPr>
        </p:nvSpPr>
        <p:spPr/>
        <p:txBody>
          <a:bodyPr/>
          <a:lstStyle/>
          <a:p>
            <a:r>
              <a:rPr lang="nl-NL" b="1" dirty="0"/>
              <a:t>Voorbeeld art. 1:87 BW</a:t>
            </a:r>
          </a:p>
        </p:txBody>
      </p:sp>
      <p:sp>
        <p:nvSpPr>
          <p:cNvPr id="3" name="Tijdelijke aanduiding voor inhoud 2">
            <a:extLst>
              <a:ext uri="{FF2B5EF4-FFF2-40B4-BE49-F238E27FC236}">
                <a16:creationId xmlns:a16="http://schemas.microsoft.com/office/drawing/2014/main" id="{F56B1A47-17AF-70A0-5651-BCF1C37EF59B}"/>
              </a:ext>
            </a:extLst>
          </p:cNvPr>
          <p:cNvSpPr>
            <a:spLocks noGrp="1"/>
          </p:cNvSpPr>
          <p:nvPr>
            <p:ph idx="1"/>
          </p:nvPr>
        </p:nvSpPr>
        <p:spPr/>
        <p:txBody>
          <a:bodyPr>
            <a:normAutofit fontScale="92500" lnSpcReduction="10000"/>
          </a:bodyPr>
          <a:lstStyle/>
          <a:p>
            <a:r>
              <a:rPr lang="nl-NL" dirty="0"/>
              <a:t>Anton en Betty zijn gehuwd onder uitsluiting van elke gemeenschap van goederen. Anton wil graag een bouwbedrijf beginnen en daarvoor een bv oprichten. Hij heeft  euro 100.000  eigen vermogen nodig. Betty investeert de euro 100.000 die zij onder uitsluitingsclausule van haar ouders heeft </a:t>
            </a:r>
            <a:r>
              <a:rPr lang="nl-NL" dirty="0" err="1"/>
              <a:t>geerfd</a:t>
            </a:r>
            <a:r>
              <a:rPr lang="nl-NL" dirty="0"/>
              <a:t>. Na 3 jaar volgt echtscheiding. De </a:t>
            </a:r>
            <a:r>
              <a:rPr lang="nl-NL" dirty="0" err="1"/>
              <a:t>geinvesteerde</a:t>
            </a:r>
            <a:r>
              <a:rPr lang="nl-NL" dirty="0"/>
              <a:t> euro 100.000 is dan euro 300.000 waard. Wat kan Betty terugvorderen van Anton?</a:t>
            </a:r>
          </a:p>
        </p:txBody>
      </p:sp>
    </p:spTree>
    <p:extLst>
      <p:ext uri="{BB962C8B-B14F-4D97-AF65-F5344CB8AC3E}">
        <p14:creationId xmlns:p14="http://schemas.microsoft.com/office/powerpoint/2010/main" val="40068338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l"/>
            <a:r>
              <a:rPr lang="nl-NL" b="1" dirty="0"/>
              <a:t>Insluitingsclausule</a:t>
            </a:r>
          </a:p>
        </p:txBody>
      </p:sp>
      <p:sp>
        <p:nvSpPr>
          <p:cNvPr id="3" name="Tijdelijke aanduiding voor inhoud 2"/>
          <p:cNvSpPr>
            <a:spLocks noGrp="1"/>
          </p:cNvSpPr>
          <p:nvPr>
            <p:ph idx="1"/>
          </p:nvPr>
        </p:nvSpPr>
        <p:spPr/>
        <p:txBody>
          <a:bodyPr/>
          <a:lstStyle/>
          <a:p>
            <a:pPr marL="0" indent="0">
              <a:buNone/>
            </a:pPr>
            <a:endParaRPr lang="nl-NL" dirty="0"/>
          </a:p>
          <a:p>
            <a:r>
              <a:rPr lang="nl-NL" dirty="0"/>
              <a:t>Erflater of schenker bepaalt dat goederen </a:t>
            </a:r>
            <a:r>
              <a:rPr lang="nl-NL" u="sng" dirty="0"/>
              <a:t>in</a:t>
            </a:r>
            <a:r>
              <a:rPr lang="nl-NL" dirty="0"/>
              <a:t> de gemeenschap van goederen vallen(regelend recht)</a:t>
            </a:r>
          </a:p>
          <a:p>
            <a:r>
              <a:rPr lang="nl-NL" dirty="0"/>
              <a:t>Bij huwelijkse voorwaarden kan hiervan afgeweken worden</a:t>
            </a:r>
          </a:p>
        </p:txBody>
      </p:sp>
    </p:spTree>
    <p:extLst>
      <p:ext uri="{BB962C8B-B14F-4D97-AF65-F5344CB8AC3E}">
        <p14:creationId xmlns:p14="http://schemas.microsoft.com/office/powerpoint/2010/main" val="27642589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a:t>Nieuw artikel 1:100 BW</a:t>
            </a:r>
          </a:p>
        </p:txBody>
      </p:sp>
      <p:sp>
        <p:nvSpPr>
          <p:cNvPr id="3" name="Tijdelijke aanduiding voor inhoud 2"/>
          <p:cNvSpPr>
            <a:spLocks noGrp="1"/>
          </p:cNvSpPr>
          <p:nvPr>
            <p:ph idx="1"/>
          </p:nvPr>
        </p:nvSpPr>
        <p:spPr/>
        <p:txBody>
          <a:bodyPr/>
          <a:lstStyle/>
          <a:p>
            <a:pPr marL="0" indent="0">
              <a:buNone/>
            </a:pPr>
            <a:endParaRPr lang="nl-NL" dirty="0"/>
          </a:p>
          <a:p>
            <a:pPr marL="0" indent="0">
              <a:buNone/>
            </a:pPr>
            <a:r>
              <a:rPr lang="nl-NL" b="1" dirty="0"/>
              <a:t>art. 1: 100 BW</a:t>
            </a:r>
          </a:p>
          <a:p>
            <a:pPr marL="355600" indent="0">
              <a:buNone/>
            </a:pPr>
            <a:r>
              <a:rPr lang="nl-NL" dirty="0"/>
              <a:t>Ieder van de echtgenoten is voor een gelijk deel draagplichtig, tenzij uit de eisen van de redelijkheid en de billijkheid iets anders voortvloeit</a:t>
            </a:r>
          </a:p>
          <a:p>
            <a:pPr marL="0" indent="0">
              <a:buNone/>
            </a:pPr>
            <a:endParaRPr lang="nl-NL" dirty="0"/>
          </a:p>
        </p:txBody>
      </p:sp>
    </p:spTree>
    <p:extLst>
      <p:ext uri="{BB962C8B-B14F-4D97-AF65-F5344CB8AC3E}">
        <p14:creationId xmlns:p14="http://schemas.microsoft.com/office/powerpoint/2010/main" val="42453545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l"/>
            <a:r>
              <a:rPr lang="nl-NL" b="1" dirty="0" err="1"/>
              <a:t>Hv</a:t>
            </a:r>
            <a:r>
              <a:rPr lang="nl-NL" b="1" dirty="0"/>
              <a:t> in geval van </a:t>
            </a:r>
            <a:r>
              <a:rPr lang="nl-NL" b="1" dirty="0" err="1"/>
              <a:t>estateplanning</a:t>
            </a:r>
            <a:endParaRPr lang="nl-NL" b="1" dirty="0"/>
          </a:p>
        </p:txBody>
      </p:sp>
      <p:sp>
        <p:nvSpPr>
          <p:cNvPr id="3" name="Tijdelijke aanduiding voor inhoud 2"/>
          <p:cNvSpPr>
            <a:spLocks noGrp="1"/>
          </p:cNvSpPr>
          <p:nvPr>
            <p:ph idx="1"/>
          </p:nvPr>
        </p:nvSpPr>
        <p:spPr/>
        <p:txBody>
          <a:bodyPr/>
          <a:lstStyle/>
          <a:p>
            <a:pPr marL="0" indent="0">
              <a:buNone/>
            </a:pPr>
            <a:endParaRPr lang="nl-NL" dirty="0"/>
          </a:p>
          <a:p>
            <a:pPr marL="0" indent="0">
              <a:buNone/>
            </a:pPr>
            <a:r>
              <a:rPr lang="nl-NL" dirty="0"/>
              <a:t>Echtelieden willen ter besparing van erfbelasting zoveel mogelijk gemeenschappelijk maken</a:t>
            </a:r>
          </a:p>
          <a:p>
            <a:pPr marL="0" indent="0">
              <a:buNone/>
            </a:pPr>
            <a:endParaRPr lang="nl-NL" dirty="0"/>
          </a:p>
          <a:p>
            <a:pPr marL="0" indent="0">
              <a:buNone/>
            </a:pPr>
            <a:r>
              <a:rPr lang="nl-NL" dirty="0"/>
              <a:t>Let op: art. 13 SW-problematiek</a:t>
            </a:r>
          </a:p>
          <a:p>
            <a:pPr marL="0" indent="0">
              <a:buNone/>
            </a:pPr>
            <a:r>
              <a:rPr lang="nl-NL" dirty="0"/>
              <a:t>Fiscale behandeling</a:t>
            </a:r>
          </a:p>
          <a:p>
            <a:pPr marL="0" indent="0">
              <a:buNone/>
            </a:pPr>
            <a:endParaRPr lang="nl-NL" dirty="0"/>
          </a:p>
        </p:txBody>
      </p:sp>
    </p:spTree>
    <p:extLst>
      <p:ext uri="{BB962C8B-B14F-4D97-AF65-F5344CB8AC3E}">
        <p14:creationId xmlns:p14="http://schemas.microsoft.com/office/powerpoint/2010/main" val="17379722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908720"/>
            <a:ext cx="8229600" cy="1143000"/>
          </a:xfrm>
        </p:spPr>
        <p:txBody>
          <a:bodyPr>
            <a:noAutofit/>
          </a:bodyPr>
          <a:lstStyle/>
          <a:p>
            <a:pPr algn="l"/>
            <a:r>
              <a:rPr lang="nl-NL" b="1" dirty="0"/>
              <a:t>Uitsluiting van elke gemeenschap </a:t>
            </a:r>
            <a:br>
              <a:rPr lang="nl-NL" b="1" dirty="0"/>
            </a:br>
            <a:r>
              <a:rPr lang="nl-NL" b="1" dirty="0"/>
              <a:t>van goederen</a:t>
            </a:r>
          </a:p>
        </p:txBody>
      </p:sp>
      <p:sp>
        <p:nvSpPr>
          <p:cNvPr id="3" name="Tijdelijke aanduiding voor inhoud 2"/>
          <p:cNvSpPr>
            <a:spLocks noGrp="1"/>
          </p:cNvSpPr>
          <p:nvPr>
            <p:ph idx="1"/>
          </p:nvPr>
        </p:nvSpPr>
        <p:spPr>
          <a:xfrm>
            <a:off x="395536" y="2492896"/>
            <a:ext cx="8229600" cy="2980928"/>
          </a:xfrm>
        </p:spPr>
        <p:txBody>
          <a:bodyPr>
            <a:normAutofit/>
          </a:bodyPr>
          <a:lstStyle/>
          <a:p>
            <a:pPr marL="0" indent="0">
              <a:buNone/>
            </a:pPr>
            <a:endParaRPr lang="nl-NL" sz="3800" dirty="0"/>
          </a:p>
          <a:p>
            <a:pPr marL="0" indent="0">
              <a:buNone/>
            </a:pPr>
            <a:r>
              <a:rPr lang="nl-NL" sz="3800" dirty="0"/>
              <a:t>Koude uitsluiting</a:t>
            </a:r>
          </a:p>
        </p:txBody>
      </p:sp>
    </p:spTree>
    <p:extLst>
      <p:ext uri="{BB962C8B-B14F-4D97-AF65-F5344CB8AC3E}">
        <p14:creationId xmlns:p14="http://schemas.microsoft.com/office/powerpoint/2010/main" val="38018608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l"/>
            <a:r>
              <a:rPr lang="nl-NL" b="1" dirty="0"/>
              <a:t>Voorhuwelijkse schulden</a:t>
            </a:r>
          </a:p>
        </p:txBody>
      </p:sp>
      <p:sp>
        <p:nvSpPr>
          <p:cNvPr id="3" name="Tijdelijke aanduiding voor inhoud 2"/>
          <p:cNvSpPr>
            <a:spLocks noGrp="1"/>
          </p:cNvSpPr>
          <p:nvPr>
            <p:ph idx="1"/>
          </p:nvPr>
        </p:nvSpPr>
        <p:spPr/>
        <p:txBody>
          <a:bodyPr/>
          <a:lstStyle/>
          <a:p>
            <a:pPr marL="0" indent="0">
              <a:buNone/>
            </a:pPr>
            <a:r>
              <a:rPr lang="nl-NL" dirty="0"/>
              <a:t>Hoe wordt bewezen wat een privéschuld is?</a:t>
            </a:r>
          </a:p>
          <a:p>
            <a:pPr marL="0" indent="0">
              <a:buNone/>
            </a:pPr>
            <a:endParaRPr lang="nl-NL" sz="2500" dirty="0"/>
          </a:p>
          <a:p>
            <a:pPr>
              <a:buFontTx/>
              <a:buChar char="-"/>
            </a:pPr>
            <a:r>
              <a:rPr lang="nl-NL" dirty="0"/>
              <a:t>Studieschuld: DUO</a:t>
            </a:r>
          </a:p>
          <a:p>
            <a:pPr>
              <a:buFontTx/>
              <a:buChar char="-"/>
            </a:pPr>
            <a:r>
              <a:rPr lang="nl-NL" dirty="0"/>
              <a:t>Geldlening: schriftelijk stuk</a:t>
            </a:r>
          </a:p>
          <a:p>
            <a:pPr>
              <a:buFontTx/>
              <a:buChar char="-"/>
            </a:pPr>
            <a:r>
              <a:rPr lang="nl-NL" dirty="0"/>
              <a:t>En/of-rekening?</a:t>
            </a:r>
          </a:p>
        </p:txBody>
      </p:sp>
    </p:spTree>
    <p:extLst>
      <p:ext uri="{BB962C8B-B14F-4D97-AF65-F5344CB8AC3E}">
        <p14:creationId xmlns:p14="http://schemas.microsoft.com/office/powerpoint/2010/main" val="40900824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55E05D5-7462-4386-A406-A2BF2A6F6C56}"/>
              </a:ext>
            </a:extLst>
          </p:cNvPr>
          <p:cNvSpPr>
            <a:spLocks noGrp="1"/>
          </p:cNvSpPr>
          <p:nvPr>
            <p:ph type="title"/>
          </p:nvPr>
        </p:nvSpPr>
        <p:spPr/>
        <p:txBody>
          <a:bodyPr>
            <a:normAutofit fontScale="90000"/>
          </a:bodyPr>
          <a:lstStyle/>
          <a:p>
            <a:r>
              <a:rPr lang="nl-NL" b="1" dirty="0"/>
              <a:t>Algehele gemeenschap van goederen</a:t>
            </a:r>
          </a:p>
        </p:txBody>
      </p:sp>
      <p:sp>
        <p:nvSpPr>
          <p:cNvPr id="3" name="Tijdelijke aanduiding voor inhoud 2">
            <a:extLst>
              <a:ext uri="{FF2B5EF4-FFF2-40B4-BE49-F238E27FC236}">
                <a16:creationId xmlns:a16="http://schemas.microsoft.com/office/drawing/2014/main" id="{4E77EC76-B821-48D9-B6DF-F5D6788D571E}"/>
              </a:ext>
            </a:extLst>
          </p:cNvPr>
          <p:cNvSpPr>
            <a:spLocks noGrp="1"/>
          </p:cNvSpPr>
          <p:nvPr>
            <p:ph idx="1"/>
          </p:nvPr>
        </p:nvSpPr>
        <p:spPr/>
        <p:txBody>
          <a:bodyPr/>
          <a:lstStyle/>
          <a:p>
            <a:r>
              <a:rPr lang="nl-NL" dirty="0"/>
              <a:t>Bij notariële akte</a:t>
            </a:r>
          </a:p>
        </p:txBody>
      </p:sp>
    </p:spTree>
    <p:extLst>
      <p:ext uri="{BB962C8B-B14F-4D97-AF65-F5344CB8AC3E}">
        <p14:creationId xmlns:p14="http://schemas.microsoft.com/office/powerpoint/2010/main" val="38063649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pPr algn="l"/>
            <a:r>
              <a:rPr lang="nl-NL" b="1" dirty="0"/>
              <a:t>Overbodige huwelijkse voorwaarden</a:t>
            </a:r>
            <a:br>
              <a:rPr lang="nl-NL" b="1" dirty="0"/>
            </a:br>
            <a:r>
              <a:rPr lang="nl-NL" b="1" dirty="0"/>
              <a:t>door wetsvoorstel 33987</a:t>
            </a:r>
          </a:p>
        </p:txBody>
      </p:sp>
      <p:sp>
        <p:nvSpPr>
          <p:cNvPr id="3" name="Tijdelijke aanduiding voor inhoud 2"/>
          <p:cNvSpPr>
            <a:spLocks noGrp="1"/>
          </p:cNvSpPr>
          <p:nvPr>
            <p:ph idx="1"/>
          </p:nvPr>
        </p:nvSpPr>
        <p:spPr/>
        <p:txBody>
          <a:bodyPr/>
          <a:lstStyle/>
          <a:p>
            <a:pPr marL="0" indent="0">
              <a:buNone/>
            </a:pPr>
            <a:endParaRPr lang="nl-NL" dirty="0"/>
          </a:p>
          <a:p>
            <a:r>
              <a:rPr lang="nl-NL" b="1" dirty="0"/>
              <a:t>Uitsluiten ondernemersrisico</a:t>
            </a:r>
            <a:r>
              <a:rPr lang="nl-NL" dirty="0"/>
              <a:t>, </a:t>
            </a:r>
          </a:p>
          <a:p>
            <a:pPr marL="1439863" indent="-1084263">
              <a:buNone/>
              <a:tabLst>
                <a:tab pos="1701800" algn="l"/>
              </a:tabLst>
            </a:pPr>
            <a:r>
              <a:rPr lang="nl-NL" dirty="0"/>
              <a:t>maar 1.	redelijke vergoedingsproblematiek</a:t>
            </a:r>
          </a:p>
          <a:p>
            <a:pPr marL="1701800" indent="-355600">
              <a:buNone/>
              <a:tabLst>
                <a:tab pos="1346200" algn="l"/>
              </a:tabLst>
            </a:pPr>
            <a:r>
              <a:rPr lang="nl-NL" dirty="0"/>
              <a:t>2.	geen vermogensoverheveling zoals bij periodieke verrekening</a:t>
            </a:r>
          </a:p>
          <a:p>
            <a:pPr marL="1701800" indent="-355600">
              <a:buNone/>
              <a:tabLst>
                <a:tab pos="1346200" algn="l"/>
              </a:tabLst>
            </a:pPr>
            <a:r>
              <a:rPr lang="nl-NL" dirty="0"/>
              <a:t>3.	onderneming tijdens huwelijk opgericht</a:t>
            </a:r>
          </a:p>
          <a:p>
            <a:pPr marL="1371600" lvl="3" indent="0">
              <a:buNone/>
            </a:pPr>
            <a:endParaRPr lang="nl-NL" dirty="0"/>
          </a:p>
          <a:p>
            <a:pPr marL="1371600" lvl="3" indent="0">
              <a:buNone/>
            </a:pPr>
            <a:endParaRPr lang="nl-NL" dirty="0"/>
          </a:p>
        </p:txBody>
      </p:sp>
    </p:spTree>
    <p:extLst>
      <p:ext uri="{BB962C8B-B14F-4D97-AF65-F5344CB8AC3E}">
        <p14:creationId xmlns:p14="http://schemas.microsoft.com/office/powerpoint/2010/main" val="11481127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a:xfrm>
            <a:off x="467544" y="836712"/>
            <a:ext cx="8229600" cy="4525963"/>
          </a:xfrm>
        </p:spPr>
        <p:txBody>
          <a:bodyPr>
            <a:normAutofit fontScale="92500" lnSpcReduction="20000"/>
          </a:bodyPr>
          <a:lstStyle/>
          <a:p>
            <a:pPr marL="0" indent="0">
              <a:buNone/>
            </a:pPr>
            <a:r>
              <a:rPr lang="nl-NL" sz="3500" b="1" dirty="0"/>
              <a:t>Tweede geval:</a:t>
            </a:r>
          </a:p>
          <a:p>
            <a:pPr marL="0" indent="0">
              <a:buNone/>
            </a:pPr>
            <a:endParaRPr lang="nl-NL" dirty="0"/>
          </a:p>
          <a:p>
            <a:pPr marL="0" indent="0">
              <a:buNone/>
            </a:pPr>
            <a:r>
              <a:rPr lang="nl-NL" sz="3500" b="1" dirty="0"/>
              <a:t>Bescherming familievermogen</a:t>
            </a:r>
          </a:p>
          <a:p>
            <a:pPr>
              <a:buFontTx/>
              <a:buChar char="-"/>
            </a:pPr>
            <a:r>
              <a:rPr lang="nl-NL" sz="3500" dirty="0"/>
              <a:t>Voorhuwelijks familievermogen beschermd</a:t>
            </a:r>
          </a:p>
          <a:p>
            <a:pPr>
              <a:buFontTx/>
              <a:buChar char="-"/>
            </a:pPr>
            <a:r>
              <a:rPr lang="nl-NL" sz="3500" dirty="0"/>
              <a:t>Tijdens huwelijk geerfd of geschonken, blijft buiten de gemeenschap</a:t>
            </a:r>
          </a:p>
          <a:p>
            <a:pPr marL="0" indent="0">
              <a:buNone/>
            </a:pPr>
            <a:endParaRPr lang="nl-NL" sz="3500" dirty="0"/>
          </a:p>
          <a:p>
            <a:pPr marL="0" indent="0">
              <a:buNone/>
            </a:pPr>
            <a:r>
              <a:rPr lang="nl-NL" sz="3500" dirty="0"/>
              <a:t>Maar: </a:t>
            </a:r>
            <a:r>
              <a:rPr lang="nl-NL" sz="3500" dirty="0" err="1"/>
              <a:t>estateplanning</a:t>
            </a:r>
            <a:endParaRPr lang="nl-NL" sz="3500" dirty="0"/>
          </a:p>
          <a:p>
            <a:pPr marL="0" indent="0">
              <a:buNone/>
            </a:pPr>
            <a:r>
              <a:rPr lang="nl-NL" sz="3500" dirty="0"/>
              <a:t>Vraag: fiscaliteit</a:t>
            </a:r>
          </a:p>
        </p:txBody>
      </p:sp>
    </p:spTree>
    <p:extLst>
      <p:ext uri="{BB962C8B-B14F-4D97-AF65-F5344CB8AC3E}">
        <p14:creationId xmlns:p14="http://schemas.microsoft.com/office/powerpoint/2010/main" val="6150272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a:xfrm>
            <a:off x="467544" y="908720"/>
            <a:ext cx="8229600" cy="4525963"/>
          </a:xfrm>
        </p:spPr>
        <p:txBody>
          <a:bodyPr/>
          <a:lstStyle/>
          <a:p>
            <a:pPr marL="0" indent="0">
              <a:buNone/>
            </a:pPr>
            <a:r>
              <a:rPr lang="nl-NL" b="1" dirty="0"/>
              <a:t>Derde geval:</a:t>
            </a:r>
          </a:p>
          <a:p>
            <a:pPr marL="0" indent="0">
              <a:buNone/>
            </a:pPr>
            <a:endParaRPr lang="nl-NL" dirty="0"/>
          </a:p>
          <a:p>
            <a:pPr marL="0" lvl="1" indent="0">
              <a:buNone/>
            </a:pPr>
            <a:r>
              <a:rPr lang="nl-NL" sz="3200" b="1" dirty="0"/>
              <a:t>Internationale huwelijken</a:t>
            </a:r>
          </a:p>
          <a:p>
            <a:pPr marL="355600" lvl="1" indent="-355600">
              <a:buFontTx/>
              <a:buChar char="-"/>
            </a:pPr>
            <a:r>
              <a:rPr lang="nl-NL" sz="3200" dirty="0"/>
              <a:t>Meer aansluiting</a:t>
            </a:r>
          </a:p>
          <a:p>
            <a:pPr marL="355600" lvl="1" indent="-355600">
              <a:buFontTx/>
              <a:buChar char="-"/>
            </a:pPr>
            <a:r>
              <a:rPr lang="nl-NL" sz="3200" dirty="0"/>
              <a:t>Beter aansluitend op internationaal erfrecht</a:t>
            </a:r>
          </a:p>
          <a:p>
            <a:pPr marL="457200" lvl="1" indent="0">
              <a:buNone/>
            </a:pPr>
            <a:endParaRPr lang="nl-NL" b="1" dirty="0"/>
          </a:p>
        </p:txBody>
      </p:sp>
    </p:spTree>
    <p:extLst>
      <p:ext uri="{BB962C8B-B14F-4D97-AF65-F5344CB8AC3E}">
        <p14:creationId xmlns:p14="http://schemas.microsoft.com/office/powerpoint/2010/main" val="6765489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363272" cy="1143000"/>
          </a:xfrm>
        </p:spPr>
        <p:txBody>
          <a:bodyPr>
            <a:normAutofit fontScale="90000"/>
          </a:bodyPr>
          <a:lstStyle/>
          <a:p>
            <a:pPr algn="l"/>
            <a:r>
              <a:rPr lang="nl-NL" b="1" dirty="0"/>
              <a:t>Huwelijkse voorwaarden in Nederland</a:t>
            </a:r>
          </a:p>
        </p:txBody>
      </p:sp>
      <p:sp>
        <p:nvSpPr>
          <p:cNvPr id="3" name="Tijdelijke aanduiding voor inhoud 2"/>
          <p:cNvSpPr>
            <a:spLocks noGrp="1"/>
          </p:cNvSpPr>
          <p:nvPr>
            <p:ph idx="1"/>
          </p:nvPr>
        </p:nvSpPr>
        <p:spPr/>
        <p:txBody>
          <a:bodyPr/>
          <a:lstStyle/>
          <a:p>
            <a:r>
              <a:rPr lang="nl-NL" dirty="0"/>
              <a:t>Ongeveer 25% van gehuwden maakt bij aangaan huwelijk huwelijkse voorwaarden</a:t>
            </a:r>
          </a:p>
          <a:p>
            <a:r>
              <a:rPr lang="nl-NL" dirty="0"/>
              <a:t>In Europees perspectief</a:t>
            </a:r>
          </a:p>
          <a:p>
            <a:r>
              <a:rPr lang="nl-NL" dirty="0"/>
              <a:t>Oorzaak?</a:t>
            </a:r>
          </a:p>
        </p:txBody>
      </p:sp>
    </p:spTree>
    <p:extLst>
      <p:ext uri="{BB962C8B-B14F-4D97-AF65-F5344CB8AC3E}">
        <p14:creationId xmlns:p14="http://schemas.microsoft.com/office/powerpoint/2010/main" val="2500233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l"/>
            <a:r>
              <a:rPr lang="nl-NL" b="1" dirty="0" err="1"/>
              <a:t>Toetscasus</a:t>
            </a:r>
            <a:endParaRPr lang="nl-NL" b="1" dirty="0"/>
          </a:p>
        </p:txBody>
      </p:sp>
      <p:sp>
        <p:nvSpPr>
          <p:cNvPr id="3" name="Tijdelijke aanduiding voor inhoud 2"/>
          <p:cNvSpPr>
            <a:spLocks noGrp="1"/>
          </p:cNvSpPr>
          <p:nvPr>
            <p:ph idx="1"/>
          </p:nvPr>
        </p:nvSpPr>
        <p:spPr>
          <a:xfrm>
            <a:off x="457200" y="1268760"/>
            <a:ext cx="8229600" cy="5256584"/>
          </a:xfrm>
        </p:spPr>
        <p:txBody>
          <a:bodyPr>
            <a:normAutofit fontScale="92500" lnSpcReduction="20000"/>
          </a:bodyPr>
          <a:lstStyle/>
          <a:p>
            <a:r>
              <a:rPr lang="nl-NL" sz="2800" dirty="0"/>
              <a:t>Jan en Marie zijn gehuwd zonder het maken van huwelijkse voorwaarden.</a:t>
            </a:r>
          </a:p>
          <a:p>
            <a:r>
              <a:rPr lang="nl-NL" sz="2800" dirty="0"/>
              <a:t>Bij het aangaan van het huwelijk : woning op beider naam, waarde € 200.000. Hypothecaire geldlening op beider naam   € 150.000. Inleg privévermogen Jan </a:t>
            </a:r>
          </a:p>
          <a:p>
            <a:pPr marL="355600" indent="-355600">
              <a:buNone/>
            </a:pPr>
            <a:r>
              <a:rPr lang="nl-NL" sz="2800" dirty="0"/>
              <a:t>	€ 50.000.</a:t>
            </a:r>
          </a:p>
          <a:p>
            <a:r>
              <a:rPr lang="nl-NL" sz="2800" dirty="0"/>
              <a:t>Marie studieschuld € 15.000.</a:t>
            </a:r>
          </a:p>
          <a:p>
            <a:r>
              <a:rPr lang="nl-NL" sz="2800" dirty="0"/>
              <a:t>Na drie jaar verkoop woning voor € 200.000.</a:t>
            </a:r>
          </a:p>
          <a:p>
            <a:r>
              <a:rPr lang="nl-NL" sz="2800" dirty="0"/>
              <a:t>Aankoop nieuwe woning € 500.000, Jan weer inleg </a:t>
            </a:r>
          </a:p>
          <a:p>
            <a:pPr marL="355600" indent="-355600">
              <a:buNone/>
              <a:tabLst>
                <a:tab pos="355600" algn="l"/>
              </a:tabLst>
            </a:pPr>
            <a:r>
              <a:rPr lang="nl-NL" sz="2800" dirty="0"/>
              <a:t>	€ 50.000, hypothecair geldlening bij de bank van </a:t>
            </a:r>
          </a:p>
          <a:p>
            <a:pPr marL="355600" indent="-355600">
              <a:buNone/>
              <a:tabLst>
                <a:tab pos="355600" algn="l"/>
              </a:tabLst>
            </a:pPr>
            <a:r>
              <a:rPr lang="nl-NL" sz="2800" dirty="0"/>
              <a:t>	€ 450.000.</a:t>
            </a:r>
          </a:p>
          <a:p>
            <a:r>
              <a:rPr lang="nl-NL" sz="2800" dirty="0"/>
              <a:t>Marie heeft € 25.000 geleend (geen uitsluitingsclausule) waarvan huis verbouwd wordt.</a:t>
            </a:r>
          </a:p>
          <a:p>
            <a:endParaRPr lang="nl-NL" sz="2400" dirty="0"/>
          </a:p>
          <a:p>
            <a:endParaRPr lang="nl-NL" dirty="0"/>
          </a:p>
          <a:p>
            <a:endParaRPr lang="nl-NL" dirty="0"/>
          </a:p>
        </p:txBody>
      </p:sp>
    </p:spTree>
    <p:extLst>
      <p:ext uri="{BB962C8B-B14F-4D97-AF65-F5344CB8AC3E}">
        <p14:creationId xmlns:p14="http://schemas.microsoft.com/office/powerpoint/2010/main" val="29278111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l"/>
            <a:r>
              <a:rPr lang="nl-NL" b="1" dirty="0"/>
              <a:t>Vervolg </a:t>
            </a:r>
            <a:r>
              <a:rPr lang="nl-NL" b="1" dirty="0" err="1"/>
              <a:t>toetscasus</a:t>
            </a:r>
            <a:endParaRPr lang="nl-NL" b="1" dirty="0"/>
          </a:p>
        </p:txBody>
      </p:sp>
      <p:sp>
        <p:nvSpPr>
          <p:cNvPr id="3" name="Tijdelijke aanduiding voor inhoud 2"/>
          <p:cNvSpPr>
            <a:spLocks noGrp="1"/>
          </p:cNvSpPr>
          <p:nvPr>
            <p:ph idx="1"/>
          </p:nvPr>
        </p:nvSpPr>
        <p:spPr/>
        <p:txBody>
          <a:bodyPr/>
          <a:lstStyle/>
          <a:p>
            <a:r>
              <a:rPr lang="nl-NL" dirty="0"/>
              <a:t>Na twee jaar: Marie dient verzoek tot echtscheiding in.</a:t>
            </a:r>
          </a:p>
          <a:p>
            <a:r>
              <a:rPr lang="nl-NL" dirty="0"/>
              <a:t>Wie krijgt wat na ontbinding van het huwelijk</a:t>
            </a:r>
          </a:p>
          <a:p>
            <a:r>
              <a:rPr lang="nl-NL" dirty="0"/>
              <a:t>1. volgens oud recht?</a:t>
            </a:r>
          </a:p>
          <a:p>
            <a:pPr marL="0" indent="0">
              <a:buNone/>
            </a:pPr>
            <a:r>
              <a:rPr lang="nl-NL" dirty="0"/>
              <a:t>Huwelijkse voorwaarden gewenst?</a:t>
            </a:r>
          </a:p>
          <a:p>
            <a:pPr marL="0" indent="0">
              <a:buNone/>
            </a:pPr>
            <a:r>
              <a:rPr lang="nl-NL" dirty="0"/>
              <a:t>    2. volgens huidig recht?</a:t>
            </a:r>
          </a:p>
          <a:p>
            <a:pPr marL="0" indent="0">
              <a:buNone/>
            </a:pPr>
            <a:r>
              <a:rPr lang="nl-NL" dirty="0"/>
              <a:t>Huwelijkse voorwaarden gewenst?</a:t>
            </a:r>
          </a:p>
        </p:txBody>
      </p:sp>
    </p:spTree>
    <p:extLst>
      <p:ext uri="{BB962C8B-B14F-4D97-AF65-F5344CB8AC3E}">
        <p14:creationId xmlns:p14="http://schemas.microsoft.com/office/powerpoint/2010/main" val="2416315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pPr algn="l"/>
            <a:r>
              <a:rPr lang="nl-NL" b="1" dirty="0"/>
              <a:t>Administratieplicht voor Jan en Marie</a:t>
            </a:r>
          </a:p>
        </p:txBody>
      </p:sp>
      <p:sp>
        <p:nvSpPr>
          <p:cNvPr id="3" name="Tijdelijke aanduiding voor inhoud 2"/>
          <p:cNvSpPr>
            <a:spLocks noGrp="1"/>
          </p:cNvSpPr>
          <p:nvPr>
            <p:ph idx="1"/>
          </p:nvPr>
        </p:nvSpPr>
        <p:spPr/>
        <p:txBody>
          <a:bodyPr/>
          <a:lstStyle/>
          <a:p>
            <a:r>
              <a:rPr lang="nl-NL" dirty="0"/>
              <a:t>Oud recht:</a:t>
            </a:r>
          </a:p>
          <a:p>
            <a:r>
              <a:rPr lang="nl-NL" dirty="0"/>
              <a:t>Uitsluitend administratieplicht voor uitgesloten vermogen.</a:t>
            </a:r>
          </a:p>
          <a:p>
            <a:r>
              <a:rPr lang="nl-NL" dirty="0"/>
              <a:t>Gevaren: </a:t>
            </a:r>
          </a:p>
          <a:p>
            <a:pPr marL="896938" indent="-541338">
              <a:buNone/>
              <a:tabLst>
                <a:tab pos="896938" algn="l"/>
              </a:tabLst>
            </a:pPr>
            <a:r>
              <a:rPr lang="nl-NL" dirty="0"/>
              <a:t>a)	Uitsluitingsclausule vergeten;</a:t>
            </a:r>
          </a:p>
          <a:p>
            <a:pPr marL="896938" indent="-541338">
              <a:buNone/>
            </a:pPr>
            <a:r>
              <a:rPr lang="nl-NL" dirty="0"/>
              <a:t>b)	Uitgesloten vermogen geconsumeerd;</a:t>
            </a:r>
          </a:p>
          <a:p>
            <a:pPr marL="896938" indent="-541338">
              <a:buNone/>
            </a:pPr>
            <a:r>
              <a:rPr lang="nl-NL" dirty="0"/>
              <a:t>c)	Uitgesloten vermogen vermengd.</a:t>
            </a:r>
          </a:p>
        </p:txBody>
      </p:sp>
    </p:spTree>
    <p:extLst>
      <p:ext uri="{BB962C8B-B14F-4D97-AF65-F5344CB8AC3E}">
        <p14:creationId xmlns:p14="http://schemas.microsoft.com/office/powerpoint/2010/main" val="24253646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pPr algn="l"/>
            <a:r>
              <a:rPr lang="nl-NL" b="1" dirty="0"/>
              <a:t>Administratieplicht Jan en Marie huidig recht</a:t>
            </a:r>
          </a:p>
        </p:txBody>
      </p:sp>
      <p:sp>
        <p:nvSpPr>
          <p:cNvPr id="3" name="Tijdelijke aanduiding voor inhoud 2"/>
          <p:cNvSpPr>
            <a:spLocks noGrp="1"/>
          </p:cNvSpPr>
          <p:nvPr>
            <p:ph idx="1"/>
          </p:nvPr>
        </p:nvSpPr>
        <p:spPr/>
        <p:txBody>
          <a:bodyPr/>
          <a:lstStyle/>
          <a:p>
            <a:r>
              <a:rPr lang="nl-NL" dirty="0"/>
              <a:t>Aangebrachte woning, geen probleem, tenzij ongelijke gerechtigheid</a:t>
            </a:r>
          </a:p>
          <a:p>
            <a:r>
              <a:rPr lang="nl-NL" dirty="0"/>
              <a:t>Studieschuld: administratie nodig</a:t>
            </a:r>
          </a:p>
          <a:p>
            <a:r>
              <a:rPr lang="nl-NL" dirty="0"/>
              <a:t>Geerfd vermogen: zoals onder huidig recht</a:t>
            </a:r>
          </a:p>
          <a:p>
            <a:r>
              <a:rPr lang="nl-NL" dirty="0"/>
              <a:t>Privévermogen: administratieplicht</a:t>
            </a:r>
          </a:p>
          <a:p>
            <a:endParaRPr lang="nl-NL" dirty="0"/>
          </a:p>
          <a:p>
            <a:pPr marL="0" indent="0">
              <a:buNone/>
            </a:pPr>
            <a:r>
              <a:rPr lang="nl-NL" dirty="0"/>
              <a:t>Conclusie: verschil in resultaat afhankelijk van de administratie</a:t>
            </a:r>
          </a:p>
        </p:txBody>
      </p:sp>
    </p:spTree>
    <p:extLst>
      <p:ext uri="{BB962C8B-B14F-4D97-AF65-F5344CB8AC3E}">
        <p14:creationId xmlns:p14="http://schemas.microsoft.com/office/powerpoint/2010/main" val="2869518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l"/>
            <a:r>
              <a:rPr lang="nl-NL" b="1" dirty="0"/>
              <a:t>Uitsluitingsclausule exit?</a:t>
            </a:r>
          </a:p>
        </p:txBody>
      </p:sp>
      <p:sp>
        <p:nvSpPr>
          <p:cNvPr id="3" name="Tijdelijke aanduiding voor inhoud 2"/>
          <p:cNvSpPr>
            <a:spLocks noGrp="1"/>
          </p:cNvSpPr>
          <p:nvPr>
            <p:ph idx="1"/>
          </p:nvPr>
        </p:nvSpPr>
        <p:spPr/>
        <p:txBody>
          <a:bodyPr/>
          <a:lstStyle/>
          <a:p>
            <a:pPr marL="0" indent="0">
              <a:buNone/>
            </a:pPr>
            <a:r>
              <a:rPr lang="nl-NL" dirty="0"/>
              <a:t>Neen, </a:t>
            </a:r>
          </a:p>
          <a:p>
            <a:r>
              <a:rPr lang="nl-NL" dirty="0"/>
              <a:t>In geval gekozen wordt voor of staande huwelijk voor algehele gemeenschap van goederen</a:t>
            </a:r>
          </a:p>
          <a:p>
            <a:r>
              <a:rPr lang="nl-NL" dirty="0"/>
              <a:t>In geval van </a:t>
            </a:r>
            <a:r>
              <a:rPr lang="nl-NL" dirty="0" err="1"/>
              <a:t>estateplanning</a:t>
            </a:r>
            <a:r>
              <a:rPr lang="nl-NL" dirty="0"/>
              <a:t>: het zachte gedeelte.</a:t>
            </a:r>
          </a:p>
          <a:p>
            <a:endParaRPr lang="nl-NL" dirty="0"/>
          </a:p>
        </p:txBody>
      </p:sp>
    </p:spTree>
    <p:extLst>
      <p:ext uri="{BB962C8B-B14F-4D97-AF65-F5344CB8AC3E}">
        <p14:creationId xmlns:p14="http://schemas.microsoft.com/office/powerpoint/2010/main" val="42654627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1B33FDD-3947-436F-A49D-95EE886DF7A2}"/>
              </a:ext>
            </a:extLst>
          </p:cNvPr>
          <p:cNvSpPr>
            <a:spLocks noGrp="1"/>
          </p:cNvSpPr>
          <p:nvPr>
            <p:ph type="title"/>
          </p:nvPr>
        </p:nvSpPr>
        <p:spPr>
          <a:xfrm>
            <a:off x="251520" y="260648"/>
            <a:ext cx="8229600" cy="1143000"/>
          </a:xfrm>
        </p:spPr>
        <p:txBody>
          <a:bodyPr>
            <a:normAutofit fontScale="90000"/>
          </a:bodyPr>
          <a:lstStyle/>
          <a:p>
            <a:r>
              <a:rPr lang="nl-NL" b="1" dirty="0"/>
              <a:t>Huwelijkse voorwaarden in de praktijk</a:t>
            </a:r>
          </a:p>
        </p:txBody>
      </p:sp>
      <p:sp>
        <p:nvSpPr>
          <p:cNvPr id="3" name="Tijdelijke aanduiding voor inhoud 2">
            <a:extLst>
              <a:ext uri="{FF2B5EF4-FFF2-40B4-BE49-F238E27FC236}">
                <a16:creationId xmlns:a16="http://schemas.microsoft.com/office/drawing/2014/main" id="{7147FA3B-10DD-407A-AB77-4D2511593FAE}"/>
              </a:ext>
            </a:extLst>
          </p:cNvPr>
          <p:cNvSpPr>
            <a:spLocks noGrp="1"/>
          </p:cNvSpPr>
          <p:nvPr>
            <p:ph idx="1"/>
          </p:nvPr>
        </p:nvSpPr>
        <p:spPr/>
        <p:txBody>
          <a:bodyPr/>
          <a:lstStyle/>
          <a:p>
            <a:r>
              <a:rPr lang="nl-NL" dirty="0"/>
              <a:t>Veel voorkomende huwelijkse voorwaarden:</a:t>
            </a:r>
          </a:p>
          <a:p>
            <a:r>
              <a:rPr lang="nl-NL" dirty="0"/>
              <a:t>Beperkte gemeenschappen</a:t>
            </a:r>
          </a:p>
          <a:p>
            <a:r>
              <a:rPr lang="nl-NL" dirty="0"/>
              <a:t>Uitsluiting met periodieke verrekening</a:t>
            </a:r>
          </a:p>
          <a:p>
            <a:r>
              <a:rPr lang="nl-NL" dirty="0"/>
              <a:t>Uitsluiting met finale verrekening</a:t>
            </a:r>
          </a:p>
        </p:txBody>
      </p:sp>
    </p:spTree>
    <p:extLst>
      <p:ext uri="{BB962C8B-B14F-4D97-AF65-F5344CB8AC3E}">
        <p14:creationId xmlns:p14="http://schemas.microsoft.com/office/powerpoint/2010/main" val="13828457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5FC7BA-57C5-F7A3-34EE-7422BC6B01F8}"/>
              </a:ext>
            </a:extLst>
          </p:cNvPr>
          <p:cNvSpPr>
            <a:spLocks noGrp="1"/>
          </p:cNvSpPr>
          <p:nvPr>
            <p:ph type="title"/>
          </p:nvPr>
        </p:nvSpPr>
        <p:spPr/>
        <p:txBody>
          <a:bodyPr>
            <a:normAutofit fontScale="90000"/>
          </a:bodyPr>
          <a:lstStyle/>
          <a:p>
            <a:r>
              <a:rPr lang="nl-NL" b="1" dirty="0"/>
              <a:t>Alimentatie en huwelijkse voorwaarden</a:t>
            </a:r>
          </a:p>
        </p:txBody>
      </p:sp>
      <p:sp>
        <p:nvSpPr>
          <p:cNvPr id="3" name="Tijdelijke aanduiding voor inhoud 2">
            <a:extLst>
              <a:ext uri="{FF2B5EF4-FFF2-40B4-BE49-F238E27FC236}">
                <a16:creationId xmlns:a16="http://schemas.microsoft.com/office/drawing/2014/main" id="{E216917F-1E28-3593-39FD-7AFAB5533B88}"/>
              </a:ext>
            </a:extLst>
          </p:cNvPr>
          <p:cNvSpPr>
            <a:spLocks noGrp="1"/>
          </p:cNvSpPr>
          <p:nvPr>
            <p:ph idx="1"/>
          </p:nvPr>
        </p:nvSpPr>
        <p:spPr/>
        <p:txBody>
          <a:bodyPr/>
          <a:lstStyle/>
          <a:p>
            <a:endParaRPr lang="nl-NL" dirty="0"/>
          </a:p>
          <a:p>
            <a:r>
              <a:rPr lang="nl-NL" dirty="0"/>
              <a:t>Mogelijk in huwelijkse voorwaarden alimentatie uit te sluiten (nihilbeding)</a:t>
            </a:r>
          </a:p>
          <a:p>
            <a:r>
              <a:rPr lang="nl-NL" dirty="0"/>
              <a:t>Zie PG </a:t>
            </a:r>
            <a:r>
              <a:rPr lang="nl-NL"/>
              <a:t>13 mei </a:t>
            </a:r>
            <a:r>
              <a:rPr lang="nl-NL" dirty="0"/>
              <a:t>2022, ECLI:NL:PHR:2022:457</a:t>
            </a:r>
          </a:p>
        </p:txBody>
      </p:sp>
    </p:spTree>
    <p:extLst>
      <p:ext uri="{BB962C8B-B14F-4D97-AF65-F5344CB8AC3E}">
        <p14:creationId xmlns:p14="http://schemas.microsoft.com/office/powerpoint/2010/main" val="29759808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9D96D23-73EA-4BA2-91CB-76A6579185A9}"/>
              </a:ext>
            </a:extLst>
          </p:cNvPr>
          <p:cNvSpPr>
            <a:spLocks noGrp="1"/>
          </p:cNvSpPr>
          <p:nvPr>
            <p:ph type="title"/>
          </p:nvPr>
        </p:nvSpPr>
        <p:spPr/>
        <p:txBody>
          <a:bodyPr/>
          <a:lstStyle/>
          <a:p>
            <a:r>
              <a:rPr lang="nl-NL" dirty="0"/>
              <a:t>Wijziging tijdens huwelijk</a:t>
            </a:r>
          </a:p>
        </p:txBody>
      </p:sp>
      <p:sp>
        <p:nvSpPr>
          <p:cNvPr id="3" name="Tijdelijke aanduiding voor inhoud 2">
            <a:extLst>
              <a:ext uri="{FF2B5EF4-FFF2-40B4-BE49-F238E27FC236}">
                <a16:creationId xmlns:a16="http://schemas.microsoft.com/office/drawing/2014/main" id="{C3346BB8-320B-44E5-9FA5-39E4C65CD8DE}"/>
              </a:ext>
            </a:extLst>
          </p:cNvPr>
          <p:cNvSpPr>
            <a:spLocks noGrp="1"/>
          </p:cNvSpPr>
          <p:nvPr>
            <p:ph idx="1"/>
          </p:nvPr>
        </p:nvSpPr>
        <p:spPr/>
        <p:txBody>
          <a:bodyPr/>
          <a:lstStyle/>
          <a:p>
            <a:r>
              <a:rPr lang="nl-NL" dirty="0"/>
              <a:t>Bijvoorbeeld in het kader van echtscheiding</a:t>
            </a:r>
          </a:p>
          <a:p>
            <a:r>
              <a:rPr lang="nl-NL" dirty="0"/>
              <a:t>Let op waardering</a:t>
            </a:r>
          </a:p>
          <a:p>
            <a:r>
              <a:rPr lang="nl-NL" dirty="0"/>
              <a:t>Let op schenkingselement</a:t>
            </a:r>
          </a:p>
          <a:p>
            <a:r>
              <a:rPr lang="nl-NL" dirty="0"/>
              <a:t>Let op schuldeisers (</a:t>
            </a:r>
            <a:r>
              <a:rPr lang="nl-NL" dirty="0" err="1"/>
              <a:t>actio</a:t>
            </a:r>
            <a:r>
              <a:rPr lang="nl-NL" dirty="0"/>
              <a:t> </a:t>
            </a:r>
            <a:r>
              <a:rPr lang="nl-NL" dirty="0" err="1"/>
              <a:t>Pauliana</a:t>
            </a:r>
            <a:r>
              <a:rPr lang="nl-NL" dirty="0"/>
              <a:t>)</a:t>
            </a:r>
          </a:p>
        </p:txBody>
      </p:sp>
    </p:spTree>
    <p:extLst>
      <p:ext uri="{BB962C8B-B14F-4D97-AF65-F5344CB8AC3E}">
        <p14:creationId xmlns:p14="http://schemas.microsoft.com/office/powerpoint/2010/main" val="174288951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88751B2-8872-FCB9-4D35-65D58159AB12}"/>
              </a:ext>
            </a:extLst>
          </p:cNvPr>
          <p:cNvSpPr>
            <a:spLocks noGrp="1"/>
          </p:cNvSpPr>
          <p:nvPr>
            <p:ph type="title"/>
          </p:nvPr>
        </p:nvSpPr>
        <p:spPr/>
        <p:txBody>
          <a:bodyPr/>
          <a:lstStyle/>
          <a:p>
            <a:r>
              <a:rPr lang="nl-NL" b="1" dirty="0"/>
              <a:t>Ondernemer en echtscheiding</a:t>
            </a:r>
          </a:p>
        </p:txBody>
      </p:sp>
      <p:sp>
        <p:nvSpPr>
          <p:cNvPr id="3" name="Tijdelijke aanduiding voor inhoud 2">
            <a:extLst>
              <a:ext uri="{FF2B5EF4-FFF2-40B4-BE49-F238E27FC236}">
                <a16:creationId xmlns:a16="http://schemas.microsoft.com/office/drawing/2014/main" id="{A37B93A1-4D98-AB49-86E1-67B6B4253109}"/>
              </a:ext>
            </a:extLst>
          </p:cNvPr>
          <p:cNvSpPr>
            <a:spLocks noGrp="1"/>
          </p:cNvSpPr>
          <p:nvPr>
            <p:ph idx="1"/>
          </p:nvPr>
        </p:nvSpPr>
        <p:spPr/>
        <p:txBody>
          <a:bodyPr>
            <a:normAutofit fontScale="92500" lnSpcReduction="20000"/>
          </a:bodyPr>
          <a:lstStyle/>
          <a:p>
            <a:r>
              <a:rPr lang="nl-NL" dirty="0"/>
              <a:t>Onderscheid maken tussen:</a:t>
            </a:r>
          </a:p>
          <a:p>
            <a:endParaRPr lang="nl-NL" dirty="0"/>
          </a:p>
          <a:p>
            <a:pPr marL="0" indent="0">
              <a:buNone/>
            </a:pPr>
            <a:r>
              <a:rPr lang="nl-NL" dirty="0"/>
              <a:t>De echtgenoot en zijn partner hebben geen huwelijkse voorwaarden gemaakt</a:t>
            </a:r>
          </a:p>
          <a:p>
            <a:endParaRPr lang="nl-NL" dirty="0"/>
          </a:p>
          <a:p>
            <a:r>
              <a:rPr lang="nl-NL" dirty="0"/>
              <a:t>1. de onderneming was al aanwezig bij het aangaan van het huwelijk en</a:t>
            </a:r>
          </a:p>
          <a:p>
            <a:endParaRPr lang="nl-NL" dirty="0"/>
          </a:p>
          <a:p>
            <a:r>
              <a:rPr lang="nl-NL" dirty="0"/>
              <a:t>2. de onderneming is pas gestart tijdens het huwelijk</a:t>
            </a:r>
          </a:p>
        </p:txBody>
      </p:sp>
    </p:spTree>
    <p:extLst>
      <p:ext uri="{BB962C8B-B14F-4D97-AF65-F5344CB8AC3E}">
        <p14:creationId xmlns:p14="http://schemas.microsoft.com/office/powerpoint/2010/main" val="134866907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179A104-4A7E-496C-715C-98BBF9395137}"/>
              </a:ext>
            </a:extLst>
          </p:cNvPr>
          <p:cNvSpPr>
            <a:spLocks noGrp="1"/>
          </p:cNvSpPr>
          <p:nvPr>
            <p:ph type="title"/>
          </p:nvPr>
        </p:nvSpPr>
        <p:spPr/>
        <p:txBody>
          <a:bodyPr/>
          <a:lstStyle/>
          <a:p>
            <a:r>
              <a:rPr lang="nl-NL" b="1" dirty="0"/>
              <a:t>Onderneming en echtscheiding 2</a:t>
            </a:r>
          </a:p>
        </p:txBody>
      </p:sp>
      <p:sp>
        <p:nvSpPr>
          <p:cNvPr id="3" name="Tijdelijke aanduiding voor inhoud 2">
            <a:extLst>
              <a:ext uri="{FF2B5EF4-FFF2-40B4-BE49-F238E27FC236}">
                <a16:creationId xmlns:a16="http://schemas.microsoft.com/office/drawing/2014/main" id="{0C3B8876-F69B-3030-A3DC-088AF5537ACF}"/>
              </a:ext>
            </a:extLst>
          </p:cNvPr>
          <p:cNvSpPr>
            <a:spLocks noGrp="1"/>
          </p:cNvSpPr>
          <p:nvPr>
            <p:ph idx="1"/>
          </p:nvPr>
        </p:nvSpPr>
        <p:spPr/>
        <p:txBody>
          <a:bodyPr/>
          <a:lstStyle/>
          <a:p>
            <a:pPr marL="0" indent="0">
              <a:buNone/>
            </a:pPr>
            <a:r>
              <a:rPr lang="nl-NL" dirty="0"/>
              <a:t>De echtgenoot en ondernemer hebben wel huwelijkse voorwaarden gemaakt </a:t>
            </a:r>
          </a:p>
          <a:p>
            <a:pPr marL="0" indent="0">
              <a:buNone/>
            </a:pPr>
            <a:endParaRPr lang="nl-NL" dirty="0"/>
          </a:p>
          <a:p>
            <a:pPr marL="0" indent="0">
              <a:buNone/>
            </a:pPr>
            <a:r>
              <a:rPr lang="nl-NL" dirty="0"/>
              <a:t>1.)De onderneming was wel aanwezig bij het aangaan van de huwelijkse voorwaarden</a:t>
            </a:r>
          </a:p>
          <a:p>
            <a:pPr marL="0" indent="0">
              <a:buNone/>
            </a:pPr>
            <a:endParaRPr lang="nl-NL" dirty="0"/>
          </a:p>
          <a:p>
            <a:pPr marL="0" indent="0">
              <a:buNone/>
            </a:pPr>
            <a:r>
              <a:rPr lang="nl-NL" dirty="0"/>
              <a:t>2.) De onderneming is pas gestart tijdens het huwelijk</a:t>
            </a:r>
          </a:p>
          <a:p>
            <a:pPr marL="0" indent="0">
              <a:buNone/>
            </a:pPr>
            <a:endParaRPr lang="nl-NL" dirty="0"/>
          </a:p>
          <a:p>
            <a:pPr marL="0" indent="0">
              <a:buNone/>
            </a:pPr>
            <a:endParaRPr lang="nl-NL" dirty="0"/>
          </a:p>
        </p:txBody>
      </p:sp>
    </p:spTree>
    <p:extLst>
      <p:ext uri="{BB962C8B-B14F-4D97-AF65-F5344CB8AC3E}">
        <p14:creationId xmlns:p14="http://schemas.microsoft.com/office/powerpoint/2010/main" val="4795839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95536" y="692696"/>
            <a:ext cx="8229600" cy="1143000"/>
          </a:xfrm>
        </p:spPr>
        <p:txBody>
          <a:bodyPr>
            <a:normAutofit fontScale="90000"/>
          </a:bodyPr>
          <a:lstStyle/>
          <a:p>
            <a:pPr algn="l"/>
            <a:r>
              <a:rPr lang="nl-NL" b="1" dirty="0"/>
              <a:t>Wenselijkheid beperkte gemeenschap in plaats van algehele gemeenschap (2018)</a:t>
            </a:r>
          </a:p>
        </p:txBody>
      </p:sp>
      <p:sp>
        <p:nvSpPr>
          <p:cNvPr id="3" name="Tijdelijke aanduiding voor inhoud 2"/>
          <p:cNvSpPr>
            <a:spLocks noGrp="1"/>
          </p:cNvSpPr>
          <p:nvPr>
            <p:ph idx="1"/>
          </p:nvPr>
        </p:nvSpPr>
        <p:spPr>
          <a:xfrm>
            <a:off x="467544" y="2204864"/>
            <a:ext cx="8229600" cy="4525963"/>
          </a:xfrm>
        </p:spPr>
        <p:txBody>
          <a:bodyPr/>
          <a:lstStyle/>
          <a:p>
            <a:r>
              <a:rPr lang="nl-NL" dirty="0"/>
              <a:t>Individualisering van de maatschappij</a:t>
            </a:r>
          </a:p>
          <a:p>
            <a:r>
              <a:rPr lang="nl-NL" dirty="0"/>
              <a:t>‘Gevoel’ dat erfenissen en schenkingen altijd privé moeten blijven</a:t>
            </a:r>
          </a:p>
          <a:p>
            <a:r>
              <a:rPr lang="nl-NL" dirty="0"/>
              <a:t>Nederland loopt uit de pas in Europa</a:t>
            </a:r>
          </a:p>
        </p:txBody>
      </p:sp>
    </p:spTree>
    <p:extLst>
      <p:ext uri="{BB962C8B-B14F-4D97-AF65-F5344CB8AC3E}">
        <p14:creationId xmlns:p14="http://schemas.microsoft.com/office/powerpoint/2010/main" val="249416530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EBD0040-4DC3-0B19-518E-DAE5F61E2C68}"/>
              </a:ext>
            </a:extLst>
          </p:cNvPr>
          <p:cNvSpPr>
            <a:spLocks noGrp="1"/>
          </p:cNvSpPr>
          <p:nvPr>
            <p:ph type="title"/>
          </p:nvPr>
        </p:nvSpPr>
        <p:spPr/>
        <p:txBody>
          <a:bodyPr/>
          <a:lstStyle/>
          <a:p>
            <a:r>
              <a:rPr lang="nl-NL" b="1" dirty="0"/>
              <a:t>De situatie vanaf 1 januari 2018</a:t>
            </a:r>
          </a:p>
        </p:txBody>
      </p:sp>
      <p:sp>
        <p:nvSpPr>
          <p:cNvPr id="3" name="Tijdelijke aanduiding voor inhoud 2">
            <a:extLst>
              <a:ext uri="{FF2B5EF4-FFF2-40B4-BE49-F238E27FC236}">
                <a16:creationId xmlns:a16="http://schemas.microsoft.com/office/drawing/2014/main" id="{CCCF1C89-2C62-47A5-2299-A128DD0DEC3F}"/>
              </a:ext>
            </a:extLst>
          </p:cNvPr>
          <p:cNvSpPr>
            <a:spLocks noGrp="1"/>
          </p:cNvSpPr>
          <p:nvPr>
            <p:ph idx="1"/>
          </p:nvPr>
        </p:nvSpPr>
        <p:spPr/>
        <p:txBody>
          <a:bodyPr>
            <a:normAutofit fontScale="92500"/>
          </a:bodyPr>
          <a:lstStyle/>
          <a:p>
            <a:endParaRPr lang="nl-NL" dirty="0"/>
          </a:p>
          <a:p>
            <a:r>
              <a:rPr lang="nl-NL" dirty="0"/>
              <a:t>Voorbeeld: Ans en Bernard trouwen  op 13 februari 2022. Bernard heeft een sportschool, Betty een vakantiehuis op de Veluwe.  Wanneer zij trouwen wonen zij in een woning die op beider naam staat . Zij hebben geen huwelijkse voorwaarden gemaakt.</a:t>
            </a:r>
          </a:p>
          <a:p>
            <a:endParaRPr lang="nl-NL" dirty="0"/>
          </a:p>
          <a:p>
            <a:r>
              <a:rPr lang="nl-NL" dirty="0"/>
              <a:t>Wat is rechtens bij een eventuele echtscheiding?</a:t>
            </a:r>
          </a:p>
        </p:txBody>
      </p:sp>
    </p:spTree>
    <p:extLst>
      <p:ext uri="{BB962C8B-B14F-4D97-AF65-F5344CB8AC3E}">
        <p14:creationId xmlns:p14="http://schemas.microsoft.com/office/powerpoint/2010/main" val="315057718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7501836-7F66-A5A3-5AA3-DA78DF3F7FD5}"/>
              </a:ext>
            </a:extLst>
          </p:cNvPr>
          <p:cNvSpPr>
            <a:spLocks noGrp="1"/>
          </p:cNvSpPr>
          <p:nvPr>
            <p:ph type="title"/>
          </p:nvPr>
        </p:nvSpPr>
        <p:spPr/>
        <p:txBody>
          <a:bodyPr/>
          <a:lstStyle/>
          <a:p>
            <a:r>
              <a:rPr lang="nl-NL" b="1" dirty="0"/>
              <a:t>De situatie voor 1 januari 2018</a:t>
            </a:r>
          </a:p>
        </p:txBody>
      </p:sp>
      <p:sp>
        <p:nvSpPr>
          <p:cNvPr id="3" name="Tijdelijke aanduiding voor inhoud 2">
            <a:extLst>
              <a:ext uri="{FF2B5EF4-FFF2-40B4-BE49-F238E27FC236}">
                <a16:creationId xmlns:a16="http://schemas.microsoft.com/office/drawing/2014/main" id="{93E0B71C-A2DD-5AF6-604B-7A7A1FCABFD6}"/>
              </a:ext>
            </a:extLst>
          </p:cNvPr>
          <p:cNvSpPr>
            <a:spLocks noGrp="1"/>
          </p:cNvSpPr>
          <p:nvPr>
            <p:ph idx="1"/>
          </p:nvPr>
        </p:nvSpPr>
        <p:spPr/>
        <p:txBody>
          <a:bodyPr/>
          <a:lstStyle/>
          <a:p>
            <a:r>
              <a:rPr lang="nl-NL" dirty="0"/>
              <a:t>Voorbeeld: Ans en Bernard trouwen  op 13 februari 2015. Bernard heeft een sportschool, Betty een vakantiehuis op de Veluwe.  Wanneer zij trouwen wonen zij in een woning die op beider naam staat .</a:t>
            </a:r>
          </a:p>
          <a:p>
            <a:r>
              <a:rPr lang="nl-NL" dirty="0"/>
              <a:t>Wat is rechtens bij een </a:t>
            </a:r>
            <a:r>
              <a:rPr lang="nl-NL" dirty="0" err="1"/>
              <a:t>evnetuele</a:t>
            </a:r>
            <a:r>
              <a:rPr lang="nl-NL" dirty="0"/>
              <a:t> echtscheiding</a:t>
            </a:r>
          </a:p>
          <a:p>
            <a:endParaRPr lang="nl-NL" dirty="0"/>
          </a:p>
        </p:txBody>
      </p:sp>
    </p:spTree>
    <p:extLst>
      <p:ext uri="{BB962C8B-B14F-4D97-AF65-F5344CB8AC3E}">
        <p14:creationId xmlns:p14="http://schemas.microsoft.com/office/powerpoint/2010/main" val="365702309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0B32435-43BF-CF30-5247-42CBEF155D0C}"/>
              </a:ext>
            </a:extLst>
          </p:cNvPr>
          <p:cNvSpPr>
            <a:spLocks noGrp="1"/>
          </p:cNvSpPr>
          <p:nvPr>
            <p:ph type="title"/>
          </p:nvPr>
        </p:nvSpPr>
        <p:spPr/>
        <p:txBody>
          <a:bodyPr>
            <a:normAutofit fontScale="90000"/>
          </a:bodyPr>
          <a:lstStyle/>
          <a:p>
            <a:r>
              <a:rPr lang="nl-NL" b="1" dirty="0"/>
              <a:t>Gemeenschap van goederen en onderneming</a:t>
            </a:r>
          </a:p>
        </p:txBody>
      </p:sp>
      <p:sp>
        <p:nvSpPr>
          <p:cNvPr id="3" name="Tijdelijke aanduiding voor inhoud 2">
            <a:extLst>
              <a:ext uri="{FF2B5EF4-FFF2-40B4-BE49-F238E27FC236}">
                <a16:creationId xmlns:a16="http://schemas.microsoft.com/office/drawing/2014/main" id="{3B800F17-AFE9-2FEF-DF4A-C3A12FFCFB8A}"/>
              </a:ext>
            </a:extLst>
          </p:cNvPr>
          <p:cNvSpPr>
            <a:spLocks noGrp="1"/>
          </p:cNvSpPr>
          <p:nvPr>
            <p:ph idx="1"/>
          </p:nvPr>
        </p:nvSpPr>
        <p:spPr/>
        <p:txBody>
          <a:bodyPr>
            <a:normAutofit fontScale="85000" lnSpcReduction="10000"/>
          </a:bodyPr>
          <a:lstStyle/>
          <a:p>
            <a:r>
              <a:rPr lang="nl-NL" dirty="0"/>
              <a:t>Onderneming valt in de gemeenschap:</a:t>
            </a:r>
          </a:p>
          <a:p>
            <a:r>
              <a:rPr lang="nl-NL" dirty="0"/>
              <a:t>Voorbeeld: Ans en Bernard trouwen  op 13 februari 2022. Bernard heeft een sportschool, Betty een vakantiehuis op de Veluwe.  Wanneer zij trouwen wonen zij in een woning die op beider naam staat .</a:t>
            </a:r>
          </a:p>
          <a:p>
            <a:endParaRPr lang="nl-NL" dirty="0"/>
          </a:p>
          <a:p>
            <a:r>
              <a:rPr lang="nl-NL" dirty="0"/>
              <a:t>a) hoe te verdelen?</a:t>
            </a:r>
          </a:p>
          <a:p>
            <a:r>
              <a:rPr lang="nl-NL" dirty="0"/>
              <a:t>b) hoe met de zeggenschap?</a:t>
            </a:r>
          </a:p>
          <a:p>
            <a:r>
              <a:rPr lang="nl-NL" dirty="0"/>
              <a:t>Onderscheid: eenmanszaak, personenvennootschap, onderneming</a:t>
            </a:r>
          </a:p>
          <a:p>
            <a:endParaRPr lang="nl-NL" dirty="0"/>
          </a:p>
        </p:txBody>
      </p:sp>
    </p:spTree>
    <p:extLst>
      <p:ext uri="{BB962C8B-B14F-4D97-AF65-F5344CB8AC3E}">
        <p14:creationId xmlns:p14="http://schemas.microsoft.com/office/powerpoint/2010/main" val="307923915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7E7597F-AE17-9665-40D7-B1D563B564E6}"/>
              </a:ext>
            </a:extLst>
          </p:cNvPr>
          <p:cNvSpPr>
            <a:spLocks noGrp="1"/>
          </p:cNvSpPr>
          <p:nvPr>
            <p:ph type="title"/>
          </p:nvPr>
        </p:nvSpPr>
        <p:spPr/>
        <p:txBody>
          <a:bodyPr/>
          <a:lstStyle/>
          <a:p>
            <a:r>
              <a:rPr lang="nl-NL" b="1" dirty="0"/>
              <a:t>Echtscheiding en artikel 1:95a BW</a:t>
            </a:r>
          </a:p>
        </p:txBody>
      </p:sp>
      <p:sp>
        <p:nvSpPr>
          <p:cNvPr id="3" name="Tijdelijke aanduiding voor inhoud 2">
            <a:extLst>
              <a:ext uri="{FF2B5EF4-FFF2-40B4-BE49-F238E27FC236}">
                <a16:creationId xmlns:a16="http://schemas.microsoft.com/office/drawing/2014/main" id="{6C6035C5-A122-0D27-76AF-6B187FE2E853}"/>
              </a:ext>
            </a:extLst>
          </p:cNvPr>
          <p:cNvSpPr>
            <a:spLocks noGrp="1"/>
          </p:cNvSpPr>
          <p:nvPr>
            <p:ph idx="1"/>
          </p:nvPr>
        </p:nvSpPr>
        <p:spPr/>
        <p:txBody>
          <a:bodyPr/>
          <a:lstStyle/>
          <a:p>
            <a:pPr marL="0" indent="0">
              <a:buNone/>
            </a:pPr>
            <a:endParaRPr lang="nl-NL" dirty="0"/>
          </a:p>
          <a:p>
            <a:pPr marL="0" indent="0">
              <a:buNone/>
            </a:pPr>
            <a:r>
              <a:rPr lang="nl-NL" dirty="0"/>
              <a:t>Hoe de redelijke vergoeding te berekenen?</a:t>
            </a:r>
          </a:p>
        </p:txBody>
      </p:sp>
    </p:spTree>
    <p:extLst>
      <p:ext uri="{BB962C8B-B14F-4D97-AF65-F5344CB8AC3E}">
        <p14:creationId xmlns:p14="http://schemas.microsoft.com/office/powerpoint/2010/main" val="11229638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0D22738-0E9F-D30C-5367-D5C36794144E}"/>
              </a:ext>
            </a:extLst>
          </p:cNvPr>
          <p:cNvSpPr>
            <a:spLocks noGrp="1"/>
          </p:cNvSpPr>
          <p:nvPr>
            <p:ph type="title"/>
          </p:nvPr>
        </p:nvSpPr>
        <p:spPr/>
        <p:txBody>
          <a:bodyPr>
            <a:normAutofit fontScale="90000"/>
          </a:bodyPr>
          <a:lstStyle/>
          <a:p>
            <a:r>
              <a:rPr lang="nl-NL" b="1" dirty="0"/>
              <a:t>Echtscheiding ondernemer en huwelijkse voorwaarden</a:t>
            </a:r>
          </a:p>
        </p:txBody>
      </p:sp>
      <p:sp>
        <p:nvSpPr>
          <p:cNvPr id="3" name="Tijdelijke aanduiding voor inhoud 2">
            <a:extLst>
              <a:ext uri="{FF2B5EF4-FFF2-40B4-BE49-F238E27FC236}">
                <a16:creationId xmlns:a16="http://schemas.microsoft.com/office/drawing/2014/main" id="{67A888FE-55E6-1A68-5251-A7EFB9BEEADD}"/>
              </a:ext>
            </a:extLst>
          </p:cNvPr>
          <p:cNvSpPr>
            <a:spLocks noGrp="1"/>
          </p:cNvSpPr>
          <p:nvPr>
            <p:ph idx="1"/>
          </p:nvPr>
        </p:nvSpPr>
        <p:spPr/>
        <p:txBody>
          <a:bodyPr>
            <a:normAutofit fontScale="85000" lnSpcReduction="10000"/>
          </a:bodyPr>
          <a:lstStyle/>
          <a:p>
            <a:r>
              <a:rPr lang="nl-NL" dirty="0"/>
              <a:t>Periodiek verrekenbeding</a:t>
            </a:r>
          </a:p>
          <a:p>
            <a:pPr marL="0" indent="0">
              <a:buNone/>
            </a:pPr>
            <a:endParaRPr lang="nl-NL" dirty="0"/>
          </a:p>
          <a:p>
            <a:r>
              <a:rPr lang="nl-NL" dirty="0"/>
              <a:t>Ans en Bernard, die een goed lopend visserijbedrijf heeft, gevoerd in de vorm van een bv,  zijn gehuwd en hebben huwelijkse voorwaarden gemaakt met een periodiek verrekenbeding ingeval hun huwelijk wordt ontbonden door echtscheiding. Verrekening blijft achterwege. Bij echtscheiding eist Ans, die altijd voor de kinderen heeft gezorgd en geen betaalde baan heeft gehad, alsnog uitvoering van het verrekenbeding.</a:t>
            </a:r>
          </a:p>
          <a:p>
            <a:r>
              <a:rPr lang="nl-NL" dirty="0"/>
              <a:t>Wat is rechtens?</a:t>
            </a:r>
          </a:p>
        </p:txBody>
      </p:sp>
    </p:spTree>
    <p:extLst>
      <p:ext uri="{BB962C8B-B14F-4D97-AF65-F5344CB8AC3E}">
        <p14:creationId xmlns:p14="http://schemas.microsoft.com/office/powerpoint/2010/main" val="115072329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6AF8498-A64F-637F-C5BF-53E22CA2B2F2}"/>
              </a:ext>
            </a:extLst>
          </p:cNvPr>
          <p:cNvSpPr>
            <a:spLocks noGrp="1"/>
          </p:cNvSpPr>
          <p:nvPr>
            <p:ph type="title"/>
          </p:nvPr>
        </p:nvSpPr>
        <p:spPr/>
        <p:txBody>
          <a:bodyPr>
            <a:normAutofit fontScale="90000"/>
          </a:bodyPr>
          <a:lstStyle/>
          <a:p>
            <a:r>
              <a:rPr lang="nl-NL" b="1" dirty="0"/>
              <a:t>Echtscheiding ondernemer en huwelijkse voorwaarden 2</a:t>
            </a:r>
          </a:p>
        </p:txBody>
      </p:sp>
      <p:sp>
        <p:nvSpPr>
          <p:cNvPr id="3" name="Tijdelijke aanduiding voor inhoud 2">
            <a:extLst>
              <a:ext uri="{FF2B5EF4-FFF2-40B4-BE49-F238E27FC236}">
                <a16:creationId xmlns:a16="http://schemas.microsoft.com/office/drawing/2014/main" id="{3A7DA7A4-6E06-9019-7AAC-3B0997C3C13C}"/>
              </a:ext>
            </a:extLst>
          </p:cNvPr>
          <p:cNvSpPr>
            <a:spLocks noGrp="1"/>
          </p:cNvSpPr>
          <p:nvPr>
            <p:ph idx="1"/>
          </p:nvPr>
        </p:nvSpPr>
        <p:spPr/>
        <p:txBody>
          <a:bodyPr/>
          <a:lstStyle/>
          <a:p>
            <a:r>
              <a:rPr lang="nl-NL" dirty="0"/>
              <a:t>Alternatief: finaal verrekenbeding</a:t>
            </a:r>
          </a:p>
          <a:p>
            <a:r>
              <a:rPr lang="nl-NL" dirty="0"/>
              <a:t>Ans en Bernard, die een goed lopend visserijbedrijf heeft, gevoerd in de vorm van een bv,  zijn gehuwd en hebben huwelijkse voorwaarden gemaakt met een finaal verrekenbeding ingeval hun huwelijk wordt ontbonden door echtscheiding.</a:t>
            </a:r>
          </a:p>
        </p:txBody>
      </p:sp>
    </p:spTree>
    <p:extLst>
      <p:ext uri="{BB962C8B-B14F-4D97-AF65-F5344CB8AC3E}">
        <p14:creationId xmlns:p14="http://schemas.microsoft.com/office/powerpoint/2010/main" val="30272144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l"/>
            <a:r>
              <a:rPr lang="nl-NL" b="1" dirty="0"/>
              <a:t>Wensenlijstje</a:t>
            </a:r>
          </a:p>
        </p:txBody>
      </p:sp>
      <p:sp>
        <p:nvSpPr>
          <p:cNvPr id="3" name="Tijdelijke aanduiding voor inhoud 2"/>
          <p:cNvSpPr>
            <a:spLocks noGrp="1"/>
          </p:cNvSpPr>
          <p:nvPr>
            <p:ph idx="1"/>
          </p:nvPr>
        </p:nvSpPr>
        <p:spPr/>
        <p:txBody>
          <a:bodyPr/>
          <a:lstStyle/>
          <a:p>
            <a:r>
              <a:rPr lang="nl-NL" dirty="0"/>
              <a:t>‘Bewust keuze’ gesprek voor aangaan huwelijk</a:t>
            </a:r>
          </a:p>
          <a:p>
            <a:r>
              <a:rPr lang="nl-NL" dirty="0"/>
              <a:t> Staat van aanbrengsten</a:t>
            </a:r>
          </a:p>
          <a:p>
            <a:r>
              <a:rPr lang="nl-NL" dirty="0"/>
              <a:t> Ondernemers altijd huwelijkse voorwaarden</a:t>
            </a:r>
          </a:p>
          <a:p>
            <a:endParaRPr lang="nl-NL" dirty="0"/>
          </a:p>
          <a:p>
            <a:pPr marL="0" indent="0">
              <a:buNone/>
            </a:pPr>
            <a:r>
              <a:rPr lang="nl-NL" dirty="0"/>
              <a:t>Meer algemeen:</a:t>
            </a:r>
          </a:p>
          <a:p>
            <a:pPr marL="0" indent="0">
              <a:buNone/>
            </a:pPr>
            <a:r>
              <a:rPr lang="nl-NL" dirty="0"/>
              <a:t>-  Vragenlijst </a:t>
            </a:r>
          </a:p>
          <a:p>
            <a:pPr marL="0" indent="0">
              <a:buNone/>
            </a:pPr>
            <a:r>
              <a:rPr lang="nl-NL" dirty="0"/>
              <a:t>-  Considerans</a:t>
            </a:r>
          </a:p>
          <a:p>
            <a:endParaRPr lang="nl-NL" dirty="0"/>
          </a:p>
        </p:txBody>
      </p:sp>
    </p:spTree>
    <p:extLst>
      <p:ext uri="{BB962C8B-B14F-4D97-AF65-F5344CB8AC3E}">
        <p14:creationId xmlns:p14="http://schemas.microsoft.com/office/powerpoint/2010/main" val="208979616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dirty="0"/>
          </a:p>
          <a:p>
            <a:endParaRPr lang="nl-NL" dirty="0"/>
          </a:p>
          <a:p>
            <a:pPr marL="0" indent="0" algn="ctr">
              <a:buNone/>
            </a:pPr>
            <a:r>
              <a:rPr lang="nl-NL" sz="4000" b="1" dirty="0"/>
              <a:t>Dank voor uw aandacht!</a:t>
            </a:r>
          </a:p>
        </p:txBody>
      </p:sp>
    </p:spTree>
    <p:extLst>
      <p:ext uri="{BB962C8B-B14F-4D97-AF65-F5344CB8AC3E}">
        <p14:creationId xmlns:p14="http://schemas.microsoft.com/office/powerpoint/2010/main" val="9235355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pPr algn="l"/>
            <a:r>
              <a:rPr lang="nl-NL" b="1" dirty="0"/>
              <a:t>Gewijzigd Voorstel 20 augustus 2015, huidige wet</a:t>
            </a:r>
          </a:p>
        </p:txBody>
      </p:sp>
      <p:sp>
        <p:nvSpPr>
          <p:cNvPr id="3" name="Tijdelijke aanduiding voor inhoud 2"/>
          <p:cNvSpPr>
            <a:spLocks noGrp="1"/>
          </p:cNvSpPr>
          <p:nvPr>
            <p:ph idx="1"/>
          </p:nvPr>
        </p:nvSpPr>
        <p:spPr/>
        <p:txBody>
          <a:bodyPr>
            <a:normAutofit lnSpcReduction="10000"/>
          </a:bodyPr>
          <a:lstStyle/>
          <a:p>
            <a:r>
              <a:rPr lang="nl-NL" dirty="0"/>
              <a:t>Hoofdlijnen:</a:t>
            </a:r>
          </a:p>
          <a:p>
            <a:r>
              <a:rPr lang="nl-NL" dirty="0"/>
              <a:t>Beperkte gemeenschap van alle vóór het huwelijk gezamenlijke goederen en alle goederen vanaf aanvang gemeenschap verkregen</a:t>
            </a:r>
          </a:p>
          <a:p>
            <a:r>
              <a:rPr lang="nl-NL" dirty="0"/>
              <a:t>Beperkte gemeenschap van alle schulden ontstaan vanaf het aangaan van de gemeenschap</a:t>
            </a:r>
          </a:p>
          <a:p>
            <a:r>
              <a:rPr lang="nl-NL" dirty="0"/>
              <a:t>Erfenissen en schenkingen blijven privé</a:t>
            </a:r>
          </a:p>
          <a:p>
            <a:endParaRPr lang="nl-NL" dirty="0"/>
          </a:p>
        </p:txBody>
      </p:sp>
    </p:spTree>
    <p:extLst>
      <p:ext uri="{BB962C8B-B14F-4D97-AF65-F5344CB8AC3E}">
        <p14:creationId xmlns:p14="http://schemas.microsoft.com/office/powerpoint/2010/main" val="38869258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l"/>
            <a:r>
              <a:rPr lang="nl-NL" b="1" dirty="0"/>
              <a:t>Vervolg beperkte gemeenschap</a:t>
            </a:r>
          </a:p>
        </p:txBody>
      </p:sp>
      <p:sp>
        <p:nvSpPr>
          <p:cNvPr id="3" name="Tijdelijke aanduiding voor inhoud 2"/>
          <p:cNvSpPr>
            <a:spLocks noGrp="1"/>
          </p:cNvSpPr>
          <p:nvPr>
            <p:ph idx="1"/>
          </p:nvPr>
        </p:nvSpPr>
        <p:spPr/>
        <p:txBody>
          <a:bodyPr>
            <a:normAutofit fontScale="92500"/>
          </a:bodyPr>
          <a:lstStyle/>
          <a:p>
            <a:r>
              <a:rPr lang="nl-NL" dirty="0"/>
              <a:t>Privé goederen en privé schulden vallen buiten de gemeenschap</a:t>
            </a:r>
          </a:p>
          <a:p>
            <a:r>
              <a:rPr lang="nl-NL" dirty="0"/>
              <a:t>Indien ondernemingsvermogen buiten de gemeenschap valt komt ten bate van de gemeenschap </a:t>
            </a:r>
            <a:r>
              <a:rPr lang="nl-NL" u="sng" dirty="0"/>
              <a:t>een redelijke vergoeding </a:t>
            </a:r>
            <a:r>
              <a:rPr lang="nl-NL" dirty="0"/>
              <a:t>voor de kennis, vaardigheden en arbeid die een echtgenoot daarvoor heeft aangewend voor zover een dergelijke vergoeding niet al op andere wijze ten bate van beide echtgenoten is gekomen</a:t>
            </a:r>
          </a:p>
        </p:txBody>
      </p:sp>
    </p:spTree>
    <p:extLst>
      <p:ext uri="{BB962C8B-B14F-4D97-AF65-F5344CB8AC3E}">
        <p14:creationId xmlns:p14="http://schemas.microsoft.com/office/powerpoint/2010/main" val="11565986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277157C-1EE5-4BEB-9707-AB2635BF6BE5}"/>
              </a:ext>
            </a:extLst>
          </p:cNvPr>
          <p:cNvSpPr>
            <a:spLocks noGrp="1"/>
          </p:cNvSpPr>
          <p:nvPr>
            <p:ph type="title"/>
          </p:nvPr>
        </p:nvSpPr>
        <p:spPr/>
        <p:txBody>
          <a:bodyPr/>
          <a:lstStyle/>
          <a:p>
            <a:r>
              <a:rPr lang="nl-NL" b="1" dirty="0"/>
              <a:t>Vervolg beperkte gemeenschap</a:t>
            </a:r>
          </a:p>
        </p:txBody>
      </p:sp>
      <p:sp>
        <p:nvSpPr>
          <p:cNvPr id="3" name="Tijdelijke aanduiding voor inhoud 2">
            <a:extLst>
              <a:ext uri="{FF2B5EF4-FFF2-40B4-BE49-F238E27FC236}">
                <a16:creationId xmlns:a16="http://schemas.microsoft.com/office/drawing/2014/main" id="{D8A8090C-595E-46DA-9382-14E579213E43}"/>
              </a:ext>
            </a:extLst>
          </p:cNvPr>
          <p:cNvSpPr>
            <a:spLocks noGrp="1"/>
          </p:cNvSpPr>
          <p:nvPr>
            <p:ph idx="1"/>
          </p:nvPr>
        </p:nvSpPr>
        <p:spPr/>
        <p:txBody>
          <a:bodyPr/>
          <a:lstStyle/>
          <a:p>
            <a:endParaRPr lang="nl-NL" dirty="0"/>
          </a:p>
          <a:p>
            <a:r>
              <a:rPr lang="nl-NL" dirty="0"/>
              <a:t>Beperking verhaal schuldeisers:</a:t>
            </a:r>
          </a:p>
          <a:p>
            <a:r>
              <a:rPr lang="nl-NL" dirty="0"/>
              <a:t>Art. 1:96 lid 3 BW</a:t>
            </a:r>
          </a:p>
        </p:txBody>
      </p:sp>
    </p:spTree>
    <p:extLst>
      <p:ext uri="{BB962C8B-B14F-4D97-AF65-F5344CB8AC3E}">
        <p14:creationId xmlns:p14="http://schemas.microsoft.com/office/powerpoint/2010/main" val="20271480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95536" y="764704"/>
            <a:ext cx="8229600" cy="1143000"/>
          </a:xfrm>
        </p:spPr>
        <p:txBody>
          <a:bodyPr>
            <a:normAutofit fontScale="90000"/>
          </a:bodyPr>
          <a:lstStyle/>
          <a:p>
            <a:pPr algn="l"/>
            <a:r>
              <a:rPr lang="nl-NL" b="1" dirty="0"/>
              <a:t>Wanneer huwelijkse voorwaarden </a:t>
            </a:r>
            <a:br>
              <a:rPr lang="nl-NL" b="1" dirty="0"/>
            </a:br>
            <a:r>
              <a:rPr lang="nl-NL" b="1" dirty="0"/>
              <a:t>onder het voor 1 januari 2018 geldende recht recht?</a:t>
            </a:r>
          </a:p>
        </p:txBody>
      </p:sp>
      <p:sp>
        <p:nvSpPr>
          <p:cNvPr id="3" name="Tijdelijke aanduiding voor inhoud 2"/>
          <p:cNvSpPr>
            <a:spLocks noGrp="1"/>
          </p:cNvSpPr>
          <p:nvPr>
            <p:ph idx="1"/>
          </p:nvPr>
        </p:nvSpPr>
        <p:spPr>
          <a:xfrm>
            <a:off x="467544" y="2204864"/>
            <a:ext cx="8229600" cy="4525963"/>
          </a:xfrm>
        </p:spPr>
        <p:txBody>
          <a:bodyPr/>
          <a:lstStyle/>
          <a:p>
            <a:r>
              <a:rPr lang="nl-NL" dirty="0"/>
              <a:t>Ondernemersrisico</a:t>
            </a:r>
          </a:p>
          <a:p>
            <a:r>
              <a:rPr lang="nl-NL" dirty="0"/>
              <a:t>Beschermen familievermogen</a:t>
            </a:r>
          </a:p>
          <a:p>
            <a:r>
              <a:rPr lang="nl-NL" dirty="0"/>
              <a:t>Gescheiden houden van schulden</a:t>
            </a:r>
          </a:p>
          <a:p>
            <a:r>
              <a:rPr lang="nl-NL" dirty="0"/>
              <a:t>Voorkomen van vermogensverschuiving </a:t>
            </a:r>
          </a:p>
          <a:p>
            <a:r>
              <a:rPr lang="nl-NL" dirty="0"/>
              <a:t>Uitsluiting van iedere gemeenschap</a:t>
            </a:r>
          </a:p>
        </p:txBody>
      </p:sp>
    </p:spTree>
    <p:extLst>
      <p:ext uri="{BB962C8B-B14F-4D97-AF65-F5344CB8AC3E}">
        <p14:creationId xmlns:p14="http://schemas.microsoft.com/office/powerpoint/2010/main" val="24318705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476672"/>
            <a:ext cx="8352928" cy="1143000"/>
          </a:xfrm>
        </p:spPr>
        <p:txBody>
          <a:bodyPr>
            <a:noAutofit/>
          </a:bodyPr>
          <a:lstStyle/>
          <a:p>
            <a:pPr algn="l"/>
            <a:r>
              <a:rPr lang="nl-NL" sz="3800" b="1" dirty="0"/>
              <a:t>Wanneer huwelijkse voorwaarden bij sinds 1 januari 2018 geldende </a:t>
            </a:r>
            <a:r>
              <a:rPr lang="nl-NL" sz="3800" b="1" dirty="0" err="1"/>
              <a:t>huwelijks-vermogensrecht</a:t>
            </a:r>
            <a:endParaRPr lang="nl-NL" sz="3800" b="1" dirty="0"/>
          </a:p>
        </p:txBody>
      </p:sp>
      <p:sp>
        <p:nvSpPr>
          <p:cNvPr id="3" name="Tijdelijke aanduiding voor inhoud 2"/>
          <p:cNvSpPr>
            <a:spLocks noGrp="1"/>
          </p:cNvSpPr>
          <p:nvPr>
            <p:ph idx="1"/>
          </p:nvPr>
        </p:nvSpPr>
        <p:spPr>
          <a:xfrm>
            <a:off x="467544" y="1916832"/>
            <a:ext cx="8229600" cy="4896544"/>
          </a:xfrm>
        </p:spPr>
        <p:txBody>
          <a:bodyPr>
            <a:normAutofit fontScale="62500" lnSpcReduction="20000"/>
          </a:bodyPr>
          <a:lstStyle/>
          <a:p>
            <a:pPr marL="0" indent="0">
              <a:buNone/>
            </a:pPr>
            <a:endParaRPr lang="nl-NL" sz="2800" dirty="0"/>
          </a:p>
          <a:p>
            <a:pPr marL="0" indent="0">
              <a:buNone/>
            </a:pPr>
            <a:endParaRPr lang="nl-NL" sz="4000" dirty="0"/>
          </a:p>
          <a:p>
            <a:r>
              <a:rPr lang="nl-NL" sz="4000" b="1" dirty="0"/>
              <a:t>Ondernemer</a:t>
            </a:r>
          </a:p>
          <a:p>
            <a:pPr marL="627063" indent="-271463">
              <a:buNone/>
            </a:pPr>
            <a:r>
              <a:rPr lang="nl-NL" sz="4000" dirty="0"/>
              <a:t>-  In huwelijkse voorwaarden uitwerken redelijke vergoeding voor de kennis, vaardigheden en arbeid?</a:t>
            </a:r>
          </a:p>
          <a:p>
            <a:pPr marL="627063" indent="-271463">
              <a:buNone/>
            </a:pPr>
            <a:r>
              <a:rPr lang="nl-NL" sz="4000" dirty="0"/>
              <a:t>- 	Art. 1:87 BW uitwerken: nominaal of beleggingsleer?</a:t>
            </a:r>
          </a:p>
          <a:p>
            <a:pPr marL="627063" indent="-271463">
              <a:buNone/>
            </a:pPr>
            <a:r>
              <a:rPr lang="nl-NL" sz="4000" dirty="0"/>
              <a:t>	(art. 1: 84 BW)</a:t>
            </a:r>
          </a:p>
          <a:p>
            <a:pPr marL="630238" indent="-274638">
              <a:buFontTx/>
              <a:buChar char="-"/>
            </a:pPr>
            <a:r>
              <a:rPr lang="nl-NL" sz="4000" dirty="0"/>
              <a:t>Bewijs bij faillissement (art. 61 </a:t>
            </a:r>
            <a:r>
              <a:rPr lang="nl-NL" sz="4000" dirty="0" err="1"/>
              <a:t>Fw</a:t>
            </a:r>
            <a:r>
              <a:rPr lang="nl-NL" sz="4000" dirty="0"/>
              <a:t>)</a:t>
            </a:r>
          </a:p>
          <a:p>
            <a:pPr marL="627063" indent="-271463">
              <a:buFontTx/>
              <a:buChar char="-"/>
            </a:pPr>
            <a:r>
              <a:rPr lang="nl-NL" sz="4000" dirty="0"/>
              <a:t>Voorkoming werking art. 1: 95a BW</a:t>
            </a:r>
          </a:p>
          <a:p>
            <a:pPr marL="627063" indent="-271463">
              <a:buFontTx/>
              <a:buChar char="-"/>
            </a:pPr>
            <a:r>
              <a:rPr lang="nl-NL" sz="4000" dirty="0"/>
              <a:t>Voorkoming deels privé deels gemeenschapsvermogen</a:t>
            </a:r>
          </a:p>
          <a:p>
            <a:pPr marL="627063" indent="-271463">
              <a:buFontTx/>
              <a:buChar char="-"/>
            </a:pPr>
            <a:r>
              <a:rPr lang="nl-NL" sz="4000" dirty="0"/>
              <a:t>Bewerkstelligen geheel (huwelijks- en voorhuwelijks-) gemeenschapsvermogen</a:t>
            </a:r>
          </a:p>
          <a:p>
            <a:pPr>
              <a:buFontTx/>
              <a:buChar char="-"/>
            </a:pPr>
            <a:endParaRPr lang="nl-NL" sz="2800" dirty="0"/>
          </a:p>
          <a:p>
            <a:pPr>
              <a:buFontTx/>
              <a:buChar char="-"/>
            </a:pPr>
            <a:endParaRPr lang="nl-NL" dirty="0"/>
          </a:p>
          <a:p>
            <a:pPr>
              <a:buFontTx/>
              <a:buChar char="-"/>
            </a:pPr>
            <a:endParaRPr lang="nl-NL" dirty="0"/>
          </a:p>
        </p:txBody>
      </p:sp>
    </p:spTree>
    <p:extLst>
      <p:ext uri="{BB962C8B-B14F-4D97-AF65-F5344CB8AC3E}">
        <p14:creationId xmlns:p14="http://schemas.microsoft.com/office/powerpoint/2010/main" val="12653810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2A5F6C3-2B39-A41C-5B11-5DAB70D5F9FC}"/>
              </a:ext>
            </a:extLst>
          </p:cNvPr>
          <p:cNvSpPr>
            <a:spLocks noGrp="1"/>
          </p:cNvSpPr>
          <p:nvPr>
            <p:ph type="title"/>
          </p:nvPr>
        </p:nvSpPr>
        <p:spPr>
          <a:xfrm>
            <a:off x="457200" y="274638"/>
            <a:ext cx="8229600" cy="1143000"/>
          </a:xfrm>
        </p:spPr>
        <p:txBody>
          <a:bodyPr>
            <a:normAutofit fontScale="90000"/>
          </a:bodyPr>
          <a:lstStyle/>
          <a:p>
            <a:r>
              <a:rPr lang="nl-NL" b="1" dirty="0"/>
              <a:t>Vergoedingsrechten (artikel 1:87 BW) </a:t>
            </a:r>
          </a:p>
        </p:txBody>
      </p:sp>
      <p:sp>
        <p:nvSpPr>
          <p:cNvPr id="3" name="Tijdelijke aanduiding voor inhoud 2">
            <a:extLst>
              <a:ext uri="{FF2B5EF4-FFF2-40B4-BE49-F238E27FC236}">
                <a16:creationId xmlns:a16="http://schemas.microsoft.com/office/drawing/2014/main" id="{6E96FB3B-036E-EAD4-927A-81631F155646}"/>
              </a:ext>
            </a:extLst>
          </p:cNvPr>
          <p:cNvSpPr>
            <a:spLocks noGrp="1"/>
          </p:cNvSpPr>
          <p:nvPr>
            <p:ph idx="1"/>
          </p:nvPr>
        </p:nvSpPr>
        <p:spPr/>
        <p:txBody>
          <a:bodyPr>
            <a:normAutofit fontScale="85000" lnSpcReduction="20000"/>
          </a:bodyPr>
          <a:lstStyle/>
          <a:p>
            <a:endParaRPr lang="nl-NL" dirty="0"/>
          </a:p>
          <a:p>
            <a:r>
              <a:rPr lang="nl-NL" dirty="0"/>
              <a:t>Investering in elkaars vermogen</a:t>
            </a:r>
          </a:p>
          <a:p>
            <a:r>
              <a:rPr lang="nl-NL" dirty="0"/>
              <a:t>Wet gaat uit van beleggingsleer, dat wil zeggen gerelateerd aan waardestijging of daling van het goed waarin is </a:t>
            </a:r>
            <a:r>
              <a:rPr lang="nl-NL" dirty="0" err="1"/>
              <a:t>geinvesteerd</a:t>
            </a:r>
            <a:r>
              <a:rPr lang="nl-NL" dirty="0"/>
              <a:t>.</a:t>
            </a:r>
          </a:p>
          <a:p>
            <a:r>
              <a:rPr lang="nl-NL" dirty="0"/>
              <a:t>Belangrijk:</a:t>
            </a:r>
          </a:p>
          <a:p>
            <a:r>
              <a:rPr lang="nl-NL" dirty="0"/>
              <a:t>a) wat is </a:t>
            </a:r>
            <a:r>
              <a:rPr lang="nl-NL" dirty="0" err="1"/>
              <a:t>geinvesteerd</a:t>
            </a:r>
            <a:endParaRPr lang="nl-NL" dirty="0"/>
          </a:p>
          <a:p>
            <a:r>
              <a:rPr lang="nl-NL" dirty="0"/>
              <a:t>b) wat is de waarde van het goed waarin is </a:t>
            </a:r>
            <a:r>
              <a:rPr lang="nl-NL" dirty="0" err="1"/>
              <a:t>geinvesteerd</a:t>
            </a:r>
            <a:r>
              <a:rPr lang="nl-NL" dirty="0"/>
              <a:t> op het moment van de investering</a:t>
            </a:r>
          </a:p>
          <a:p>
            <a:r>
              <a:rPr lang="nl-NL" dirty="0"/>
              <a:t>c) wat is de waarde van het goed op het moment dat de vergoeding wordt </a:t>
            </a:r>
            <a:r>
              <a:rPr lang="nl-NL" dirty="0" err="1"/>
              <a:t>opgeeist</a:t>
            </a:r>
            <a:r>
              <a:rPr lang="nl-NL" dirty="0"/>
              <a:t>.</a:t>
            </a:r>
          </a:p>
          <a:p>
            <a:pPr marL="0" indent="0">
              <a:buNone/>
            </a:pPr>
            <a:endParaRPr lang="nl-NL" dirty="0"/>
          </a:p>
        </p:txBody>
      </p:sp>
    </p:spTree>
    <p:extLst>
      <p:ext uri="{BB962C8B-B14F-4D97-AF65-F5344CB8AC3E}">
        <p14:creationId xmlns:p14="http://schemas.microsoft.com/office/powerpoint/2010/main" val="2930333003"/>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321</TotalTime>
  <Words>1360</Words>
  <Application>Microsoft Office PowerPoint</Application>
  <PresentationFormat>Diavoorstelling (4:3)</PresentationFormat>
  <Paragraphs>200</Paragraphs>
  <Slides>37</Slides>
  <Notes>4</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37</vt:i4>
      </vt:variant>
    </vt:vector>
  </HeadingPairs>
  <TitlesOfParts>
    <vt:vector size="40" baseType="lpstr">
      <vt:lpstr>Arial</vt:lpstr>
      <vt:lpstr>Calibri</vt:lpstr>
      <vt:lpstr>Kantoorthema</vt:lpstr>
      <vt:lpstr>Hoe en waarom maken we nog huwelijkse voorwaarden?</vt:lpstr>
      <vt:lpstr>Huwelijkse voorwaarden in Nederland</vt:lpstr>
      <vt:lpstr>Wenselijkheid beperkte gemeenschap in plaats van algehele gemeenschap (2018)</vt:lpstr>
      <vt:lpstr>Gewijzigd Voorstel 20 augustus 2015, huidige wet</vt:lpstr>
      <vt:lpstr>Vervolg beperkte gemeenschap</vt:lpstr>
      <vt:lpstr>Vervolg beperkte gemeenschap</vt:lpstr>
      <vt:lpstr>Wanneer huwelijkse voorwaarden  onder het voor 1 januari 2018 geldende recht recht?</vt:lpstr>
      <vt:lpstr>Wanneer huwelijkse voorwaarden bij sinds 1 januari 2018 geldende huwelijks-vermogensrecht</vt:lpstr>
      <vt:lpstr>Vergoedingsrechten (artikel 1:87 BW) </vt:lpstr>
      <vt:lpstr>Voorbeeld art. 1:87 BW</vt:lpstr>
      <vt:lpstr>Insluitingsclausule</vt:lpstr>
      <vt:lpstr>Nieuw artikel 1:100 BW</vt:lpstr>
      <vt:lpstr>Hv in geval van estateplanning</vt:lpstr>
      <vt:lpstr>Uitsluiting van elke gemeenschap  van goederen</vt:lpstr>
      <vt:lpstr>Voorhuwelijkse schulden</vt:lpstr>
      <vt:lpstr>Algehele gemeenschap van goederen</vt:lpstr>
      <vt:lpstr>Overbodige huwelijkse voorwaarden door wetsvoorstel 33987</vt:lpstr>
      <vt:lpstr>PowerPoint-presentatie</vt:lpstr>
      <vt:lpstr>PowerPoint-presentatie</vt:lpstr>
      <vt:lpstr>Toetscasus</vt:lpstr>
      <vt:lpstr>Vervolg toetscasus</vt:lpstr>
      <vt:lpstr>Administratieplicht voor Jan en Marie</vt:lpstr>
      <vt:lpstr>Administratieplicht Jan en Marie huidig recht</vt:lpstr>
      <vt:lpstr>Uitsluitingsclausule exit?</vt:lpstr>
      <vt:lpstr>Huwelijkse voorwaarden in de praktijk</vt:lpstr>
      <vt:lpstr>Alimentatie en huwelijkse voorwaarden</vt:lpstr>
      <vt:lpstr>Wijziging tijdens huwelijk</vt:lpstr>
      <vt:lpstr>Ondernemer en echtscheiding</vt:lpstr>
      <vt:lpstr>Onderneming en echtscheiding 2</vt:lpstr>
      <vt:lpstr>De situatie vanaf 1 januari 2018</vt:lpstr>
      <vt:lpstr>De situatie voor 1 januari 2018</vt:lpstr>
      <vt:lpstr>Gemeenschap van goederen en onderneming</vt:lpstr>
      <vt:lpstr>Echtscheiding en artikel 1:95a BW</vt:lpstr>
      <vt:lpstr>Echtscheiding ondernemer en huwelijkse voorwaarden</vt:lpstr>
      <vt:lpstr>Echtscheiding ondernemer en huwelijkse voorwaarden 2</vt:lpstr>
      <vt:lpstr>Wensenlijstje</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Hoe en waarom maken we nog huwelijkse voorwaarden?</dc:title>
  <dc:creator>tea</dc:creator>
  <cp:lastModifiedBy>Tea Mellema</cp:lastModifiedBy>
  <cp:revision>33</cp:revision>
  <cp:lastPrinted>2016-03-08T12:28:47Z</cp:lastPrinted>
  <dcterms:created xsi:type="dcterms:W3CDTF">2016-02-07T10:11:10Z</dcterms:created>
  <dcterms:modified xsi:type="dcterms:W3CDTF">2022-09-12T12:55:04Z</dcterms:modified>
</cp:coreProperties>
</file>