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0" r:id="rId2"/>
    <p:sldId id="329" r:id="rId3"/>
    <p:sldId id="333" r:id="rId4"/>
    <p:sldId id="390" r:id="rId5"/>
    <p:sldId id="391" r:id="rId6"/>
    <p:sldId id="374" r:id="rId7"/>
    <p:sldId id="393" r:id="rId8"/>
    <p:sldId id="392" r:id="rId9"/>
    <p:sldId id="376" r:id="rId10"/>
    <p:sldId id="394" r:id="rId11"/>
    <p:sldId id="395" r:id="rId12"/>
    <p:sldId id="396" r:id="rId13"/>
    <p:sldId id="397" r:id="rId14"/>
    <p:sldId id="398" r:id="rId15"/>
    <p:sldId id="407" r:id="rId16"/>
    <p:sldId id="406" r:id="rId17"/>
    <p:sldId id="399" r:id="rId18"/>
    <p:sldId id="408" r:id="rId19"/>
    <p:sldId id="381" r:id="rId20"/>
    <p:sldId id="382" r:id="rId21"/>
    <p:sldId id="383" r:id="rId22"/>
    <p:sldId id="384" r:id="rId23"/>
    <p:sldId id="388" r:id="rId24"/>
    <p:sldId id="389" r:id="rId25"/>
    <p:sldId id="405" r:id="rId2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3" autoAdjust="0"/>
    <p:restoredTop sz="89981" autoAdjust="0"/>
  </p:normalViewPr>
  <p:slideViewPr>
    <p:cSldViewPr>
      <p:cViewPr>
        <p:scale>
          <a:sx n="71" d="100"/>
          <a:sy n="71" d="100"/>
        </p:scale>
        <p:origin x="1160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5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7D802A-EDB1-4A67-B04F-88801FF3ECA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D8DE-0A32-4AF8-81D2-4AA24F14FD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BCD4A-46B2-445A-8C70-803F8D88811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2106-08AA-454A-A22B-66D74010A2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0CC2-0EFD-43C7-926E-470E24B7C44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2B27-D1A8-4BA3-8F9C-E18C1F996F7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F476-8103-419F-8ABB-F6104F3F6F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CC6B-0AC3-4B7A-9A50-0BC8F9BA6B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2BA52-8483-4AAC-ABA7-A6C812BEA62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6175-4D46-4E09-8E0F-9CCE6BB825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62EF-0B98-4699-AB8F-1C328E9C52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D721-83DC-4DA4-8657-73E4E2D068D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912438-DB22-485B-B343-C6F6F540CC2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059971" y="1783959"/>
            <a:ext cx="3769493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b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RB </a:t>
            </a:r>
            <a:r>
              <a:rPr lang="en-US" altLang="nl-NL" sz="29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Studiekring</a:t>
            </a:r>
            <a: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2900" dirty="0">
                <a:solidFill>
                  <a:schemeClr val="bg1"/>
                </a:solidFill>
              </a:rPr>
              <a:t>Rotterdam</a:t>
            </a:r>
            <a: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Pensioenactualiteiten</a:t>
            </a:r>
            <a:br>
              <a:rPr lang="en-US" altLang="nl-NL" sz="2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altLang="nl-NL" sz="2900" dirty="0">
                <a:solidFill>
                  <a:schemeClr val="bg1"/>
                </a:solidFill>
              </a:rPr>
              <a:t>14 </a:t>
            </a:r>
            <a:r>
              <a:rPr lang="en-US" altLang="nl-NL" sz="2900" dirty="0" err="1">
                <a:solidFill>
                  <a:schemeClr val="bg1"/>
                </a:solidFill>
              </a:rPr>
              <a:t>juni</a:t>
            </a:r>
            <a:r>
              <a:rPr lang="en-US" altLang="nl-NL" sz="2900" dirty="0">
                <a:solidFill>
                  <a:schemeClr val="bg1"/>
                </a:solidFill>
              </a:rPr>
              <a:t> 2022</a:t>
            </a:r>
            <a:endParaRPr lang="en-US" altLang="nl-NL" sz="29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59970" y="4750893"/>
            <a:ext cx="3483937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altLang="nl-NL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Mr. Peter A. ter Beest MPLA</a:t>
            </a: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altLang="nl-NL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info@pensioenpodium.nl</a:t>
            </a: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339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4536" y="1226973"/>
            <a:ext cx="3035882" cy="3035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Gewijzigde premieovereenkomsten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Twee typen premieovereenkomsten: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1. Solidaire premieregeling (geldt voor alle pensioenuitvoerders);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2. Flexibele pensioenregeling (geldt voor alle pensioenuitvoerders)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In beide pensioenregelingen vindt opbouw plaats o.b.v. persoonlijke pensioenvermogens: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Hoe hoog pensioenuitkering is, wordt geprognosticeerd o.b.v. een projectierendement;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Functie projectierendement: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1. Communicatie (optimistisch, realistisch en pessimistisch);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2.  Fiscale premiegrens (30%) </a:t>
            </a:r>
            <a:r>
              <a:rPr lang="nl-NL" altLang="nl-NL" sz="1000" dirty="0">
                <a:sym typeface="Wingdings" panose="05000000000000000000" pitchFamily="2" charset="2"/>
              </a:rPr>
              <a:t> 40 dienstjaren: pensioenambitie 70% ML)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>
                <a:sym typeface="Wingdings" panose="05000000000000000000" pitchFamily="2" charset="2"/>
              </a:rPr>
              <a:t>3. Voor de balans tussen de doelstelling en de hoogte van de premie</a:t>
            </a:r>
            <a:r>
              <a:rPr lang="nl-NL" altLang="nl-NL" sz="1000" dirty="0"/>
              <a:t>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4. Voor het toetsen van de risicohouding (Risicohouding is gebaseerd op gecommuniceerde prognose pensioenuitkering);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5. Hoogte pensioen in uitkeringsfase: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- Hoog projectierendement: begin hoge uitkering, maar meer kans op tegenvallers;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Laag projectierendement: begin lage uitkering, maar grotere kans op meevallers.</a:t>
            </a:r>
            <a:br>
              <a:rPr lang="nl-NL" altLang="nl-NL" sz="1000" dirty="0"/>
            </a:br>
            <a:endParaRPr lang="nl-NL" altLang="nl-NL" sz="10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550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Solidaire premieregeling (voorheen: het nieuwe pensioencontract)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De pensioenopbouw o.b.v. persoonlijke pensioenvermogens, gereserveerd voor de uitkeringsfase;</a:t>
            </a:r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“ De pensioendoelstelling wordt vooraf bepaald in de arbeidsvoorwaarden: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1. Vooraf afgesproken periode; en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2. De hoogte van de premie in die periode;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Collectief beleggingsbeleid bepalend voor: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1. toedeling rendement naar leeftijd;;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2.  toedeling risico naar leeftijd; maar ook: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3. verplichte solidariteitsreserve </a:t>
            </a:r>
            <a:r>
              <a:rPr lang="nl-NL" altLang="nl-NL" sz="1000" dirty="0">
                <a:sym typeface="Wingdings" panose="05000000000000000000" pitchFamily="2" charset="2"/>
              </a:rPr>
              <a:t> 15% van het totale vermogen</a:t>
            </a: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Beleggingsbeleid maakt onderscheid in: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1. Beschermingsrendement; en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2. Overrendement t.b.v. koopkrachtbescherming in uitkeringsfase</a:t>
            </a:r>
            <a:br>
              <a:rPr lang="nl-NL" altLang="nl-NL" sz="600" dirty="0"/>
            </a:br>
            <a:endParaRPr lang="nl-NL" altLang="nl-NL" sz="6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3923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Flexibele pensioenregeling (voorheen: verbeterde premieregeling)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Sociale partners kunnen naast de solidaire premieregeling ook kiezen voor de flexibele pensioenregeling:</a:t>
            </a:r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Qua pensioenopbouw gelijk aan de solidaire premieregeling (DC o.b.v. </a:t>
            </a:r>
            <a:r>
              <a:rPr lang="nl-NL" altLang="nl-NL" sz="1400" dirty="0" err="1"/>
              <a:t>flatrate</a:t>
            </a:r>
            <a:r>
              <a:rPr lang="nl-NL" altLang="nl-NL" sz="1400" dirty="0"/>
              <a:t>); maar:</a:t>
            </a:r>
            <a:br>
              <a:rPr lang="nl-NL" altLang="nl-NL" sz="1400" dirty="0"/>
            </a:br>
            <a:endParaRPr lang="nl-NL" alt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Opbouwfase heeft meer een persoonlijk karakter;</a:t>
            </a:r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Met name geschikt voor: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Ondernemingen/sectoren waarin risicodeling niet goed mogelijk is vanwege onvoldoende continuïteit.</a:t>
            </a:r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Flexibele pensioenregeling ook geschikt voor bedrijfstakpensioenfondsen;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Solidariteitsreserve is facultatieve optie, maar is niet toegestaan voor: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1. Ondernemingspensioenfondsen; en 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2 verzekeraars</a:t>
            </a:r>
            <a:br>
              <a:rPr lang="nl-NL" altLang="nl-NL" sz="600" dirty="0"/>
            </a:br>
            <a:endParaRPr lang="nl-NL" altLang="nl-NL" sz="6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733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Invaren oude rechten bij pensioenfondsen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Hoofdregel: invaren oude rechten: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Via collectieve waardeoverdracht;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Huidige bezwaarrecht deelnemers wordt juridisch geschrapt!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Er komt wel een geschillencommissie t.b.v. indienen klachten over (de wijze van) invaren.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Internationale pensioenjurisprudentie </a:t>
            </a:r>
            <a:r>
              <a:rPr lang="nl-NL" altLang="nl-NL" sz="1400" dirty="0">
                <a:sym typeface="Wingdings" panose="05000000000000000000" pitchFamily="2" charset="2"/>
              </a:rPr>
              <a:t> (mogelijk) in strijd met “eigendomsrecht”  nog een fiks discussiepunt</a:t>
            </a:r>
            <a:r>
              <a:rPr lang="nl-NL" altLang="nl-NL" sz="1400" dirty="0"/>
              <a:t>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Verdeling tussen ouderen en jongeren;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Hoe om te gaan met onderdekking?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Na collectieve waardeoverdracht </a:t>
            </a:r>
            <a:r>
              <a:rPr lang="nl-NL" altLang="nl-NL" sz="1400" dirty="0">
                <a:sym typeface="Wingdings" panose="05000000000000000000" pitchFamily="2" charset="2"/>
              </a:rPr>
              <a:t> </a:t>
            </a:r>
            <a:r>
              <a:rPr lang="nl-NL" altLang="nl-NL" sz="1400" dirty="0"/>
              <a:t>vermogen oude rechten aanwenden voor: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Minimaal vereist eigen vermogen;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Persoonlijke pensioenvermogens;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Solidariteitsreserve (alleen bij </a:t>
            </a:r>
            <a:r>
              <a:rPr lang="nl-NL" altLang="nl-NL" sz="1000" dirty="0" err="1"/>
              <a:t>BPF’en</a:t>
            </a:r>
            <a:r>
              <a:rPr lang="nl-NL" altLang="nl-NL" sz="1000" dirty="0"/>
              <a:t>);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Compensatie; en 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Compensatiedepot.</a:t>
            </a:r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Uitzondering op hoofdregel indien invaren onevenredig ongunstig is voor deelnemers:</a:t>
            </a:r>
            <a:br>
              <a:rPr lang="nl-NL" altLang="nl-NL" sz="1400" dirty="0"/>
            </a:br>
            <a:r>
              <a:rPr lang="nl-NL" altLang="nl-NL" sz="1000" dirty="0"/>
              <a:t>  1. Gesloten pensioenfondsen en als sprake is van bijstortverplichtingen </a:t>
            </a:r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800100" lvl="2" indent="0" defTabSz="912813" eaLnBrk="1" hangingPunct="1">
              <a:buClr>
                <a:schemeClr val="accent1"/>
              </a:buClr>
            </a:pPr>
            <a:br>
              <a:rPr lang="nl-NL" altLang="nl-NL" sz="200" dirty="0"/>
            </a:b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9571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Nabestaanden- en wezenpensioen en partnerbegrip (1)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Doelstellingen nieuw partner- en wezenpensioen: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Standaardisering;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Adequater; en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Begrijpelijker.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Geldt alleen voor partner- en wezenpensioen bij overlijden vóór de pensioendatum;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Alleen nog maar in de vorm van een risicodekking, anders niet fiscaal gefaciliteerd: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Maximaal 50% van het pensioengevende loon (dus niet meer 70% van het te bereiken ouderdomspensioen);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Geen rekening meer gehouden met AOW-franchise;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Dekking partnerpensioen onafhankelijk van dienstjaren;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Na ontslag: verplichte voortzetting risicodekking voor 3 maanden;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Bij werkeloosheid: gedurende WW-periode partnerpensioen verzekerd (max. 24 maanden).</a:t>
            </a:r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800100" lvl="2" indent="0" defTabSz="912813" eaLnBrk="1" hangingPunct="1">
              <a:buClr>
                <a:schemeClr val="accent1"/>
              </a:buClr>
            </a:pPr>
            <a:br>
              <a:rPr lang="nl-NL" altLang="nl-NL" sz="200" dirty="0"/>
            </a:b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604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Voorbeeld partnerpensioen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z="1100" dirty="0"/>
              <a:t>Maximaal opbouwpercentage partnerpensioen (huidig) 1,313%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Franchise € 14.167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Te bereiken dienstjaren 42 jaar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Maximale dekking partnerpensioen (nieuw): 50%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Deelnemer X heeft een jaarlijks pensioen-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gevend salaris van € 22.000.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Huidig te bereiken partnerpensioen ((€ 22.000 -/- € 14.167) * 1,313% * 42 jaar) € 4.320*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*Partnerpensioen als % van pensioengevend salaris: 20%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Nieuwe stelsel voor partnerpensioen: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100" dirty="0"/>
              <a:t>Verzekerd partnerpensioen (50% van € 22.000) € 11.000.</a:t>
            </a: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2463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Nabestaanden- en wezenpensioen en partnerbegrip (2)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Wezenpensioen (ook alleen risicobasis):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</a:t>
            </a:r>
            <a:r>
              <a:rPr lang="nl-NL" altLang="nl-NL" sz="1000" dirty="0" err="1"/>
              <a:t>Halfwezen</a:t>
            </a:r>
            <a:r>
              <a:rPr lang="nl-NL" altLang="nl-NL" sz="1000" dirty="0"/>
              <a:t>: 20% van het pensioengevend loon;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Wezen: 40% van het pensioengevende loon;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Diensttijd onafhankelijk (gelijk het partnerpensioen).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Eindleeftijd altijd maximaal 25 jaar;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Nieuw partnerbegrip (limitatief):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Gehuwde personen;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Geregistreerde partners;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Ongehuwd samenwonenden o.b.v. notarieel samenlevingscontract;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Ongehuwd samenwonende, mits minimaal 6 maanden ingeschreven op hetzelfde adres en een duurzame gezamenlijke huishouding voeren;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Introductie partnerverklaring (aantonen dat sprake is van een duurzame relatie).</a:t>
            </a:r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800100" lvl="2" indent="0" defTabSz="912813" eaLnBrk="1" hangingPunct="1">
              <a:buClr>
                <a:schemeClr val="accent1"/>
              </a:buClr>
            </a:pPr>
            <a:br>
              <a:rPr lang="nl-NL" altLang="nl-NL" sz="200" dirty="0"/>
            </a:b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0099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Overgangsrecht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99453" cy="352839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Ingangsdatum nieuwe wet (beoogd op): 1-1-2023</a:t>
            </a:r>
          </a:p>
          <a:p>
            <a:pPr marL="400050" lvl="1" indent="0" defTabSz="912813" eaLnBrk="1" hangingPunct="1">
              <a:buClr>
                <a:schemeClr val="accent1"/>
              </a:buClr>
              <a:buNone/>
            </a:pP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Vanaf 1-1-2023 overgangsfase: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Overgangsfase: 1-1-2023 tot 1-1-2027;</a:t>
            </a:r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Tijdens overgangsfase:</a:t>
            </a:r>
          </a:p>
          <a:p>
            <a:pPr marL="0" indent="0" defTabSz="912813">
              <a:buClr>
                <a:schemeClr val="accent1"/>
              </a:buClr>
            </a:pPr>
            <a:r>
              <a:rPr lang="nl-NL" altLang="nl-NL" sz="1000" dirty="0"/>
              <a:t> </a:t>
            </a:r>
            <a:r>
              <a:rPr lang="nl-NL" altLang="nl-NL" sz="1400" dirty="0"/>
              <a:t>Tijdens overgangsfase: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Moeten werkgevers en werknemers of sociale partners arbeidsvoorwaardelijk pensioenregeling sluiten die past binnen het nieuwe stelsel;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Werkgevers en werknemers of sociale partners moeten vóór 1-1-2025 nieuwe pensioenregeling overeenkomen (arbeidsvoorwaarde);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Op 31-12-2022 bestaande pensioenregelingen mogen uiterlijk tot 1-1-2027 worden gecontinueerd;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Indien wordt ingevaren </a:t>
            </a:r>
            <a:r>
              <a:rPr lang="nl-NL" altLang="nl-NL" sz="1000" dirty="0">
                <a:sym typeface="Wingdings" panose="05000000000000000000" pitchFamily="2" charset="2"/>
              </a:rPr>
              <a:t> nieuwe fiscale regime ook voor oude ingevaren rechten</a:t>
            </a:r>
            <a:r>
              <a:rPr lang="nl-NL" altLang="nl-NL" sz="1000" dirty="0"/>
              <a:t>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Indien niet wordt ingevaren; nieuw fiscaal regime voor nieuwe rechten en oud (huidig) fiscaal regime voor tot en met 31-12-2026 opgebouwde rechten.;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Voor verzekeraars: op 31-12-2023 bestaande premiestaffels mogen worden gecontinueerd;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Nieuwe deelnemers mogen in deze regeling worden opgenomen tot en met 31-12-2026;</a:t>
            </a:r>
          </a:p>
          <a:p>
            <a:pPr marL="400050" lvl="1" indent="0" defTabSz="912813">
              <a:buClr>
                <a:schemeClr val="accent1"/>
              </a:buClr>
            </a:pPr>
            <a:r>
              <a:rPr lang="nl-NL" altLang="nl-NL" sz="1000" dirty="0"/>
              <a:t> Premies moeten blijven binnen fiscaal maximale premiestaffel zoals opgenomen in het wetsvoorstel.</a:t>
            </a:r>
          </a:p>
          <a:p>
            <a:pPr marL="0" indent="0" defTabSz="912813">
              <a:buClr>
                <a:schemeClr val="accent1"/>
              </a:buClr>
            </a:pP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800100" lvl="2" indent="0" defTabSz="912813" eaLnBrk="1" hangingPunct="1">
              <a:buClr>
                <a:schemeClr val="accent1"/>
              </a:buClr>
            </a:pPr>
            <a:br>
              <a:rPr lang="nl-NL" altLang="nl-NL" sz="200" dirty="0"/>
            </a:b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0167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sz="3200" kern="1200" dirty="0">
                <a:solidFill>
                  <a:schemeClr val="tx1"/>
                </a:solidFill>
                <a:latin typeface="+mj-lt"/>
                <a:ea typeface="+mj-ea"/>
                <a:cs typeface="Arial" charset="0"/>
              </a:rPr>
              <a:t>Stappenplan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99453" cy="352839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Rolverdeling: werkgever/werknemers/OR;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Bepalen transitiemoment (vóór 1-1-2027);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Keuze contract;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Keuze invaren;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Vormgeving compensatie;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Deelname transitie-FTK;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Consequenties uitvoering;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Risicohouding en beleggingsbeleid;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Nadere invulling contract;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(Juridische) documenten.</a:t>
            </a:r>
            <a:endParaRPr lang="nl-NL" sz="1100" dirty="0"/>
          </a:p>
          <a:p>
            <a:pPr marL="0" indent="0" defTabSz="912813">
              <a:buClr>
                <a:schemeClr val="accent1"/>
              </a:buClr>
            </a:pP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endParaRPr lang="nl-NL" altLang="nl-NL" sz="1000" dirty="0"/>
          </a:p>
          <a:p>
            <a:pPr marL="800100" lvl="2" indent="0" defTabSz="912813" eaLnBrk="1" hangingPunct="1">
              <a:buClr>
                <a:schemeClr val="accent1"/>
              </a:buClr>
            </a:pPr>
            <a:br>
              <a:rPr lang="nl-NL" altLang="nl-NL" sz="200" dirty="0"/>
            </a:br>
            <a:endParaRPr lang="nl-NL" altLang="nl-NL" sz="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54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Verevening Pensioenrechten bij Scheiding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52321" y="2227943"/>
            <a:ext cx="5033221" cy="3788227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2813" eaLnBrk="1" hangingPunct="1">
              <a:buClr>
                <a:schemeClr val="accent1"/>
              </a:buClr>
            </a:pPr>
            <a:r>
              <a:rPr lang="nl-NL" sz="1400" dirty="0"/>
              <a:t>Ingevoerd per 1 mei 1995;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/>
              <a:t>Art. 1:94 BW </a:t>
            </a:r>
            <a:r>
              <a:rPr lang="nl-NL" sz="1400" dirty="0">
                <a:sym typeface="Wingdings" pitchFamily="2" charset="2"/>
              </a:rPr>
              <a:t> pensioenrechten waarop de WVPS van toepassing is, vallen buiten het huwelijksvermogensrecht;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>
                <a:sym typeface="Wingdings" pitchFamily="2" charset="2"/>
              </a:rPr>
              <a:t>Art. 1:155 </a:t>
            </a:r>
            <a:r>
              <a:rPr lang="nl-NL" sz="1400" dirty="0" err="1">
                <a:sym typeface="Wingdings" pitchFamily="2" charset="2"/>
              </a:rPr>
              <a:t>BW:</a:t>
            </a:r>
            <a:r>
              <a:rPr lang="nl-NL" sz="1400" i="1" dirty="0" err="1">
                <a:sym typeface="Wingdings" pitchFamily="2" charset="2"/>
              </a:rPr>
              <a:t>Bij</a:t>
            </a:r>
            <a:r>
              <a:rPr lang="nl-NL" sz="1400" i="1" dirty="0">
                <a:sym typeface="Wingdings" pitchFamily="2" charset="2"/>
              </a:rPr>
              <a:t> echtscheiding heeft ex-partner recht op verevening conform WVPS, tenzij werking uitgesloten</a:t>
            </a:r>
            <a:r>
              <a:rPr lang="nl-NL" sz="1400" dirty="0">
                <a:sym typeface="Wingdings" pitchFamily="2" charset="2"/>
              </a:rPr>
              <a:t>. 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>
                <a:sym typeface="Wingdings" pitchFamily="2" charset="2"/>
              </a:rPr>
              <a:t>WVPS is van toepassing ongeacht huwelijksvermogensrecht;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>
                <a:sym typeface="Wingdings" pitchFamily="2" charset="2"/>
              </a:rPr>
              <a:t>WVPS is van regelend recht: uitsluiting of afwijking kan alleen bij huwelijksvoorwaarden of echtscheidingsconvenant;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>
                <a:sym typeface="Wingdings" pitchFamily="2" charset="2"/>
              </a:rPr>
              <a:t>DGA pensioen: Tot 2007: Bijzonder PP via PSW (art.8a).</a:t>
            </a:r>
          </a:p>
          <a:p>
            <a:pPr defTabSz="912813" eaLnBrk="1" hangingPunct="1">
              <a:buClr>
                <a:schemeClr val="accent1"/>
              </a:buClr>
            </a:pPr>
            <a:r>
              <a:rPr lang="nl-NL" sz="1400" dirty="0">
                <a:sym typeface="Wingdings" pitchFamily="2" charset="2"/>
              </a:rPr>
              <a:t>Na 2007  via art.3a WVPS i.v.m. invoering Pensioenwet.</a:t>
            </a:r>
            <a:endParaRPr lang="nl-NL" altLang="nl-NL" sz="1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731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71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6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20090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065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61" name="Titel 1"/>
          <p:cNvSpPr>
            <a:spLocks noGrp="1"/>
          </p:cNvSpPr>
          <p:nvPr>
            <p:ph type="title" idx="4294967295"/>
          </p:nvPr>
        </p:nvSpPr>
        <p:spPr>
          <a:xfrm>
            <a:off x="3288029" y="365125"/>
            <a:ext cx="537337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Inhoud</a:t>
            </a: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363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0045" y="2144026"/>
            <a:ext cx="2569467" cy="2569467"/>
          </a:xfrm>
          <a:prstGeom prst="rect">
            <a:avLst/>
          </a:prstGeom>
          <a:noFill/>
        </p:spPr>
      </p:pic>
      <p:sp>
        <p:nvSpPr>
          <p:cNvPr id="15362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3290636" y="2022601"/>
            <a:ext cx="5370763" cy="4154361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NL" sz="2500"/>
              <a:t>Toekomst pensioenstelsel:</a:t>
            </a:r>
            <a:br>
              <a:rPr lang="en-US" altLang="nl-NL" sz="2500"/>
            </a:br>
            <a:endParaRPr lang="en-US" altLang="nl-NL" sz="2500"/>
          </a:p>
          <a:p>
            <a:pPr marL="600075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NL" sz="2500"/>
              <a:t>Samenvatting knelpunten huidig stelsel;</a:t>
            </a:r>
          </a:p>
          <a:p>
            <a:pPr marL="600075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500"/>
              <a:t>Bespreking voorstel van Wet o.b.v. PensioenAkkoord 2019;</a:t>
            </a:r>
            <a:br>
              <a:rPr lang="en-US" sz="2500"/>
            </a:br>
            <a:endParaRPr lang="en-US" altLang="nl-NL" sz="2500"/>
          </a:p>
          <a:p>
            <a:pPr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nl-NL" sz="2500"/>
              <a:t> Pensioen en echtscheiding:</a:t>
            </a:r>
            <a:br>
              <a:rPr lang="en-US" altLang="nl-NL" sz="2500"/>
            </a:br>
            <a:endParaRPr lang="en-US" altLang="nl-NL" sz="2500"/>
          </a:p>
          <a:p>
            <a:pPr marL="600075" lvl="1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nl-NL" sz="2500"/>
              <a:t>Huidige Wet Verevening Pensioenrechten bij Scheiding (WVPS);</a:t>
            </a:r>
          </a:p>
          <a:p>
            <a:pPr marL="600075" lvl="1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nl-NL" sz="2500"/>
              <a:t>Wet verdeling pensioen bij scheiding;</a:t>
            </a:r>
            <a:br>
              <a:rPr lang="en-US" altLang="nl-NL" sz="2500"/>
            </a:br>
            <a:endParaRPr lang="en-US" altLang="nl-NL" sz="2500"/>
          </a:p>
          <a:p>
            <a:pPr marL="0" indent="-2286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Verevening Pensioenrechten bij Scheiding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94697" y="1988840"/>
            <a:ext cx="4990845" cy="446449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sz="1400" dirty="0"/>
              <a:t>Hoofdregel WVPS:</a:t>
            </a:r>
          </a:p>
          <a:p>
            <a:pPr marL="600075" lvl="1" indent="-200025" defTabSz="912813" eaLnBrk="1" hangingPunct="1"/>
            <a:r>
              <a:rPr lang="nl-NL" sz="1400" dirty="0"/>
              <a:t>Ouderdomspensioen </a:t>
            </a:r>
            <a:r>
              <a:rPr lang="nl-NL" sz="1400" dirty="0">
                <a:sym typeface="Wingdings" pitchFamily="2" charset="2"/>
              </a:rPr>
              <a:t> art 3 WVPS:</a:t>
            </a:r>
          </a:p>
          <a:p>
            <a:pPr marL="1009650" lvl="2" indent="-200025" defTabSz="912813" eaLnBrk="1" hangingPunct="1">
              <a:spcBef>
                <a:spcPct val="0"/>
              </a:spcBef>
            </a:pPr>
            <a:r>
              <a:rPr lang="nl-NL" sz="1400" dirty="0"/>
              <a:t>Ex-partner heeft recht op helft tijdens huwelijk opgebouwd ouderdomspensioen;</a:t>
            </a:r>
          </a:p>
          <a:p>
            <a:pPr marL="1009650" lvl="2" indent="-200025" defTabSz="912813" eaLnBrk="1" hangingPunct="1">
              <a:spcBef>
                <a:spcPct val="0"/>
              </a:spcBef>
            </a:pPr>
            <a:r>
              <a:rPr lang="nl-NL" sz="1400" dirty="0"/>
              <a:t>Opbouw tijdens vóór huwelijkse periode telt niet mee;</a:t>
            </a:r>
          </a:p>
          <a:p>
            <a:pPr marL="1009650" lvl="2" indent="-200025" defTabSz="912813" eaLnBrk="1" hangingPunct="1">
              <a:spcBef>
                <a:spcPct val="0"/>
              </a:spcBef>
            </a:pPr>
            <a:r>
              <a:rPr lang="nl-NL" sz="1400" dirty="0"/>
              <a:t>Alleen verevening van (tijdelijk) ouderdomspensioen indien het een waarde heeft!</a:t>
            </a:r>
          </a:p>
          <a:p>
            <a:pPr marL="1009650" lvl="2" indent="-200025" defTabSz="912813" eaLnBrk="1" hangingPunct="1">
              <a:spcBef>
                <a:spcPct val="0"/>
              </a:spcBef>
            </a:pPr>
            <a:r>
              <a:rPr lang="nl-NL" sz="1400" dirty="0"/>
              <a:t>VUT rechten tellen niet mee </a:t>
            </a:r>
            <a:r>
              <a:rPr lang="nl-NL" sz="1400" dirty="0">
                <a:sym typeface="Wingdings" pitchFamily="2" charset="2"/>
              </a:rPr>
              <a:t> niet kapitaal gedekt pensioen;</a:t>
            </a:r>
            <a:endParaRPr lang="nl-NL" sz="1400" dirty="0"/>
          </a:p>
          <a:p>
            <a:pPr marL="0" indent="0" defTabSz="912813" eaLnBrk="1" hangingPunct="1">
              <a:spcBef>
                <a:spcPct val="0"/>
              </a:spcBef>
              <a:buClr>
                <a:schemeClr val="accent1"/>
              </a:buClr>
            </a:pPr>
            <a:r>
              <a:rPr lang="nl-NL" sz="1400" dirty="0"/>
              <a:t>Partnerpensioen: art.3a lid 2 WVPS </a:t>
            </a:r>
            <a:r>
              <a:rPr lang="nl-NL" sz="1400" dirty="0">
                <a:sym typeface="Wingdings" pitchFamily="2" charset="2"/>
              </a:rPr>
              <a:t> opgebouwd partnerpensioen over de hele diensttijd tot datum echtscheiding </a:t>
            </a:r>
            <a:r>
              <a:rPr lang="nl-NL" sz="1400" b="1" u="sng" dirty="0">
                <a:sym typeface="Wingdings" pitchFamily="2" charset="2"/>
              </a:rPr>
              <a:t>minus</a:t>
            </a:r>
            <a:r>
              <a:rPr lang="nl-NL" sz="1400" dirty="0">
                <a:sym typeface="Wingdings" pitchFamily="2" charset="2"/>
              </a:rPr>
              <a:t> eventueel partnerpensioen t.b.v. eerdere ex-partner;</a:t>
            </a:r>
            <a:endParaRPr lang="nl-NL" sz="1400" i="1" dirty="0"/>
          </a:p>
          <a:p>
            <a:pPr marL="0" indent="0" defTabSz="912813" eaLnBrk="1" hangingPunct="1">
              <a:spcBef>
                <a:spcPct val="0"/>
              </a:spcBef>
              <a:buClr>
                <a:schemeClr val="accent1"/>
              </a:buClr>
            </a:pPr>
            <a:r>
              <a:rPr lang="nl-NL" sz="1400" dirty="0"/>
              <a:t>Lid 4: bij huwelijksvoorwaarden of echtscheidingsconvenant kunnen partijen afwijken van deze regel.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0690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Verevening Pensioenrechten bij Scheiding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94697" y="1988840"/>
            <a:ext cx="4990845" cy="446449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sz="1400" dirty="0"/>
              <a:t>Karakter verevend ouderdomspensioen:</a:t>
            </a:r>
          </a:p>
          <a:p>
            <a:pPr marL="600075" lvl="1" indent="-200025" defTabSz="912813" eaLnBrk="1" hangingPunct="1">
              <a:spcBef>
                <a:spcPct val="0"/>
              </a:spcBef>
            </a:pPr>
            <a:r>
              <a:rPr lang="nl-NL" sz="1400" dirty="0"/>
              <a:t>Verevend OP t.b.v. ex is een voorwaardelijk recht;</a:t>
            </a:r>
          </a:p>
          <a:p>
            <a:pPr marL="600075" lvl="1" indent="-200025" defTabSz="912813" eaLnBrk="1" hangingPunct="1">
              <a:spcBef>
                <a:spcPct val="0"/>
              </a:spcBef>
            </a:pPr>
            <a:r>
              <a:rPr lang="nl-NL" sz="1400" dirty="0"/>
              <a:t>Alleen indien (DGA) </a:t>
            </a:r>
            <a:r>
              <a:rPr lang="nl-NL" sz="1400" dirty="0" err="1"/>
              <a:t>vereveningsplichtige</a:t>
            </a:r>
            <a:r>
              <a:rPr lang="nl-NL" sz="1400" dirty="0"/>
              <a:t> en ex-partner samen in leven zijn toucheert ex het pensioenrecht;</a:t>
            </a:r>
          </a:p>
          <a:p>
            <a:pPr marL="600075" lvl="1" indent="-200025" defTabSz="912813" eaLnBrk="1" hangingPunct="1">
              <a:spcBef>
                <a:spcPct val="0"/>
              </a:spcBef>
            </a:pPr>
            <a:r>
              <a:rPr lang="nl-NL" sz="1400" dirty="0"/>
              <a:t>Indien ex-partner eerder overlijdt </a:t>
            </a:r>
            <a:r>
              <a:rPr lang="nl-NL" sz="1400" dirty="0">
                <a:sym typeface="Wingdings" pitchFamily="2" charset="2"/>
              </a:rPr>
              <a:t> keert het verevend OP terug naar (DGA) </a:t>
            </a:r>
            <a:r>
              <a:rPr lang="nl-NL" sz="1400" dirty="0" err="1">
                <a:sym typeface="Wingdings" pitchFamily="2" charset="2"/>
              </a:rPr>
              <a:t>vereveningsplichtige</a:t>
            </a:r>
            <a:r>
              <a:rPr lang="nl-NL" sz="1400" dirty="0">
                <a:sym typeface="Wingdings" pitchFamily="2" charset="2"/>
              </a:rPr>
              <a:t>;</a:t>
            </a:r>
          </a:p>
          <a:p>
            <a:pPr marL="600075" lvl="1" indent="-200025" defTabSz="912813" eaLnBrk="1" hangingPunct="1">
              <a:spcBef>
                <a:spcPct val="0"/>
              </a:spcBef>
            </a:pPr>
            <a:r>
              <a:rPr lang="nl-NL" sz="1400" dirty="0"/>
              <a:t>Indien (DGA) </a:t>
            </a:r>
            <a:r>
              <a:rPr lang="nl-NL" sz="1400" dirty="0" err="1"/>
              <a:t>vereveningsplichtige</a:t>
            </a:r>
            <a:r>
              <a:rPr lang="nl-NL" sz="1400" dirty="0"/>
              <a:t> eerder overlijdt </a:t>
            </a:r>
            <a:r>
              <a:rPr lang="nl-NL" sz="1400" dirty="0">
                <a:sym typeface="Wingdings" pitchFamily="2" charset="2"/>
              </a:rPr>
              <a:t> vervalt het hele OP en krijgt ex-partner bijzonder partnerpensioen</a:t>
            </a:r>
            <a:endParaRPr 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endParaRPr 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sz="1400" dirty="0"/>
              <a:t>NB! Verevend OP is minder waard dan onvoorwaardelijk OP:</a:t>
            </a:r>
          </a:p>
          <a:p>
            <a:pPr marL="600075" lvl="1" indent="-200025" defTabSz="912813" eaLnBrk="1" hangingPunct="1">
              <a:spcBef>
                <a:spcPct val="0"/>
              </a:spcBef>
            </a:pPr>
            <a:r>
              <a:rPr lang="nl-NL" sz="1400" dirty="0"/>
              <a:t>Verevend OP is een recht afhankelijk van twee levens, terwijl “gewoon” OP een recht is afhankelijk van één leven.</a:t>
            </a:r>
          </a:p>
          <a:p>
            <a:pPr marL="0" indent="0" defTabSz="912813" eaLnBrk="1" hangingPunct="1">
              <a:spcBef>
                <a:spcPct val="0"/>
              </a:spcBef>
              <a:buClr>
                <a:schemeClr val="accent1"/>
              </a:buClr>
            </a:pPr>
            <a:r>
              <a:rPr lang="nl-NL" sz="1400" dirty="0"/>
              <a:t>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2091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verdeling pensioen bij scheiding aanpassing 2022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94697" y="1988840"/>
            <a:ext cx="4973447" cy="46085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2813">
              <a:buClr>
                <a:schemeClr val="accent1"/>
              </a:buClr>
            </a:pPr>
            <a:r>
              <a:rPr lang="nl-NL" sz="1800" dirty="0"/>
              <a:t>Aanpassing zou eerst 2021 zijn </a:t>
            </a:r>
            <a:r>
              <a:rPr lang="nl-NL" sz="1800" dirty="0">
                <a:sym typeface="Wingdings" panose="05000000000000000000" pitchFamily="2" charset="2"/>
              </a:rPr>
              <a:t> uitgesteld naar 1 juli 2022. I.vm. Wet Toekomst pensioenen  per 30 maart 2022 uitgesteld naar 1-1-2027;</a:t>
            </a:r>
            <a:endParaRPr lang="nl-NL" sz="1800" dirty="0"/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Hoofdregel wordt conversie van OP en bijzonder PP (mits op opbouwbasis);</a:t>
            </a:r>
          </a:p>
          <a:p>
            <a:pPr lvl="1" defTabSz="912813">
              <a:buClr>
                <a:schemeClr val="accent1"/>
              </a:buClr>
            </a:pPr>
            <a:r>
              <a:rPr lang="nl-NL" sz="1800" dirty="0"/>
              <a:t>Alleen conversie OP ook mogelijk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Uitvoerder converteert o.b.v. GBA signaal van de echtscheiding </a:t>
            </a:r>
            <a:r>
              <a:rPr lang="nl-NL" sz="1800" dirty="0">
                <a:sym typeface="Wingdings" pitchFamily="2" charset="2"/>
              </a:rPr>
              <a:t> niet o.b.v. formulier;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>
                <a:sym typeface="Wingdings" pitchFamily="2" charset="2"/>
              </a:rPr>
              <a:t>Bijzonder partnerpensioen wordt beperkt tot de </a:t>
            </a:r>
            <a:r>
              <a:rPr lang="nl-NL" sz="1800" u="sng" dirty="0">
                <a:sym typeface="Wingdings" pitchFamily="2" charset="2"/>
              </a:rPr>
              <a:t>helft </a:t>
            </a:r>
            <a:r>
              <a:rPr lang="nl-NL" sz="1800" dirty="0">
                <a:sym typeface="Wingdings" pitchFamily="2" charset="2"/>
              </a:rPr>
              <a:t>huwelijkse periode  is nu inclusief vóór huwelijkse periode!!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>
                <a:sym typeface="Wingdings" pitchFamily="2" charset="2"/>
              </a:rPr>
              <a:t>Afwijking kan alleen via huwelijksvoorwaarden of echtscheidingsconvenant.</a:t>
            </a:r>
            <a:r>
              <a:rPr lang="nl-NL" sz="1800" dirty="0"/>
              <a:t>	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Uitvoerder moet worden geïnformeerd bij afwijking van de hoofdregel </a:t>
            </a:r>
            <a:r>
              <a:rPr lang="nl-NL" sz="1800" dirty="0">
                <a:sym typeface="Wingdings" pitchFamily="2" charset="2"/>
              </a:rPr>
              <a:t> formulier.</a:t>
            </a:r>
            <a:endParaRPr lang="nl-NL" sz="16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5397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Verevening Pensioenrechten bij Scheiding  samenvatting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94697" y="1988840"/>
            <a:ext cx="4973447" cy="46085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2813">
              <a:buClr>
                <a:schemeClr val="accent1"/>
              </a:buClr>
            </a:pPr>
            <a:r>
              <a:rPr lang="nl-NL" sz="1800" dirty="0"/>
              <a:t>1 Conversie wordt de nieuwe default.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2 Ook het bijzonder partnerpensioen wordt in beginsel geconverteerd: dus:</a:t>
            </a:r>
          </a:p>
          <a:p>
            <a:pPr lvl="1" defTabSz="912813">
              <a:buClr>
                <a:schemeClr val="accent1"/>
              </a:buClr>
            </a:pPr>
            <a:r>
              <a:rPr lang="nl-NL" sz="1400" dirty="0"/>
              <a:t> Waarde (OP + PP) / 2 = conversiewaarde ex-partner. Conversiewaarde </a:t>
            </a:r>
            <a:r>
              <a:rPr lang="nl-NL" sz="1400" dirty="0">
                <a:sym typeface="Wingdings" panose="05000000000000000000" pitchFamily="2" charset="2"/>
              </a:rPr>
              <a:t> omzetten in eigen OP ex-partner.</a:t>
            </a:r>
            <a:endParaRPr lang="nl-NL" sz="1400" dirty="0"/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3 Conversie vindt plaats, tenzij betrokkenen binnen zes maanden aangeven dat zij een andere keuze hebben gemaakt. 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4 De verdelingsgerechtigde partner hoeft de uitbetaling van het aan hem/haar toekomende deel niet actief te regelen bij de pensioenuitvoerder.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793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Pensioen &amp; Echtscheiding </a:t>
            </a:r>
            <a:r>
              <a:rPr lang="nl-NL" altLang="nl-NL" sz="3200" dirty="0">
                <a:cs typeface="Arial" charset="0"/>
                <a:sym typeface="Wingdings" pitchFamily="2" charset="2"/>
              </a:rPr>
              <a:t> </a:t>
            </a:r>
            <a:br>
              <a:rPr lang="nl-NL" altLang="nl-NL" sz="3200" dirty="0">
                <a:cs typeface="Arial" charset="0"/>
                <a:sym typeface="Wingdings" pitchFamily="2" charset="2"/>
              </a:rPr>
            </a:br>
            <a:r>
              <a:rPr lang="nl-NL" altLang="nl-NL" sz="3200" dirty="0">
                <a:cs typeface="Arial" charset="0"/>
                <a:sym typeface="Wingdings" pitchFamily="2" charset="2"/>
              </a:rPr>
              <a:t>Wet Verevening Pensioenrechten bij Scheiding  samenvatting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94697" y="1988840"/>
            <a:ext cx="4973447" cy="46085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2813">
              <a:buClr>
                <a:schemeClr val="accent1"/>
              </a:buClr>
            </a:pPr>
            <a:r>
              <a:rPr lang="nl-NL" sz="1800" dirty="0"/>
              <a:t>5 Bijzonder partnerpensioen bedraagt voortaan de helft van het tijdens het huwelijk opgebouwde partnerpensioen.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 6 Uitruil van bijzonder partnerpensioen van ongehuwd samenwonenden in ouderdomspensioen wordt mogelijk. </a:t>
            </a:r>
          </a:p>
          <a:p>
            <a:pPr defTabSz="912813">
              <a:buClr>
                <a:schemeClr val="accent1"/>
              </a:buClr>
            </a:pPr>
            <a:r>
              <a:rPr lang="nl-NL" sz="1800" dirty="0"/>
              <a:t>7 Uitvoerders mogen conversie niet weigeren, maar mogen een afwijkende verdeling van het ouderdomspensioen ten gunste van de partner wel weigeren indien misbruik aannemelijk wordt geacht.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3962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784265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966705" y="1988840"/>
            <a:ext cx="4973447" cy="46085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2813">
              <a:buClr>
                <a:schemeClr val="accent1"/>
              </a:buClr>
            </a:pPr>
            <a:r>
              <a:rPr lang="nl-NL" dirty="0">
                <a:sym typeface="Wingdings" panose="05000000000000000000" pitchFamily="2" charset="2"/>
              </a:rPr>
              <a:t>Hartelijk dank voor uw aandacht!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009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Samenvatting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knelpunten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huidig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pensioenstelsel(1)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52321" y="2227943"/>
            <a:ext cx="5033221" cy="3788227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457200" indent="-457200" defTabSz="912813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nl-NL" altLang="nl-NL" dirty="0"/>
              <a:t>Indexatie van pensioenuitkeringen</a:t>
            </a:r>
            <a:r>
              <a:rPr lang="nl-NL" altLang="nl-NL" sz="2000" dirty="0"/>
              <a:t>;</a:t>
            </a:r>
          </a:p>
          <a:p>
            <a:pPr lvl="1" defTabSz="912813" eaLnBrk="1" hangingPunct="1">
              <a:spcBef>
                <a:spcPct val="0"/>
              </a:spcBef>
              <a:buNone/>
            </a:pPr>
            <a:r>
              <a:rPr lang="nl-NL" altLang="nl-NL" sz="2000" dirty="0"/>
              <a:t>- 	Minimaal een stijging op basis van CPI;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Nieuwe afspraken over aanhouden reserves (toekomst) versus uitkeringen aan ouderen;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Belofte over garantie uitkering afzwakken;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Waardoor: rekenrente reserve hoger wegens incalculeren toekomstige rendementen;</a:t>
            </a:r>
          </a:p>
          <a:p>
            <a:pPr marL="0" indent="0" defTabSz="912813" eaLnBrk="1" hangingPunct="1">
              <a:spcBef>
                <a:spcPct val="0"/>
              </a:spcBef>
              <a:buNone/>
            </a:pPr>
            <a:r>
              <a:rPr lang="nl-NL" altLang="nl-NL" dirty="0"/>
              <a:t> </a:t>
            </a:r>
          </a:p>
          <a:p>
            <a:pPr marL="0" indent="0" defTabSz="912813" eaLnBrk="1" hangingPunct="1">
              <a:spcBef>
                <a:spcPct val="0"/>
              </a:spcBef>
              <a:buNone/>
            </a:pPr>
            <a:r>
              <a:rPr lang="nl-NL" altLang="nl-NL" dirty="0"/>
              <a:t>2.   Individuele pensioenpotjes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Is begrijpelijker </a:t>
            </a:r>
            <a:r>
              <a:rPr lang="nl-NL" altLang="nl-NL" sz="2000" dirty="0">
                <a:sym typeface="Wingdings" pitchFamily="2" charset="2"/>
              </a:rPr>
              <a:t> wat levert 1 € pensioenpremie aan pensioen op?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Relatie inleg en eigen pensioenkapitaal daardoor transparanter;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Vakbonden: </a:t>
            </a:r>
          </a:p>
          <a:p>
            <a:pPr lvl="2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sym typeface="Wingdings" pitchFamily="2" charset="2"/>
              </a:rPr>
              <a:t> collectief pensioen  zoveel mogelijk werknemers pensioenpremie laten betalen;</a:t>
            </a:r>
          </a:p>
          <a:p>
            <a:pPr lvl="2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sym typeface="Wingdings" pitchFamily="2" charset="2"/>
              </a:rPr>
              <a:t> Risico’s op overlijden en AO delen.</a:t>
            </a:r>
            <a:endParaRPr lang="en-US" sz="16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Samenvatting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knelpunten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huidig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pensioenstelsel(2)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52321" y="2227943"/>
            <a:ext cx="5033221" cy="3788227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defTabSz="912813" eaLnBrk="1" hangingPunct="1">
              <a:spcBef>
                <a:spcPct val="0"/>
              </a:spcBef>
              <a:buNone/>
            </a:pPr>
            <a:r>
              <a:rPr lang="nl-NL" altLang="nl-NL" dirty="0"/>
              <a:t>3. Afschaffen doorsneepremie</a:t>
            </a:r>
            <a:endParaRPr lang="nl-NL" altLang="nl-NL" sz="2000" dirty="0"/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Leeftijdsonafhankelijk (jongeren betalen “te veel”, ouderen “te weinig”;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Moet (actuarieel) leeftijdsafhankelijk zijn!</a:t>
            </a:r>
          </a:p>
          <a:p>
            <a:pPr lvl="1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Knelpunt: 50-plussers:</a:t>
            </a:r>
          </a:p>
          <a:p>
            <a:pPr lvl="2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Zullen niet profiteren van lagere premie;</a:t>
            </a:r>
          </a:p>
          <a:p>
            <a:pPr lvl="2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In het verleden wel hogere premie betaald;</a:t>
            </a:r>
          </a:p>
          <a:p>
            <a:pPr lvl="2" defTabSz="912813" eaLnBrk="1" hangingPunct="1">
              <a:spcBef>
                <a:spcPct val="0"/>
              </a:spcBef>
              <a:buFontTx/>
              <a:buChar char="-"/>
            </a:pPr>
            <a:r>
              <a:rPr lang="nl-NL" altLang="nl-NL" sz="2000" dirty="0"/>
              <a:t>Compensatie 50-plussers </a:t>
            </a:r>
            <a:r>
              <a:rPr lang="nl-NL" altLang="nl-NL" sz="2000" dirty="0">
                <a:sym typeface="Wingdings" pitchFamily="2" charset="2"/>
              </a:rPr>
              <a:t> kost miljarden;</a:t>
            </a:r>
            <a:endParaRPr lang="en-US" sz="16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201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5E52985E-2553-471E-82AA-5ED7A3298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94981" y="352931"/>
            <a:ext cx="8579094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486952" y="506727"/>
            <a:ext cx="2913856" cy="15267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en-US" altLang="nl-NL" sz="2600" dirty="0" err="1">
                <a:solidFill>
                  <a:schemeClr val="bg1"/>
                </a:solidFill>
              </a:rPr>
              <a:t>Samenvatting</a:t>
            </a:r>
            <a:r>
              <a:rPr lang="en-US" altLang="nl-NL" sz="2600" dirty="0">
                <a:solidFill>
                  <a:schemeClr val="bg1"/>
                </a:solidFill>
              </a:rPr>
              <a:t> </a:t>
            </a:r>
            <a:r>
              <a:rPr lang="en-US" altLang="nl-NL" sz="2600" dirty="0" err="1">
                <a:solidFill>
                  <a:schemeClr val="bg1"/>
                </a:solidFill>
              </a:rPr>
              <a:t>knelpunten</a:t>
            </a:r>
            <a:r>
              <a:rPr lang="en-US" altLang="nl-NL" sz="2600" dirty="0">
                <a:solidFill>
                  <a:schemeClr val="bg1"/>
                </a:solidFill>
              </a:rPr>
              <a:t> </a:t>
            </a:r>
            <a:r>
              <a:rPr lang="en-US" altLang="nl-NL" sz="2600" dirty="0" err="1">
                <a:solidFill>
                  <a:schemeClr val="bg1"/>
                </a:solidFill>
              </a:rPr>
              <a:t>huidig</a:t>
            </a:r>
            <a:r>
              <a:rPr lang="en-US" altLang="nl-NL" sz="2600" dirty="0">
                <a:solidFill>
                  <a:schemeClr val="bg1"/>
                </a:solidFill>
              </a:rPr>
              <a:t> pensioenstelsel(2)</a:t>
            </a:r>
            <a:endParaRPr lang="en-US" sz="2600" dirty="0">
              <a:solidFill>
                <a:schemeClr val="bg1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AE3ABC6-4042-4293-A7DF-F0118136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554904" y="580963"/>
            <a:ext cx="0" cy="137160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3709002" y="506727"/>
            <a:ext cx="4957440" cy="15267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nl-NL" sz="1900">
                <a:solidFill>
                  <a:schemeClr val="bg1"/>
                </a:solidFill>
              </a:rPr>
              <a:t>3. Afschaffen doorsneepremie</a:t>
            </a:r>
          </a:p>
          <a:p>
            <a:pPr marL="0" indent="-2286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nl-NL" sz="1900">
              <a:solidFill>
                <a:schemeClr val="bg1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CAF49FB-52C9-4113-8D48-9819956F6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80" y="2527997"/>
            <a:ext cx="6173195" cy="2824236"/>
          </a:xfrm>
          <a:prstGeom prst="rect">
            <a:avLst/>
          </a:prstGeom>
        </p:spPr>
      </p:pic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220072" y="3940115"/>
            <a:ext cx="2668920" cy="2668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659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Hoofdlijnen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PensioenAkkoord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2019 (1)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755577" y="1681653"/>
            <a:ext cx="5129966" cy="433451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AOW-leeftijd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AOW-leeftijd stijgt minder snel; in 2024 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67 jaar. Vanaf 2025 stijgt de AOW-leeftijd mee met de gemiddelde levensverwachting.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Afschaffing doorsnee premie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premie wordt leeftijdsonafhankelijk en leidend voor de pensioenopbouw. Pensioenopbouw wordt lager naarmate je ouder wordt - degressief.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10% vrije opname (</a:t>
            </a:r>
            <a:r>
              <a:rPr lang="nl-NL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verschoven naar 1-1-2023)</a:t>
            </a:r>
            <a:r>
              <a:rPr lang="nl-NL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de pensioendatum mag de deelnemer maximaal 10% van de pensioenwaarde opnemen. Ook voor lijfrenrentes en eigen beheer (incl. ODV). NB; bij 10% afkoop geen hoog/laag-constructie en partner moet </a:t>
            </a:r>
            <a:r>
              <a:rPr lang="nl-NL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meetekenen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indien PP daalt.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Eenvoudiger nabestaandenpensioen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nabestaandenpensioen zal eenvoudiger en uniformer worden. </a:t>
            </a:r>
            <a:endParaRPr lang="nl-NL" altLang="nl-NL" sz="1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701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Hoofdlijnen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PensioenAkkoord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2019 (2)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755577" y="1681653"/>
            <a:ext cx="5129966" cy="433451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	Nieuwe contractvormen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Wat worden de nieuwe contractvormen voor 	pensioenfondsen?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	Arbeidsongeschiktheidsverzekering ZZP-</a:t>
            </a:r>
            <a:r>
              <a:rPr lang="nl-NL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Er komt een wettelijke verzekeringsplicht voor het 	arbeidsongeschiktheidsrisico, en er wordt onderzocht hoe 	ZZP’ers makkelijk voor hun pensioen kunnen sparen.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nl-N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	Vervroegd uittreden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Vanaf 1-1-2021 tot 2024 mogelijkheid om fiscaal 	aantrekkelijke regelingen te treffen voor werknemers die 	vervroegd met pensioen willen gaan 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Schrappen RVU 	eindheffing tot 22.164 euro per jaar.</a:t>
            </a:r>
            <a:endParaRPr lang="nl-NL" altLang="nl-NL" sz="1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243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Wetsvoorstel Wet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Toekomst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NL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Pensioenen</a:t>
            </a:r>
            <a:r>
              <a:rPr lang="en-US" altLang="nl-NL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; ingang per 1-1-2023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52321" y="2227943"/>
            <a:ext cx="5033221" cy="378822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defTabSz="912813" eaLnBrk="1" hangingPunct="1">
              <a:spcBef>
                <a:spcPct val="0"/>
              </a:spcBef>
              <a:buFont typeface="Arial" charset="0"/>
              <a:buNone/>
            </a:pPr>
            <a:r>
              <a:rPr lang="nl-NL" altLang="nl-NL" sz="1400" u="sng" dirty="0">
                <a:sym typeface="Wingdings" pitchFamily="2" charset="2"/>
              </a:rPr>
              <a:t>Onderwerpen</a:t>
            </a:r>
            <a:r>
              <a:rPr lang="nl-NL" altLang="nl-NL" sz="1400" dirty="0">
                <a:sym typeface="Wingdings" pitchFamily="2" charset="2"/>
              </a:rPr>
              <a:t>: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>
                <a:sym typeface="Wingdings" pitchFamily="2" charset="2"/>
              </a:rPr>
              <a:t>Nieuwe manier van pensioen opbouwen;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Gewijzigde premieovereenkomsten;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Het nieuwe contract;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Wet verbeterde premieregeling;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Invaren oude pensioenrechten bij pensioenfondsen;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Nabestaandenpensioen + partnerbegrip;</a:t>
            </a:r>
          </a:p>
          <a:p>
            <a:pPr defTabSz="912813" eaLnBrk="1" hangingPunct="1">
              <a:spcBef>
                <a:spcPct val="0"/>
              </a:spcBef>
            </a:pPr>
            <a:r>
              <a:rPr lang="nl-NL" altLang="nl-NL" sz="1400" dirty="0"/>
              <a:t>Overgangsrecht.</a:t>
            </a:r>
          </a:p>
          <a:p>
            <a:pPr defTabSz="912813" eaLnBrk="1" hangingPunct="1">
              <a:spcBef>
                <a:spcPct val="0"/>
              </a:spcBef>
            </a:pPr>
            <a:endParaRPr lang="nl-NL" altLang="nl-NL" sz="1400" dirty="0"/>
          </a:p>
          <a:p>
            <a:pPr defTabSz="912813" eaLnBrk="1" hangingPunct="1">
              <a:spcBef>
                <a:spcPct val="0"/>
              </a:spcBef>
            </a:pPr>
            <a:endParaRPr lang="nl-NL" altLang="nl-NL" sz="1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506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dirty="0">
                <a:cs typeface="Arial" charset="0"/>
              </a:rPr>
              <a:t>Nieuwe manier van pensioen opbouwen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840699" y="2708920"/>
            <a:ext cx="5044843" cy="33072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“ Geen uitkerings- en kapitaalovereenkomsten (EL/ML);</a:t>
            </a:r>
            <a:br>
              <a:rPr lang="nl-NL" altLang="nl-NL" sz="1400" dirty="0"/>
            </a:br>
            <a:endParaRPr lang="nl-NL" alt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Overgangsfase vanaf 1-1-2023 tot 1 januari 2027;</a:t>
            </a:r>
            <a:br>
              <a:rPr lang="nl-NL" altLang="nl-NL" sz="1400" dirty="0"/>
            </a:br>
            <a:endParaRPr lang="nl-NL" altLang="nl-NL" sz="14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Na overgangsfase: alleen nog beschikbare premie o.b.v. </a:t>
            </a:r>
            <a:r>
              <a:rPr lang="nl-NL" altLang="nl-NL" sz="1400" dirty="0" err="1"/>
              <a:t>flatrate</a:t>
            </a:r>
            <a:r>
              <a:rPr lang="nl-NL" altLang="nl-NL" sz="1400" dirty="0"/>
              <a:t>: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maximaal 30% pensioengrondslag;</a:t>
            </a: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/>
              <a:t> Tijdens overgangsfase 3%-punt extra i.v.m. compensatie oudere werknemers (i.v.m. afschaffing doorsneepremie);</a:t>
            </a:r>
            <a:br>
              <a:rPr lang="nl-NL" altLang="nl-NL" sz="1000" dirty="0"/>
            </a:br>
            <a:endParaRPr lang="nl-NL" altLang="nl-NL" sz="1000" dirty="0"/>
          </a:p>
          <a:p>
            <a:pPr marL="0" indent="0" defTabSz="912813" eaLnBrk="1" hangingPunct="1">
              <a:buClr>
                <a:schemeClr val="accent1"/>
              </a:buClr>
            </a:pPr>
            <a:r>
              <a:rPr lang="nl-NL" altLang="nl-NL" sz="1400" dirty="0"/>
              <a:t> Fiscale kaders Wet LB worden hierop aangepast </a:t>
            </a:r>
            <a:r>
              <a:rPr lang="nl-NL" altLang="nl-NL" sz="1400" dirty="0">
                <a:sym typeface="Wingdings" panose="05000000000000000000" pitchFamily="2" charset="2"/>
              </a:rPr>
              <a:t> alleen inleg premies (tot maximum) zijn aftrekbaar:</a:t>
            </a:r>
            <a:br>
              <a:rPr lang="nl-NL" altLang="nl-NL" sz="1400" dirty="0">
                <a:sym typeface="Wingdings" panose="05000000000000000000" pitchFamily="2" charset="2"/>
              </a:rPr>
            </a:br>
            <a:endParaRPr lang="nl-NL" altLang="nl-NL" sz="1400" dirty="0">
              <a:sym typeface="Wingdings" panose="05000000000000000000" pitchFamily="2" charset="2"/>
            </a:endParaRPr>
          </a:p>
          <a:p>
            <a:pPr marL="400050" lvl="1" indent="0" defTabSz="912813" eaLnBrk="1" hangingPunct="1">
              <a:buClr>
                <a:schemeClr val="accent1"/>
              </a:buClr>
            </a:pPr>
            <a:r>
              <a:rPr lang="nl-NL" altLang="nl-NL" sz="1000" dirty="0">
                <a:sym typeface="Wingdings" panose="05000000000000000000" pitchFamily="2" charset="2"/>
              </a:rPr>
              <a:t> Fiscale begrenzing wordt niet langer bepaald op basis van hoogte uitkering, maar op basis van maximale inleg.</a:t>
            </a:r>
            <a:endParaRPr lang="nl-NL" altLang="nl-NL" sz="10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E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8E6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24964" y="2865141"/>
            <a:ext cx="1143455" cy="1143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512923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2249</Words>
  <Application>Microsoft Office PowerPoint</Application>
  <PresentationFormat>Diavoorstelling (4:3)</PresentationFormat>
  <Paragraphs>232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8" baseType="lpstr">
      <vt:lpstr>Arial</vt:lpstr>
      <vt:lpstr>Calibri</vt:lpstr>
      <vt:lpstr>Standaardontwerp</vt:lpstr>
      <vt:lpstr>  RB Studiekring Rotterdam: Pensioenactualiteiten 14 juni 2022</vt:lpstr>
      <vt:lpstr>Inhoud</vt:lpstr>
      <vt:lpstr>Samenvatting knelpunten huidig pensioenstelsel(1)</vt:lpstr>
      <vt:lpstr>Samenvatting knelpunten huidig pensioenstelsel(2)</vt:lpstr>
      <vt:lpstr>Samenvatting knelpunten huidig pensioenstelsel(2)</vt:lpstr>
      <vt:lpstr>Hoofdlijnen PensioenAkkoord 2019 (1)</vt:lpstr>
      <vt:lpstr>Hoofdlijnen PensioenAkkoord 2019 (2)</vt:lpstr>
      <vt:lpstr>Wetsvoorstel Wet Toekomst Pensioenen; ingang per 1-1-2023</vt:lpstr>
      <vt:lpstr>Nieuwe manier van pensioen opbouwen</vt:lpstr>
      <vt:lpstr>Gewijzigde premieovereenkomsten</vt:lpstr>
      <vt:lpstr>Solidaire premieregeling (voorheen: het nieuwe pensioencontract)</vt:lpstr>
      <vt:lpstr>Flexibele pensioenregeling (voorheen: verbeterde premieregeling)</vt:lpstr>
      <vt:lpstr>Invaren oude rechten bij pensioenfondsen</vt:lpstr>
      <vt:lpstr>Nabestaanden- en wezenpensioen en partnerbegrip (1)</vt:lpstr>
      <vt:lpstr>Voorbeeld partnerpensioen</vt:lpstr>
      <vt:lpstr>Nabestaanden- en wezenpensioen en partnerbegrip (2)</vt:lpstr>
      <vt:lpstr>Overgangsrecht</vt:lpstr>
      <vt:lpstr>Stappenplan</vt:lpstr>
      <vt:lpstr>Pensioen &amp; Echtscheiding   Wet Verevening Pensioenrechten bij Scheiding</vt:lpstr>
      <vt:lpstr>Pensioen &amp; Echtscheiding   Wet Verevening Pensioenrechten bij Scheiding</vt:lpstr>
      <vt:lpstr>Pensioen &amp; Echtscheiding   Wet Verevening Pensioenrechten bij Scheiding</vt:lpstr>
      <vt:lpstr>Pensioen &amp; Echtscheiding   Wet verdeling pensioen bij scheiding aanpassing 2022</vt:lpstr>
      <vt:lpstr>Pensioen &amp; Echtscheiding   Wet Verevening Pensioenrechten bij Scheiding  samenvatting</vt:lpstr>
      <vt:lpstr>Pensioen &amp; Echtscheiding   Wet Verevening Pensioenrechten bij Scheiding  samenvatting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Pensioenactualiteiten 8-11-2021</dc:title>
  <dc:creator>bcc</dc:creator>
  <cp:lastModifiedBy>Peter ter Beest</cp:lastModifiedBy>
  <cp:revision>89</cp:revision>
  <dcterms:created xsi:type="dcterms:W3CDTF">2019-09-25T10:57:52Z</dcterms:created>
  <dcterms:modified xsi:type="dcterms:W3CDTF">2022-06-13T13:44:32Z</dcterms:modified>
</cp:coreProperties>
</file>