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73" r:id="rId5"/>
    <p:sldId id="385" r:id="rId6"/>
    <p:sldId id="1163" r:id="rId7"/>
    <p:sldId id="372" r:id="rId8"/>
    <p:sldId id="1147" r:id="rId9"/>
    <p:sldId id="611" r:id="rId10"/>
    <p:sldId id="1148" r:id="rId11"/>
    <p:sldId id="1149" r:id="rId12"/>
    <p:sldId id="616" r:id="rId13"/>
    <p:sldId id="1151" r:id="rId14"/>
    <p:sldId id="1150" r:id="rId15"/>
    <p:sldId id="1156" r:id="rId16"/>
    <p:sldId id="623" r:id="rId17"/>
    <p:sldId id="1152" r:id="rId18"/>
    <p:sldId id="1154" r:id="rId19"/>
    <p:sldId id="394" r:id="rId20"/>
    <p:sldId id="396" r:id="rId21"/>
    <p:sldId id="622" r:id="rId22"/>
    <p:sldId id="635" r:id="rId23"/>
    <p:sldId id="388" r:id="rId24"/>
    <p:sldId id="389" r:id="rId25"/>
    <p:sldId id="417" r:id="rId26"/>
    <p:sldId id="636" r:id="rId27"/>
    <p:sldId id="637" r:id="rId28"/>
    <p:sldId id="638" r:id="rId29"/>
    <p:sldId id="639" r:id="rId30"/>
    <p:sldId id="648" r:id="rId31"/>
    <p:sldId id="1175" r:id="rId32"/>
    <p:sldId id="645" r:id="rId33"/>
    <p:sldId id="1166" r:id="rId34"/>
    <p:sldId id="1167" r:id="rId35"/>
    <p:sldId id="1164" r:id="rId36"/>
    <p:sldId id="1171" r:id="rId37"/>
    <p:sldId id="1177" r:id="rId38"/>
    <p:sldId id="1165" r:id="rId39"/>
    <p:sldId id="650" r:id="rId40"/>
    <p:sldId id="1173" r:id="rId41"/>
    <p:sldId id="641" r:id="rId42"/>
    <p:sldId id="283" r:id="rId43"/>
    <p:sldId id="297" r:id="rId44"/>
    <p:sldId id="643" r:id="rId45"/>
    <p:sldId id="316" r:id="rId46"/>
    <p:sldId id="644" r:id="rId47"/>
    <p:sldId id="642" r:id="rId48"/>
    <p:sldId id="649" r:id="rId49"/>
    <p:sldId id="651" r:id="rId50"/>
    <p:sldId id="1169" r:id="rId51"/>
    <p:sldId id="657" r:id="rId52"/>
    <p:sldId id="1168" r:id="rId53"/>
  </p:sldIdLst>
  <p:sldSz cx="12192000" cy="6858000"/>
  <p:notesSz cx="7010400" cy="9296400"/>
  <p:defaultTextStyle>
    <a:defPPr>
      <a:defRPr lang="nl-NL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75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pos="483">
          <p15:clr>
            <a:srgbClr val="A4A3A4"/>
          </p15:clr>
        </p15:guide>
        <p15:guide id="6" pos="62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howGuides="1">
      <p:cViewPr varScale="1">
        <p:scale>
          <a:sx n="62" d="100"/>
          <a:sy n="62" d="100"/>
        </p:scale>
        <p:origin x="84" y="114"/>
      </p:cViewPr>
      <p:guideLst>
        <p:guide orient="horz" pos="2160"/>
        <p:guide pos="3840"/>
        <p:guide orient="horz" pos="3475"/>
        <p:guide orient="horz" pos="845"/>
        <p:guide pos="483"/>
        <p:guide pos="6244"/>
      </p:guideLst>
    </p:cSldViewPr>
  </p:slideViewPr>
  <p:outlineViewPr>
    <p:cViewPr>
      <p:scale>
        <a:sx n="33" d="100"/>
        <a:sy n="33" d="100"/>
      </p:scale>
      <p:origin x="0" y="-120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3750" y="108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914A-13FC-40A6-A802-27CC9EADA4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104D1748-75AF-4997-9527-543BFE27C355}">
      <dgm:prSet phldrT="[Text]"/>
      <dgm:spPr/>
      <dgm:t>
        <a:bodyPr/>
        <a:lstStyle/>
        <a:p>
          <a:r>
            <a:rPr lang="en-US" dirty="0" err="1"/>
            <a:t>Afschaffing</a:t>
          </a:r>
          <a:r>
            <a:rPr lang="en-US" dirty="0"/>
            <a:t> van de </a:t>
          </a:r>
          <a:r>
            <a:rPr lang="en-US" dirty="0" err="1"/>
            <a:t>drempel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afstandsverkopen</a:t>
          </a:r>
          <a:endParaRPr lang="en-US" dirty="0"/>
        </a:p>
      </dgm:t>
    </dgm:pt>
    <dgm:pt modelId="{D10342C7-7CB0-4A5F-910B-47C6A400257A}" type="parTrans" cxnId="{DDFDF622-7616-45E7-AE52-51E0994A659E}">
      <dgm:prSet/>
      <dgm:spPr/>
      <dgm:t>
        <a:bodyPr/>
        <a:lstStyle/>
        <a:p>
          <a:endParaRPr lang="nl-NL"/>
        </a:p>
      </dgm:t>
    </dgm:pt>
    <dgm:pt modelId="{A91479E7-D602-4234-9786-200BEF86ADE9}" type="sibTrans" cxnId="{DDFDF622-7616-45E7-AE52-51E0994A659E}">
      <dgm:prSet/>
      <dgm:spPr/>
      <dgm:t>
        <a:bodyPr/>
        <a:lstStyle/>
        <a:p>
          <a:endParaRPr lang="nl-NL"/>
        </a:p>
      </dgm:t>
    </dgm:pt>
    <dgm:pt modelId="{5C27FA2C-715D-48A2-B8A5-666305543237}">
      <dgm:prSet phldrT="[Text]"/>
      <dgm:spPr/>
      <dgm:t>
        <a:bodyPr/>
        <a:lstStyle/>
        <a:p>
          <a:r>
            <a:rPr lang="nl-NL" dirty="0"/>
            <a:t>Uitbreiding van (M)OSS tot afstandsverkopen(EU)</a:t>
          </a:r>
        </a:p>
      </dgm:t>
    </dgm:pt>
    <dgm:pt modelId="{CD0993E3-10BB-4F49-A3C4-794BC18F7BFD}" type="parTrans" cxnId="{A39529BC-CE86-4E9F-833C-543E26E8E42D}">
      <dgm:prSet/>
      <dgm:spPr/>
      <dgm:t>
        <a:bodyPr/>
        <a:lstStyle/>
        <a:p>
          <a:endParaRPr lang="nl-NL"/>
        </a:p>
      </dgm:t>
    </dgm:pt>
    <dgm:pt modelId="{A860AFCB-F7ED-49B1-9A0C-7B4674883FD5}" type="sibTrans" cxnId="{A39529BC-CE86-4E9F-833C-543E26E8E42D}">
      <dgm:prSet/>
      <dgm:spPr/>
      <dgm:t>
        <a:bodyPr/>
        <a:lstStyle/>
        <a:p>
          <a:endParaRPr lang="nl-NL"/>
        </a:p>
      </dgm:t>
    </dgm:pt>
    <dgm:pt modelId="{F0E2E8B4-5575-43FF-919A-1CAA1B08A0F1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Afschaffing</a:t>
          </a:r>
          <a:r>
            <a:rPr lang="en-US" dirty="0"/>
            <a:t> van de btw-</a:t>
          </a:r>
          <a:r>
            <a:rPr lang="en-US" dirty="0" err="1"/>
            <a:t>vrijstelling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kleine</a:t>
          </a:r>
          <a:r>
            <a:rPr lang="en-US" dirty="0"/>
            <a:t> </a:t>
          </a:r>
          <a:r>
            <a:rPr lang="en-US" dirty="0" err="1"/>
            <a:t>zendingen</a:t>
          </a:r>
          <a:endParaRPr lang="en-US" dirty="0"/>
        </a:p>
      </dgm:t>
    </dgm:pt>
    <dgm:pt modelId="{3D16D9EB-147E-4B3C-8923-CD888B6F1E4A}" type="parTrans" cxnId="{DB852FE2-034D-4666-8567-D6EBB0C4B5AF}">
      <dgm:prSet/>
      <dgm:spPr/>
      <dgm:t>
        <a:bodyPr/>
        <a:lstStyle/>
        <a:p>
          <a:endParaRPr lang="nl-NL"/>
        </a:p>
      </dgm:t>
    </dgm:pt>
    <dgm:pt modelId="{04CBFD5C-C3EC-4348-8222-4F7F375D0DEE}" type="sibTrans" cxnId="{DB852FE2-034D-4666-8567-D6EBB0C4B5AF}">
      <dgm:prSet/>
      <dgm:spPr/>
      <dgm:t>
        <a:bodyPr/>
        <a:lstStyle/>
        <a:p>
          <a:endParaRPr lang="nl-NL"/>
        </a:p>
      </dgm:t>
    </dgm:pt>
    <dgm:pt modelId="{4EB77347-FA03-48D5-A442-1971D91E4703}">
      <dgm:prSet phldrT="[Text]"/>
      <dgm:spPr/>
      <dgm:t>
        <a:bodyPr/>
        <a:lstStyle/>
        <a:p>
          <a:r>
            <a:rPr lang="nl-NL"/>
            <a:t>Invoerregeling </a:t>
          </a:r>
          <a:r>
            <a:rPr lang="nl-NL" dirty="0"/>
            <a:t>(I-OSS)</a:t>
          </a:r>
        </a:p>
      </dgm:t>
    </dgm:pt>
    <dgm:pt modelId="{59ECAA5F-D4BE-4591-A814-CD18330C5FC2}" type="parTrans" cxnId="{1E0D6613-9234-4DB8-B648-333703C693BF}">
      <dgm:prSet/>
      <dgm:spPr/>
      <dgm:t>
        <a:bodyPr/>
        <a:lstStyle/>
        <a:p>
          <a:endParaRPr lang="nl-NL"/>
        </a:p>
      </dgm:t>
    </dgm:pt>
    <dgm:pt modelId="{82E384D1-6B82-4075-B072-F7E325D71269}" type="sibTrans" cxnId="{1E0D6613-9234-4DB8-B648-333703C693BF}">
      <dgm:prSet/>
      <dgm:spPr/>
      <dgm:t>
        <a:bodyPr/>
        <a:lstStyle/>
        <a:p>
          <a:endParaRPr lang="nl-NL"/>
        </a:p>
      </dgm:t>
    </dgm:pt>
    <dgm:pt modelId="{758184AA-AD4F-4150-8F56-59ADEA1B84B6}" type="pres">
      <dgm:prSet presAssocID="{3845914A-13FC-40A6-A802-27CC9EADA480}" presName="diagram" presStyleCnt="0">
        <dgm:presLayoutVars>
          <dgm:dir/>
          <dgm:resizeHandles val="exact"/>
        </dgm:presLayoutVars>
      </dgm:prSet>
      <dgm:spPr/>
    </dgm:pt>
    <dgm:pt modelId="{0709E29D-C2B3-4FB6-8425-60D273592C36}" type="pres">
      <dgm:prSet presAssocID="{104D1748-75AF-4997-9527-543BFE27C355}" presName="node" presStyleLbl="node1" presStyleIdx="0" presStyleCnt="4">
        <dgm:presLayoutVars>
          <dgm:bulletEnabled val="1"/>
        </dgm:presLayoutVars>
      </dgm:prSet>
      <dgm:spPr/>
    </dgm:pt>
    <dgm:pt modelId="{8C848121-9C16-4A09-AFCF-FD0E5E4E204D}" type="pres">
      <dgm:prSet presAssocID="{A91479E7-D602-4234-9786-200BEF86ADE9}" presName="sibTrans" presStyleCnt="0"/>
      <dgm:spPr/>
    </dgm:pt>
    <dgm:pt modelId="{4A8E7494-28F7-4C9D-AA3E-F6FE2A24F0E7}" type="pres">
      <dgm:prSet presAssocID="{F0E2E8B4-5575-43FF-919A-1CAA1B08A0F1}" presName="node" presStyleLbl="node1" presStyleIdx="1" presStyleCnt="4">
        <dgm:presLayoutVars>
          <dgm:bulletEnabled val="1"/>
        </dgm:presLayoutVars>
      </dgm:prSet>
      <dgm:spPr/>
    </dgm:pt>
    <dgm:pt modelId="{8EBA42EF-FBD0-4120-B6C9-B6A1A677AC9B}" type="pres">
      <dgm:prSet presAssocID="{04CBFD5C-C3EC-4348-8222-4F7F375D0DEE}" presName="sibTrans" presStyleCnt="0"/>
      <dgm:spPr/>
    </dgm:pt>
    <dgm:pt modelId="{B60EE59F-E196-4A24-A2F7-E3CF862FC74C}" type="pres">
      <dgm:prSet presAssocID="{5C27FA2C-715D-48A2-B8A5-666305543237}" presName="node" presStyleLbl="node1" presStyleIdx="2" presStyleCnt="4">
        <dgm:presLayoutVars>
          <dgm:bulletEnabled val="1"/>
        </dgm:presLayoutVars>
      </dgm:prSet>
      <dgm:spPr/>
    </dgm:pt>
    <dgm:pt modelId="{20F1826C-36A3-47A8-88E0-EAF1C43EE9D7}" type="pres">
      <dgm:prSet presAssocID="{A860AFCB-F7ED-49B1-9A0C-7B4674883FD5}" presName="sibTrans" presStyleCnt="0"/>
      <dgm:spPr/>
    </dgm:pt>
    <dgm:pt modelId="{362AAFE9-684A-49B2-94B7-1E90283ED7FE}" type="pres">
      <dgm:prSet presAssocID="{4EB77347-FA03-48D5-A442-1971D91E4703}" presName="node" presStyleLbl="node1" presStyleIdx="3" presStyleCnt="4">
        <dgm:presLayoutVars>
          <dgm:bulletEnabled val="1"/>
        </dgm:presLayoutVars>
      </dgm:prSet>
      <dgm:spPr/>
    </dgm:pt>
  </dgm:ptLst>
  <dgm:cxnLst>
    <dgm:cxn modelId="{1E0D6613-9234-4DB8-B648-333703C693BF}" srcId="{3845914A-13FC-40A6-A802-27CC9EADA480}" destId="{4EB77347-FA03-48D5-A442-1971D91E4703}" srcOrd="3" destOrd="0" parTransId="{59ECAA5F-D4BE-4591-A814-CD18330C5FC2}" sibTransId="{82E384D1-6B82-4075-B072-F7E325D71269}"/>
    <dgm:cxn modelId="{DDFDF622-7616-45E7-AE52-51E0994A659E}" srcId="{3845914A-13FC-40A6-A802-27CC9EADA480}" destId="{104D1748-75AF-4997-9527-543BFE27C355}" srcOrd="0" destOrd="0" parTransId="{D10342C7-7CB0-4A5F-910B-47C6A400257A}" sibTransId="{A91479E7-D602-4234-9786-200BEF86ADE9}"/>
    <dgm:cxn modelId="{09F6DC3C-9AE7-4B0A-9A2A-28659C846249}" type="presOf" srcId="{F0E2E8B4-5575-43FF-919A-1CAA1B08A0F1}" destId="{4A8E7494-28F7-4C9D-AA3E-F6FE2A24F0E7}" srcOrd="0" destOrd="0" presId="urn:microsoft.com/office/officeart/2005/8/layout/default"/>
    <dgm:cxn modelId="{D861FD59-8CDF-4A30-9732-27FB17C388D1}" type="presOf" srcId="{104D1748-75AF-4997-9527-543BFE27C355}" destId="{0709E29D-C2B3-4FB6-8425-60D273592C36}" srcOrd="0" destOrd="0" presId="urn:microsoft.com/office/officeart/2005/8/layout/default"/>
    <dgm:cxn modelId="{9FCC3CA9-27E1-4F61-B575-326EDD6B9A6B}" type="presOf" srcId="{3845914A-13FC-40A6-A802-27CC9EADA480}" destId="{758184AA-AD4F-4150-8F56-59ADEA1B84B6}" srcOrd="0" destOrd="0" presId="urn:microsoft.com/office/officeart/2005/8/layout/default"/>
    <dgm:cxn modelId="{A39529BC-CE86-4E9F-833C-543E26E8E42D}" srcId="{3845914A-13FC-40A6-A802-27CC9EADA480}" destId="{5C27FA2C-715D-48A2-B8A5-666305543237}" srcOrd="2" destOrd="0" parTransId="{CD0993E3-10BB-4F49-A3C4-794BC18F7BFD}" sibTransId="{A860AFCB-F7ED-49B1-9A0C-7B4674883FD5}"/>
    <dgm:cxn modelId="{DB852FE2-034D-4666-8567-D6EBB0C4B5AF}" srcId="{3845914A-13FC-40A6-A802-27CC9EADA480}" destId="{F0E2E8B4-5575-43FF-919A-1CAA1B08A0F1}" srcOrd="1" destOrd="0" parTransId="{3D16D9EB-147E-4B3C-8923-CD888B6F1E4A}" sibTransId="{04CBFD5C-C3EC-4348-8222-4F7F375D0DEE}"/>
    <dgm:cxn modelId="{54AA78EB-8008-4357-8D52-E5796BC1AB16}" type="presOf" srcId="{4EB77347-FA03-48D5-A442-1971D91E4703}" destId="{362AAFE9-684A-49B2-94B7-1E90283ED7FE}" srcOrd="0" destOrd="0" presId="urn:microsoft.com/office/officeart/2005/8/layout/default"/>
    <dgm:cxn modelId="{370BABF1-CED0-4BB4-9610-E99AFDDD006F}" type="presOf" srcId="{5C27FA2C-715D-48A2-B8A5-666305543237}" destId="{B60EE59F-E196-4A24-A2F7-E3CF862FC74C}" srcOrd="0" destOrd="0" presId="urn:microsoft.com/office/officeart/2005/8/layout/default"/>
    <dgm:cxn modelId="{111B7727-6299-4A0C-8C9B-F6825DC07BAA}" type="presParOf" srcId="{758184AA-AD4F-4150-8F56-59ADEA1B84B6}" destId="{0709E29D-C2B3-4FB6-8425-60D273592C36}" srcOrd="0" destOrd="0" presId="urn:microsoft.com/office/officeart/2005/8/layout/default"/>
    <dgm:cxn modelId="{334E5704-FF86-4C4C-AA27-185B4429A090}" type="presParOf" srcId="{758184AA-AD4F-4150-8F56-59ADEA1B84B6}" destId="{8C848121-9C16-4A09-AFCF-FD0E5E4E204D}" srcOrd="1" destOrd="0" presId="urn:microsoft.com/office/officeart/2005/8/layout/default"/>
    <dgm:cxn modelId="{72E214BF-C4D1-4EB6-A4DB-AD4E53F41166}" type="presParOf" srcId="{758184AA-AD4F-4150-8F56-59ADEA1B84B6}" destId="{4A8E7494-28F7-4C9D-AA3E-F6FE2A24F0E7}" srcOrd="2" destOrd="0" presId="urn:microsoft.com/office/officeart/2005/8/layout/default"/>
    <dgm:cxn modelId="{3530E7F4-AFB0-4885-8DD5-F989BA5DDC3F}" type="presParOf" srcId="{758184AA-AD4F-4150-8F56-59ADEA1B84B6}" destId="{8EBA42EF-FBD0-4120-B6C9-B6A1A677AC9B}" srcOrd="3" destOrd="0" presId="urn:microsoft.com/office/officeart/2005/8/layout/default"/>
    <dgm:cxn modelId="{69DCD907-9072-4B41-B32E-2D546D7CD32A}" type="presParOf" srcId="{758184AA-AD4F-4150-8F56-59ADEA1B84B6}" destId="{B60EE59F-E196-4A24-A2F7-E3CF862FC74C}" srcOrd="4" destOrd="0" presId="urn:microsoft.com/office/officeart/2005/8/layout/default"/>
    <dgm:cxn modelId="{EBFB8BBD-5883-4E35-9041-FC8FD84CDEAD}" type="presParOf" srcId="{758184AA-AD4F-4150-8F56-59ADEA1B84B6}" destId="{20F1826C-36A3-47A8-88E0-EAF1C43EE9D7}" srcOrd="5" destOrd="0" presId="urn:microsoft.com/office/officeart/2005/8/layout/default"/>
    <dgm:cxn modelId="{B211FF72-7C10-4326-8EE2-EE2CECA664DA}" type="presParOf" srcId="{758184AA-AD4F-4150-8F56-59ADEA1B84B6}" destId="{362AAFE9-684A-49B2-94B7-1E90283ED7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9E29D-C2B3-4FB6-8425-60D273592C36}">
      <dsp:nvSpPr>
        <dsp:cNvPr id="0" name=""/>
        <dsp:cNvSpPr/>
      </dsp:nvSpPr>
      <dsp:spPr>
        <a:xfrm>
          <a:off x="1614091" y="2731"/>
          <a:ext cx="3295075" cy="1977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Afschaffing</a:t>
          </a:r>
          <a:r>
            <a:rPr lang="en-US" sz="2400" kern="1200" dirty="0"/>
            <a:t> van de </a:t>
          </a:r>
          <a:r>
            <a:rPr lang="en-US" sz="2400" kern="1200" dirty="0" err="1"/>
            <a:t>drempel</a:t>
          </a:r>
          <a:r>
            <a:rPr lang="en-US" sz="2400" kern="1200" dirty="0"/>
            <a:t> </a:t>
          </a:r>
          <a:r>
            <a:rPr lang="en-US" sz="2400" kern="1200" dirty="0" err="1"/>
            <a:t>voor</a:t>
          </a:r>
          <a:r>
            <a:rPr lang="en-US" sz="2400" kern="1200" dirty="0"/>
            <a:t> </a:t>
          </a:r>
          <a:r>
            <a:rPr lang="en-US" sz="2400" kern="1200" dirty="0" err="1"/>
            <a:t>afstandsverkopen</a:t>
          </a:r>
          <a:endParaRPr lang="en-US" sz="2400" kern="1200" dirty="0"/>
        </a:p>
      </dsp:txBody>
      <dsp:txXfrm>
        <a:off x="1614091" y="2731"/>
        <a:ext cx="3295075" cy="1977045"/>
      </dsp:txXfrm>
    </dsp:sp>
    <dsp:sp modelId="{4A8E7494-28F7-4C9D-AA3E-F6FE2A24F0E7}">
      <dsp:nvSpPr>
        <dsp:cNvPr id="0" name=""/>
        <dsp:cNvSpPr/>
      </dsp:nvSpPr>
      <dsp:spPr>
        <a:xfrm>
          <a:off x="5238675" y="2731"/>
          <a:ext cx="3295075" cy="19770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kern="1200" dirty="0" err="1"/>
            <a:t>Afschaffing</a:t>
          </a:r>
          <a:r>
            <a:rPr lang="en-US" sz="2400" kern="1200" dirty="0"/>
            <a:t> van de btw-</a:t>
          </a:r>
          <a:r>
            <a:rPr lang="en-US" sz="2400" kern="1200" dirty="0" err="1"/>
            <a:t>vrijstelling</a:t>
          </a:r>
          <a:r>
            <a:rPr lang="en-US" sz="2400" kern="1200" dirty="0"/>
            <a:t> </a:t>
          </a:r>
          <a:r>
            <a:rPr lang="en-US" sz="2400" kern="1200" dirty="0" err="1"/>
            <a:t>voor</a:t>
          </a:r>
          <a:r>
            <a:rPr lang="en-US" sz="2400" kern="1200" dirty="0"/>
            <a:t> </a:t>
          </a:r>
          <a:r>
            <a:rPr lang="en-US" sz="2400" kern="1200" dirty="0" err="1"/>
            <a:t>kleine</a:t>
          </a:r>
          <a:r>
            <a:rPr lang="en-US" sz="2400" kern="1200" dirty="0"/>
            <a:t> </a:t>
          </a:r>
          <a:r>
            <a:rPr lang="en-US" sz="2400" kern="1200" dirty="0" err="1"/>
            <a:t>zendingen</a:t>
          </a:r>
          <a:endParaRPr lang="en-US" sz="2400" kern="1200" dirty="0"/>
        </a:p>
      </dsp:txBody>
      <dsp:txXfrm>
        <a:off x="5238675" y="2731"/>
        <a:ext cx="3295075" cy="1977045"/>
      </dsp:txXfrm>
    </dsp:sp>
    <dsp:sp modelId="{B60EE59F-E196-4A24-A2F7-E3CF862FC74C}">
      <dsp:nvSpPr>
        <dsp:cNvPr id="0" name=""/>
        <dsp:cNvSpPr/>
      </dsp:nvSpPr>
      <dsp:spPr>
        <a:xfrm>
          <a:off x="1614091" y="2309284"/>
          <a:ext cx="3295075" cy="19770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Uitbreiding van (M)OSS tot afstandsverkopen(EU)</a:t>
          </a:r>
        </a:p>
      </dsp:txBody>
      <dsp:txXfrm>
        <a:off x="1614091" y="2309284"/>
        <a:ext cx="3295075" cy="1977045"/>
      </dsp:txXfrm>
    </dsp:sp>
    <dsp:sp modelId="{362AAFE9-684A-49B2-94B7-1E90283ED7FE}">
      <dsp:nvSpPr>
        <dsp:cNvPr id="0" name=""/>
        <dsp:cNvSpPr/>
      </dsp:nvSpPr>
      <dsp:spPr>
        <a:xfrm>
          <a:off x="5238675" y="2309284"/>
          <a:ext cx="3295075" cy="1977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Invoerregeling </a:t>
          </a:r>
          <a:r>
            <a:rPr lang="nl-NL" sz="2400" kern="1200" dirty="0"/>
            <a:t>(I-OSS)</a:t>
          </a:r>
        </a:p>
      </dsp:txBody>
      <dsp:txXfrm>
        <a:off x="5238675" y="2309284"/>
        <a:ext cx="3295075" cy="1977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400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33649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560" y="1"/>
            <a:ext cx="3037841" cy="33649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100"/>
            </a:lvl1pPr>
          </a:lstStyle>
          <a:p>
            <a:fld id="{80FF4F29-4690-48AB-AD99-95A59991901D}" type="datetimeFigureOut">
              <a:rPr lang="nl-NL" smtClean="0"/>
              <a:pPr/>
              <a:t>11-4-2022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404813"/>
            <a:ext cx="5384800" cy="3028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1304" y="3638594"/>
            <a:ext cx="5927792" cy="521571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9902"/>
            <a:ext cx="3037841" cy="336498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1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560" y="8959902"/>
            <a:ext cx="3037841" cy="336498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100"/>
            </a:lvl1pPr>
          </a:lstStyle>
          <a:p>
            <a:fld id="{A96095A3-469B-4891-8B9B-0EAEE9EBB01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1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5750" indent="-285750" algn="l" defTabSz="121917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14375" indent="-176213" algn="l" defTabSz="1219170" rtl="0" eaLnBrk="1" latinLnBrk="0" hangingPunct="1"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77913" indent="-176213" algn="l" defTabSz="1219170" rtl="0" eaLnBrk="1" latinLnBrk="0" hangingPunct="1"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439863" indent="-187325" algn="l" defTabSz="1219170" rtl="0" eaLnBrk="1" latinLnBrk="0" hangingPunct="1"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90700" indent="-174625" algn="l" defTabSz="1219170" rtl="0" eaLnBrk="1" latinLnBrk="0" hangingPunct="1"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356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94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56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729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3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00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032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9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926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00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88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71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29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367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86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074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590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063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068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757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550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01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26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740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890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8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59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5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35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08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60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4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95A3-469B-4891-8B9B-0EAEE9EBB01B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4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ep 27"/>
          <p:cNvGrpSpPr>
            <a:grpSpLocks noChangeAspect="1"/>
          </p:cNvGrpSpPr>
          <p:nvPr userDrawn="1"/>
        </p:nvGrpSpPr>
        <p:grpSpPr bwMode="gray">
          <a:xfrm>
            <a:off x="180000" y="5688000"/>
            <a:ext cx="2088000" cy="979200"/>
            <a:chOff x="180000" y="5688000"/>
            <a:chExt cx="2088000" cy="979200"/>
          </a:xfrm>
        </p:grpSpPr>
        <p:sp>
          <p:nvSpPr>
            <p:cNvPr id="26" name="Rechthoek 25"/>
            <p:cNvSpPr/>
            <p:nvPr userDrawn="1"/>
          </p:nvSpPr>
          <p:spPr bwMode="gray">
            <a:xfrm>
              <a:off x="180000" y="5688000"/>
              <a:ext cx="2088000" cy="979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16000" y="5724000"/>
              <a:ext cx="2016000" cy="907426"/>
            </a:xfrm>
            <a:prstGeom prst="rect">
              <a:avLst/>
            </a:prstGeom>
          </p:spPr>
        </p:pic>
      </p:grpSp>
      <p:sp>
        <p:nvSpPr>
          <p:cNvPr id="25" name="Tijdelijke aanduiding voor afbeelding 2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16000" y="5724000"/>
                </a:moveTo>
                <a:lnTo>
                  <a:pt x="216000" y="6631200"/>
                </a:lnTo>
                <a:lnTo>
                  <a:pt x="2232000" y="6631200"/>
                </a:lnTo>
                <a:lnTo>
                  <a:pt x="2232000" y="5724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 noChangeAspect="1"/>
          </p:cNvSpPr>
          <p:nvPr userDrawn="1">
            <p:ph type="ctrTitle"/>
          </p:nvPr>
        </p:nvSpPr>
        <p:spPr bwMode="gray">
          <a:xfrm>
            <a:off x="766800" y="766800"/>
            <a:ext cx="4464000" cy="4464000"/>
          </a:xfrm>
          <a:solidFill>
            <a:schemeClr val="accent1"/>
          </a:solidFill>
        </p:spPr>
        <p:txBody>
          <a:bodyPr lIns="324000" tIns="324000" rIns="144000" bIns="72000" anchor="t" anchorCtr="0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58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% tekst (inclusief streep o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am indeling - 100% tekst (inclusief streep onder)"/>
          <p:cNvSpPr txBox="1"/>
          <p:nvPr/>
        </p:nvSpPr>
        <p:spPr>
          <a:xfrm>
            <a:off x="0" y="-453266"/>
            <a:ext cx="4504162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655"/>
            <a:r>
              <a:rPr lang="nl-NL" sz="2399" dirty="0">
                <a:solidFill>
                  <a:srgbClr val="404040"/>
                </a:solidFill>
                <a:latin typeface="Calibri" panose="020F0502020204030204" pitchFamily="34" charset="0"/>
              </a:rPr>
              <a:t>100% tekst (inclusief streep onder)</a:t>
            </a:r>
            <a:endParaRPr lang="en-GB" sz="2399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1" name="Instructie - Tekst niveaus"/>
          <p:cNvGrpSpPr/>
          <p:nvPr userDrawn="1"/>
        </p:nvGrpSpPr>
        <p:grpSpPr>
          <a:xfrm>
            <a:off x="-3116226" y="365"/>
            <a:ext cx="2821888" cy="5254722"/>
            <a:chOff x="-2959433" y="-5444"/>
            <a:chExt cx="2822623" cy="5254722"/>
          </a:xfrm>
        </p:grpSpPr>
        <p:sp>
          <p:nvSpPr>
            <p:cNvPr id="92" name="Rechthoek 9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599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9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30" lvl="2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199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94" name="Ovaal 9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5" name="Ovaal 9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7" name="Ovaal 9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199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9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65" lvl="1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dirty="0" err="1">
                  <a:solidFill>
                    <a:srgbClr val="535353"/>
                  </a:solidFill>
                </a:rPr>
                <a:t>Bullets</a:t>
              </a:r>
              <a:r>
                <a:rPr lang="nl-NL" sz="1199" dirty="0">
                  <a:solidFill>
                    <a:srgbClr val="535353"/>
                  </a:solidFill>
                </a:rPr>
                <a:t> (16 </a:t>
              </a:r>
              <a:r>
                <a:rPr lang="nl-NL" sz="1199" dirty="0" err="1">
                  <a:solidFill>
                    <a:srgbClr val="535353"/>
                  </a:solidFill>
                </a:rPr>
                <a:t>pt</a:t>
              </a:r>
              <a:r>
                <a:rPr lang="nl-NL" sz="1199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0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09595" lvl="3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101" name="Rechte verbindingslijn 10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3" name="Rechte verbindingslijn 10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4" name="Groep 10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0" name="Afgeronde rechthoek 15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1" name="Groep 16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62" name="Rechthoek 16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8" name="Rechthoek 16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Vrije vorm 17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5" name="Groep 10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38" name="Rechthoek 13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39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1" name="Groep 14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55" name="Rechthoek 15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6" name="Rechthoek 15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7" name="Rechthoek 15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42" name="Groep 14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43" name="Groep 14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0" name="Rechthoek 14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hthoek 15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hthoek 15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hthoek 15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Rechthoek 15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44" name="Groep 14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5" name="Rechthoek 14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6" name="Rechthoek 14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hthoek 14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hthoek 14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Rechthoek 14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06" name="Groep 10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25" name="Afgeronde rechthoek 12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6" name="Groep 12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7" name="Rechthoek 12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Rechthoek 12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Vrije vorm 13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07" name="Rechte verbindingslijn 10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08" name="Rechte verbindingslijn 10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0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199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1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199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11" name="Ovaal 11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9820" lvl="4" indent="-359820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199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113" name="Groep 11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23" name="Afgeronde rechthoek 12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24" name="Vrije vorm 12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1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99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199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199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199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1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9685" lvl="5" indent="-269865" defTabSz="17929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117" name="Ovaal 11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199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119" name="Ovaal 11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2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29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199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21" name="Ovaal 12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2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29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399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74" name="Hyperlink - Inhoudsopgave">
            <a:hlinkClick r:id="rId4" action="ppaction://hlinksldjump"/>
          </p:cNvPr>
          <p:cNvSpPr/>
          <p:nvPr userDrawn="1"/>
        </p:nvSpPr>
        <p:spPr>
          <a:xfrm>
            <a:off x="10192547" y="5889802"/>
            <a:ext cx="1999453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5"/>
            <a:endParaRPr lang="nl-NL" sz="2399">
              <a:solidFill>
                <a:srgbClr val="FFFFFF"/>
              </a:solidFill>
            </a:endParaRPr>
          </a:p>
        </p:txBody>
      </p:sp>
      <p:cxnSp>
        <p:nvCxnSpPr>
          <p:cNvPr id="10" name="Grijze lijn - onder"/>
          <p:cNvCxnSpPr/>
          <p:nvPr/>
        </p:nvCxnSpPr>
        <p:spPr>
          <a:xfrm flipH="1">
            <a:off x="664458" y="5776291"/>
            <a:ext cx="108655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ijze lijn - boven"/>
          <p:cNvCxnSpPr/>
          <p:nvPr/>
        </p:nvCxnSpPr>
        <p:spPr>
          <a:xfrm flipH="1">
            <a:off x="664458" y="1358670"/>
            <a:ext cx="108655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67546" y="6295993"/>
            <a:ext cx="65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3764" y="1720867"/>
            <a:ext cx="10864472" cy="3694492"/>
          </a:xfrm>
        </p:spPr>
        <p:txBody>
          <a:bodyPr vert="horz" numCol="1" spcCol="360000"/>
          <a:lstStyle>
            <a:lvl1pPr>
              <a:defRPr sz="1599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799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1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3764" y="1001348"/>
            <a:ext cx="10864472" cy="317758"/>
          </a:xfrm>
        </p:spPr>
        <p:txBody>
          <a:bodyPr bIns="72000" anchor="t" anchorCtr="0"/>
          <a:lstStyle>
            <a:lvl1pPr marL="0" indent="0">
              <a:buNone/>
              <a:defRPr sz="1599" b="1">
                <a:solidFill>
                  <a:schemeClr val="tx2"/>
                </a:solidFill>
              </a:defRPr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3764" y="464522"/>
            <a:ext cx="10864472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7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am indeling - 100% tekst"/>
          <p:cNvSpPr txBox="1"/>
          <p:nvPr/>
        </p:nvSpPr>
        <p:spPr>
          <a:xfrm>
            <a:off x="2" y="-453266"/>
            <a:ext cx="35804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655"/>
            <a:r>
              <a:rPr lang="nl-NL" sz="2399" dirty="0">
                <a:solidFill>
                  <a:srgbClr val="404040"/>
                </a:solidFill>
                <a:latin typeface="Calibri" panose="020F0502020204030204" pitchFamily="34" charset="0"/>
              </a:rPr>
              <a:t>100% tekst</a:t>
            </a:r>
            <a:endParaRPr lang="en-GB" sz="2399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78" name="Instructie - Tekst niveaus"/>
          <p:cNvGrpSpPr/>
          <p:nvPr userDrawn="1"/>
        </p:nvGrpSpPr>
        <p:grpSpPr>
          <a:xfrm>
            <a:off x="-3116226" y="365"/>
            <a:ext cx="2821888" cy="5254722"/>
            <a:chOff x="-2959433" y="-5444"/>
            <a:chExt cx="2822623" cy="5254722"/>
          </a:xfrm>
        </p:grpSpPr>
        <p:sp>
          <p:nvSpPr>
            <p:cNvPr id="179" name="Rechthoek 178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599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80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30" lvl="2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199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81" name="Ovaal 180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2" name="Ovaal 181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3" name="Ovaal 182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Ovaal 183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5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199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186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65" lvl="1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dirty="0" err="1">
                  <a:solidFill>
                    <a:srgbClr val="535353"/>
                  </a:solidFill>
                </a:rPr>
                <a:t>Bullets</a:t>
              </a:r>
              <a:r>
                <a:rPr lang="nl-NL" sz="1199" dirty="0">
                  <a:solidFill>
                    <a:srgbClr val="535353"/>
                  </a:solidFill>
                </a:rPr>
                <a:t> (16 </a:t>
              </a:r>
              <a:r>
                <a:rPr lang="nl-NL" sz="1199" dirty="0" err="1">
                  <a:solidFill>
                    <a:srgbClr val="535353"/>
                  </a:solidFill>
                </a:rPr>
                <a:t>pt</a:t>
              </a:r>
              <a:r>
                <a:rPr lang="nl-NL" sz="1199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87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09595" lvl="3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b="0" dirty="0">
                  <a:solidFill>
                    <a:srgbClr val="404040"/>
                  </a:solidFill>
                </a:rPr>
                <a:t>Sub-sub-</a:t>
              </a:r>
              <a:r>
                <a:rPr lang="nl-NL" sz="1199" b="0" dirty="0" err="1">
                  <a:solidFill>
                    <a:srgbClr val="404040"/>
                  </a:solidFill>
                </a:rPr>
                <a:t>bullets</a:t>
              </a:r>
              <a:r>
                <a:rPr lang="nl-NL" sz="1199" b="0" dirty="0">
                  <a:solidFill>
                    <a:srgbClr val="404040"/>
                  </a:solidFill>
                </a:rPr>
                <a:t> (16 </a:t>
              </a:r>
              <a:r>
                <a:rPr lang="nl-NL" sz="1199" b="0" dirty="0" err="1">
                  <a:solidFill>
                    <a:srgbClr val="404040"/>
                  </a:solidFill>
                </a:rPr>
                <a:t>pt</a:t>
              </a:r>
              <a:r>
                <a:rPr lang="nl-NL" sz="1199" b="0" dirty="0">
                  <a:solidFill>
                    <a:srgbClr val="404040"/>
                  </a:solidFill>
                </a:rPr>
                <a:t>.)</a:t>
              </a:r>
            </a:p>
          </p:txBody>
        </p:sp>
        <p:cxnSp>
          <p:nvCxnSpPr>
            <p:cNvPr id="188" name="Rechte verbindingslijn 187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9" name="Rechte verbindingslijn 188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0" name="Rechte verbindingslijn 189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1" name="Groep 190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47" name="Afgeronde rechthoek 24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48" name="Groep 247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49" name="Rechthoek 24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0" name="Rechthoek 24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1" name="Rechthoek 25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2" name="Rechthoek 25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3" name="Rechthoek 25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4" name="Rechthoek 25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5" name="Rechthoek 25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6" name="Rechthoek 25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7" name="Rechthoek 25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Vrije vorm 25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92" name="Groep 191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25" name="Rechthoek 224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26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7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8" name="Groep 227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42" name="Rechthoek 241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29" name="Groep 228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30" name="Groep 229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37" name="Rechthoek 23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8" name="Rechthoek 23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9" name="Rechthoek 23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0" name="Rechthoek 23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1" name="Rechthoek 24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31" name="Groep 230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32" name="Rechthoek 23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3" name="Rechthoek 23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4" name="Rechthoek 23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5" name="Rechthoek 23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6" name="Rechthoek 23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93" name="Groep 192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12" name="Afgeronde rechthoek 211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13" name="Groep 212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14" name="Rechthoek 213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5" name="Rechthoek 214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6" name="Rechthoek 215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7" name="Rechthoek 216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8" name="Rechthoek 217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9" name="Rechthoek 218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0" name="Rechthoek 219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1" name="Rechthoek 220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2" name="Rechthoek 221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3" name="Rechthoek 222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4" name="Vrije vorm 223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94" name="Rechte verbindingslijn 193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95" name="Rechte verbindingslijn 194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96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199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97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199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98" name="Ovaal 197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9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9820" lvl="4" indent="-359820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199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00" name="Groep 199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10" name="Afgeronde rechthoek 209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11" name="Vrije vorm 210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01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99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199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199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199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02" name="Ovaal 201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3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9685" lvl="5" indent="-269865" defTabSz="17929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04" name="Ovaal 203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5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199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06" name="Ovaal 205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7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29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199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08" name="Ovaal 207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9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29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399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91" name="Hyperlink - Inhoudsopgave">
            <a:hlinkClick r:id="rId4" action="ppaction://hlinksldjump"/>
          </p:cNvPr>
          <p:cNvSpPr/>
          <p:nvPr userDrawn="1"/>
        </p:nvSpPr>
        <p:spPr>
          <a:xfrm>
            <a:off x="10192547" y="5889802"/>
            <a:ext cx="1999453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5"/>
            <a:endParaRPr lang="nl-NL" sz="2399">
              <a:solidFill>
                <a:srgbClr val="FFFFFF"/>
              </a:solidFill>
            </a:endParaRPr>
          </a:p>
        </p:txBody>
      </p:sp>
      <p:cxnSp>
        <p:nvCxnSpPr>
          <p:cNvPr id="12" name="Grijze lijn - boven"/>
          <p:cNvCxnSpPr/>
          <p:nvPr/>
        </p:nvCxnSpPr>
        <p:spPr>
          <a:xfrm flipH="1">
            <a:off x="664458" y="1358670"/>
            <a:ext cx="108655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67546" y="6295993"/>
            <a:ext cx="65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3764" y="1720867"/>
            <a:ext cx="10864472" cy="3693600"/>
          </a:xfrm>
        </p:spPr>
        <p:txBody>
          <a:bodyPr vert="horz"/>
          <a:lstStyle>
            <a:lvl1pPr>
              <a:defRPr sz="1599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799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8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3764" y="1001348"/>
            <a:ext cx="10864472" cy="317758"/>
          </a:xfrm>
        </p:spPr>
        <p:txBody>
          <a:bodyPr bIns="72000" anchor="t" anchorCtr="0"/>
          <a:lstStyle>
            <a:lvl1pPr marL="0" indent="0">
              <a:buNone/>
              <a:defRPr sz="1599" b="1">
                <a:solidFill>
                  <a:schemeClr val="tx2"/>
                </a:solidFill>
              </a:defRPr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3764" y="464522"/>
            <a:ext cx="10864472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4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am indeling - Alleen titel"/>
          <p:cNvSpPr txBox="1"/>
          <p:nvPr/>
        </p:nvSpPr>
        <p:spPr>
          <a:xfrm>
            <a:off x="2" y="-453266"/>
            <a:ext cx="358046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655"/>
            <a:r>
              <a:rPr lang="nl-NL" sz="2399" dirty="0">
                <a:solidFill>
                  <a:srgbClr val="404040"/>
                </a:solidFill>
                <a:latin typeface="Calibri" panose="020F0502020204030204" pitchFamily="34" charset="0"/>
              </a:rPr>
              <a:t>Alleen titel</a:t>
            </a:r>
            <a:endParaRPr lang="en-GB" sz="2399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Instructie - Tekst niveaus"/>
          <p:cNvGrpSpPr/>
          <p:nvPr userDrawn="1"/>
        </p:nvGrpSpPr>
        <p:grpSpPr>
          <a:xfrm>
            <a:off x="-3116226" y="365"/>
            <a:ext cx="2821888" cy="5254722"/>
            <a:chOff x="-2959433" y="-5444"/>
            <a:chExt cx="2822623" cy="5254722"/>
          </a:xfrm>
        </p:grpSpPr>
        <p:sp>
          <p:nvSpPr>
            <p:cNvPr id="14" name="Rechthoek 1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599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30" lvl="2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199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" name="Ovaal 1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" name="Ovaal 1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" name="Ovaal 1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199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65" lvl="1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dirty="0" err="1">
                  <a:solidFill>
                    <a:srgbClr val="535353"/>
                  </a:solidFill>
                </a:rPr>
                <a:t>Bullets</a:t>
              </a:r>
              <a:r>
                <a:rPr lang="nl-NL" sz="1199" dirty="0">
                  <a:solidFill>
                    <a:srgbClr val="535353"/>
                  </a:solidFill>
                </a:rPr>
                <a:t> (16 </a:t>
              </a:r>
              <a:r>
                <a:rPr lang="nl-NL" sz="1199" dirty="0" err="1">
                  <a:solidFill>
                    <a:srgbClr val="535353"/>
                  </a:solidFill>
                </a:rPr>
                <a:t>pt</a:t>
              </a:r>
              <a:r>
                <a:rPr lang="nl-NL" sz="1199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2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09595" lvl="3" indent="-269865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23" name="Rechte verbindingslijn 2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" name="Groep 2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2" name="Afgeronde rechthoek 8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3" name="Groep 82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4" name="Rechthoek 8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Vrije vorm 9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7" name="Groep 26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0" name="Rechthoek 59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6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3" name="Groep 62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77" name="Rechthoek 76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4" name="Groep 63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65" name="Groep 64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2" name="Rechthoek 7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6" name="Rechthoek 7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66" name="Groep 65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7" name="Rechthoek 6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8" name="Rechthoek 6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9" name="Rechthoek 6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0" name="Rechthoek 6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1" name="Rechthoek 7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79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8" name="Groep 2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47" name="Afgeronde rechthoek 4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8" name="Groep 47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9" name="Rechthoek 4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Vrije vorm 5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79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9" name="Rechte verbindingslijn 28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30" name="Rechte verbindingslijn 29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199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199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33" name="Ovaal 3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9820" lvl="4" indent="-359820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199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35" name="Groep 34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5" name="Afgeronde rechthoek 44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79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46" name="Vrije vorm 45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36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99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199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199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199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37" name="Ovaal 36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8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9685" lvl="5" indent="-269865" defTabSz="17929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199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39" name="Ovaal 38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0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29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199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41" name="Ovaal 40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2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29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199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43" name="Ovaal 42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49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29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399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96" name="Hyperlink - Inhoudsopgave">
            <a:hlinkClick r:id="rId4" action="ppaction://hlinksldjump"/>
          </p:cNvPr>
          <p:cNvSpPr/>
          <p:nvPr userDrawn="1"/>
        </p:nvSpPr>
        <p:spPr>
          <a:xfrm>
            <a:off x="10192547" y="5889802"/>
            <a:ext cx="1999453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55"/>
            <a:endParaRPr lang="nl-NL" sz="2399">
              <a:solidFill>
                <a:srgbClr val="FFFFFF"/>
              </a:solidFill>
            </a:endParaRPr>
          </a:p>
        </p:txBody>
      </p:sp>
      <p:cxnSp>
        <p:nvCxnSpPr>
          <p:cNvPr id="11" name="Grijze lijn - boven"/>
          <p:cNvCxnSpPr/>
          <p:nvPr/>
        </p:nvCxnSpPr>
        <p:spPr>
          <a:xfrm flipH="1">
            <a:off x="664458" y="1358670"/>
            <a:ext cx="108655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67546" y="6295993"/>
            <a:ext cx="65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3764" y="1001348"/>
            <a:ext cx="10864472" cy="317758"/>
          </a:xfrm>
        </p:spPr>
        <p:txBody>
          <a:bodyPr bIns="72000" anchor="t" anchorCtr="0"/>
          <a:lstStyle>
            <a:lvl1pPr marL="0" indent="0">
              <a:buNone/>
              <a:defRPr sz="1599" b="1">
                <a:solidFill>
                  <a:schemeClr val="tx2"/>
                </a:solidFill>
              </a:defRPr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itel"/>
          <p:cNvSpPr>
            <a:spLocks noGrp="1"/>
          </p:cNvSpPr>
          <p:nvPr>
            <p:ph type="title"/>
          </p:nvPr>
        </p:nvSpPr>
        <p:spPr>
          <a:xfrm>
            <a:off x="663764" y="464522"/>
            <a:ext cx="10864472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4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8708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549274"/>
            <a:ext cx="9145587" cy="5402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6763" y="1342799"/>
            <a:ext cx="4392612" cy="417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519739" y="1342799"/>
            <a:ext cx="4392612" cy="417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96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549274"/>
            <a:ext cx="9145587" cy="5402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519739" y="1342799"/>
            <a:ext cx="4392612" cy="417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3"/>
          </p:nvPr>
        </p:nvSpPr>
        <p:spPr>
          <a:xfrm>
            <a:off x="766763" y="1341438"/>
            <a:ext cx="4392612" cy="4175125"/>
          </a:xfrm>
          <a:solidFill>
            <a:schemeClr val="bg2">
              <a:lumMod val="95000"/>
            </a:schemeClr>
          </a:solid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5439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549274"/>
            <a:ext cx="9145587" cy="5402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66763" y="1342799"/>
            <a:ext cx="4392612" cy="417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</a:t>
            </a:r>
          </a:p>
          <a:p>
            <a:pPr lvl="4"/>
            <a:r>
              <a:rPr lang="nl-NL" dirty="0"/>
              <a:t>Vijfde niveauniveau</a:t>
            </a:r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3"/>
          </p:nvPr>
        </p:nvSpPr>
        <p:spPr>
          <a:xfrm>
            <a:off x="5519739" y="1341438"/>
            <a:ext cx="4392612" cy="4175125"/>
          </a:xfrm>
          <a:solidFill>
            <a:schemeClr val="bg2">
              <a:lumMod val="95000"/>
            </a:schemeClr>
          </a:solid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8522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24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8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549274"/>
            <a:ext cx="9145587" cy="5402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66763" y="1342799"/>
            <a:ext cx="3024000" cy="4176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4152350" y="1342798"/>
            <a:ext cx="5760000" cy="4176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7474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549274"/>
            <a:ext cx="9145587" cy="5402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66763" y="1342799"/>
            <a:ext cx="3024000" cy="4176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afbeelding 7"/>
          <p:cNvSpPr>
            <a:spLocks noGrp="1" noChangeAspect="1"/>
          </p:cNvSpPr>
          <p:nvPr>
            <p:ph type="pic" sz="quarter" idx="14"/>
          </p:nvPr>
        </p:nvSpPr>
        <p:spPr>
          <a:xfrm>
            <a:off x="4151313" y="1341438"/>
            <a:ext cx="5761037" cy="4175125"/>
          </a:xfrm>
          <a:solidFill>
            <a:schemeClr val="bg2">
              <a:lumMod val="95000"/>
            </a:schemeClr>
          </a:solid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188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24000"/>
            <a:ext cx="2016000" cy="90742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6763" y="549274"/>
            <a:ext cx="9145587" cy="5402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6763" y="1341438"/>
            <a:ext cx="9145587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59200" y="5724000"/>
            <a:ext cx="76680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62" r:id="rId4"/>
    <p:sldLayoutId id="2147483663" r:id="rId5"/>
    <p:sldLayoutId id="2147483654" r:id="rId6"/>
    <p:sldLayoutId id="2147483655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1219170" rtl="0" eaLnBrk="1" latinLnBrk="0" hangingPunct="1">
        <a:spcBef>
          <a:spcPts val="6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801688" indent="-266700" algn="l" defTabSz="1219170" rtl="0" eaLnBrk="1" latinLnBrk="0" hangingPunct="1">
        <a:spcBef>
          <a:spcPts val="3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46200" indent="-268288" algn="l" defTabSz="1219170" rtl="0" eaLnBrk="1" latinLnBrk="0" hangingPunct="1">
        <a:spcBef>
          <a:spcPts val="3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881188" indent="-268288" algn="l" defTabSz="1219170" rtl="0" eaLnBrk="1" latinLnBrk="0" hangingPunct="1">
        <a:spcBef>
          <a:spcPts val="3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424113" indent="-268288" algn="l" defTabSz="1219170" rtl="0" eaLnBrk="1" latinLnBrk="0" hangingPunct="1">
        <a:spcBef>
          <a:spcPts val="300"/>
        </a:spcBef>
        <a:buFont typeface="Wingdings" panose="05000000000000000000" pitchFamily="2" charset="2"/>
        <a:buChar char="§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44.jpeg"/><Relationship Id="rId4" Type="http://schemas.openxmlformats.org/officeDocument/2006/relationships/image" Target="../media/image31.sv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svg"/><Relationship Id="rId5" Type="http://schemas.openxmlformats.org/officeDocument/2006/relationships/image" Target="../media/image46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3BEE9BA-D9BE-475F-8268-7FCAB4B49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766763"/>
            <a:ext cx="4464050" cy="446405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latin typeface="Fira Sans" panose="020B0503050000020004" pitchFamily="34" charset="0"/>
              </a:rPr>
              <a:t>Studiekring</a:t>
            </a:r>
            <a:br>
              <a:rPr lang="en-US" dirty="0">
                <a:latin typeface="Fira Sans" panose="020B0503050000020004" pitchFamily="34" charset="0"/>
              </a:rPr>
            </a:br>
            <a:r>
              <a:rPr lang="en-US" dirty="0">
                <a:latin typeface="Fira Sans" panose="020B0503050000020004" pitchFamily="34" charset="0"/>
              </a:rPr>
              <a:t>BTW</a:t>
            </a:r>
            <a:br>
              <a:rPr lang="en-US" dirty="0">
                <a:latin typeface="Fira Sans" panose="020B0503050000020004" pitchFamily="34" charset="0"/>
              </a:rPr>
            </a:br>
            <a:r>
              <a:rPr lang="en-US" dirty="0">
                <a:latin typeface="Fira Sans" panose="020B0503050000020004" pitchFamily="34" charset="0"/>
              </a:rPr>
              <a:t>Ad Fruijtier </a:t>
            </a:r>
          </a:p>
        </p:txBody>
      </p:sp>
    </p:spTree>
    <p:extLst>
      <p:ext uri="{BB962C8B-B14F-4D97-AF65-F5344CB8AC3E}">
        <p14:creationId xmlns:p14="http://schemas.microsoft.com/office/powerpoint/2010/main" val="141838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2664910E-E879-489F-BE4D-4D3644C1A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873FE1-C0B9-4517-8E4F-356EB539145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Oude regels &lt; 01-07-2021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B34AFB-2177-4F65-8ECD-3827AD57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Verkopen</a:t>
            </a:r>
            <a:r>
              <a:rPr lang="en-US" dirty="0"/>
              <a:t> van </a:t>
            </a:r>
            <a:r>
              <a:rPr lang="en-US" dirty="0" err="1"/>
              <a:t>buiten</a:t>
            </a:r>
            <a:r>
              <a:rPr lang="en-US" dirty="0"/>
              <a:t> de EU</a:t>
            </a:r>
            <a:endParaRPr lang="nl-NL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6810F9EF-B4E0-4AAB-A3F5-8233106EBE7C}"/>
              </a:ext>
            </a:extLst>
          </p:cNvPr>
          <p:cNvGrpSpPr/>
          <p:nvPr/>
        </p:nvGrpSpPr>
        <p:grpSpPr>
          <a:xfrm>
            <a:off x="2251689" y="1469403"/>
            <a:ext cx="9379628" cy="2899136"/>
            <a:chOff x="1683214" y="2084623"/>
            <a:chExt cx="9384513" cy="2900646"/>
          </a:xfrm>
        </p:grpSpPr>
        <p:sp>
          <p:nvSpPr>
            <p:cNvPr id="6" name="Arrow: Right 4">
              <a:extLst>
                <a:ext uri="{FF2B5EF4-FFF2-40B4-BE49-F238E27FC236}">
                  <a16:creationId xmlns:a16="http://schemas.microsoft.com/office/drawing/2014/main" id="{DAB00032-90CD-4299-9039-D6B56DFB9B8B}"/>
                </a:ext>
              </a:extLst>
            </p:cNvPr>
            <p:cNvSpPr/>
            <p:nvPr/>
          </p:nvSpPr>
          <p:spPr>
            <a:xfrm rot="18512862">
              <a:off x="3490446" y="2724246"/>
              <a:ext cx="636494" cy="72614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7" name="Arrow: Right 5">
              <a:extLst>
                <a:ext uri="{FF2B5EF4-FFF2-40B4-BE49-F238E27FC236}">
                  <a16:creationId xmlns:a16="http://schemas.microsoft.com/office/drawing/2014/main" id="{676F705C-667F-4685-A828-EC67BC971D1D}"/>
                </a:ext>
              </a:extLst>
            </p:cNvPr>
            <p:cNvSpPr/>
            <p:nvPr/>
          </p:nvSpPr>
          <p:spPr>
            <a:xfrm rot="2755835">
              <a:off x="3490386" y="3572237"/>
              <a:ext cx="636494" cy="72614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D60F5CF-6904-45C4-8667-6E820F07DFFB}"/>
                </a:ext>
              </a:extLst>
            </p:cNvPr>
            <p:cNvSpPr/>
            <p:nvPr/>
          </p:nvSpPr>
          <p:spPr>
            <a:xfrm>
              <a:off x="1683214" y="3077625"/>
              <a:ext cx="1667435" cy="103094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 err="1"/>
                <a:t>Belastbare</a:t>
              </a:r>
              <a:r>
                <a:rPr lang="en-US" sz="2399" dirty="0"/>
                <a:t> </a:t>
              </a:r>
              <a:r>
                <a:rPr lang="en-US" sz="2399" dirty="0" err="1"/>
                <a:t>feiten</a:t>
              </a:r>
              <a:endParaRPr lang="nl-NL" sz="2399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03CDA47-C448-4308-8AC2-E6ADE3706D72}"/>
                </a:ext>
              </a:extLst>
            </p:cNvPr>
            <p:cNvSpPr/>
            <p:nvPr/>
          </p:nvSpPr>
          <p:spPr>
            <a:xfrm>
              <a:off x="4266739" y="2084624"/>
              <a:ext cx="1667435" cy="103094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 err="1"/>
                <a:t>Invoer</a:t>
              </a:r>
              <a:endParaRPr lang="nl-NL" sz="2399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27342D2-A754-4465-AAEA-0FF908DD69E8}"/>
                </a:ext>
              </a:extLst>
            </p:cNvPr>
            <p:cNvSpPr/>
            <p:nvPr/>
          </p:nvSpPr>
          <p:spPr>
            <a:xfrm>
              <a:off x="4290969" y="3724109"/>
              <a:ext cx="1667435" cy="103094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/>
                <a:t>Levering</a:t>
              </a:r>
              <a:endParaRPr lang="nl-NL" sz="2399" dirty="0"/>
            </a:p>
          </p:txBody>
        </p:sp>
        <p:sp>
          <p:nvSpPr>
            <p:cNvPr id="11" name="Right Brace 9">
              <a:extLst>
                <a:ext uri="{FF2B5EF4-FFF2-40B4-BE49-F238E27FC236}">
                  <a16:creationId xmlns:a16="http://schemas.microsoft.com/office/drawing/2014/main" id="{93A02CEA-F07E-4AD4-B24E-9C4326264C99}"/>
                </a:ext>
              </a:extLst>
            </p:cNvPr>
            <p:cNvSpPr/>
            <p:nvPr/>
          </p:nvSpPr>
          <p:spPr>
            <a:xfrm>
              <a:off x="6156012" y="2084623"/>
              <a:ext cx="155448" cy="1030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26927E8B-439D-4170-AE87-9DB3599366CB}"/>
                </a:ext>
              </a:extLst>
            </p:cNvPr>
            <p:cNvSpPr txBox="1"/>
            <p:nvPr/>
          </p:nvSpPr>
          <p:spPr>
            <a:xfrm>
              <a:off x="6533299" y="2247707"/>
              <a:ext cx="4534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07" indent="-285607">
                <a:buFont typeface="Arial" panose="020B0604020202020204" pitchFamily="34" charset="0"/>
                <a:buChar char="•"/>
              </a:pPr>
              <a:r>
                <a:rPr lang="en-US" sz="1399" dirty="0" err="1"/>
                <a:t>Invoer</a:t>
              </a:r>
              <a:r>
                <a:rPr lang="en-US" sz="1399" dirty="0"/>
                <a:t> btw in land van </a:t>
              </a:r>
              <a:r>
                <a:rPr lang="en-US" sz="1399" dirty="0" err="1"/>
                <a:t>invoer</a:t>
              </a:r>
              <a:r>
                <a:rPr lang="en-US" sz="1399" dirty="0"/>
                <a:t>, </a:t>
              </a:r>
              <a:r>
                <a:rPr lang="en-US" sz="1399" dirty="0" err="1"/>
                <a:t>tenzij</a:t>
              </a:r>
              <a:r>
                <a:rPr lang="en-US" sz="1399" dirty="0"/>
                <a:t> </a:t>
              </a:r>
              <a:r>
                <a:rPr lang="en-US" sz="1399" dirty="0" err="1"/>
                <a:t>vrijstelling</a:t>
              </a:r>
              <a:r>
                <a:rPr lang="en-US" sz="1399" dirty="0"/>
                <a:t> </a:t>
              </a:r>
              <a:r>
                <a:rPr lang="en-US" sz="1399" dirty="0" err="1"/>
                <a:t>voor</a:t>
              </a:r>
              <a:r>
                <a:rPr lang="en-US" sz="1399" dirty="0"/>
                <a:t> </a:t>
              </a:r>
              <a:r>
                <a:rPr lang="en-US" sz="1399" dirty="0" err="1"/>
                <a:t>kleine</a:t>
              </a:r>
              <a:r>
                <a:rPr lang="en-US" sz="1399" dirty="0"/>
                <a:t> </a:t>
              </a:r>
              <a:r>
                <a:rPr lang="en-US" sz="1399" dirty="0" err="1"/>
                <a:t>zendingen</a:t>
              </a:r>
              <a:r>
                <a:rPr lang="en-US" sz="1399" dirty="0"/>
                <a:t> max 22 euro</a:t>
              </a:r>
              <a:endParaRPr lang="nl-NL" sz="1399" dirty="0"/>
            </a:p>
          </p:txBody>
        </p:sp>
        <p:sp>
          <p:nvSpPr>
            <p:cNvPr id="13" name="Right Brace 11">
              <a:extLst>
                <a:ext uri="{FF2B5EF4-FFF2-40B4-BE49-F238E27FC236}">
                  <a16:creationId xmlns:a16="http://schemas.microsoft.com/office/drawing/2014/main" id="{189CE2A1-8D23-4E59-B0A7-E24B1D70A9BD}"/>
                </a:ext>
              </a:extLst>
            </p:cNvPr>
            <p:cNvSpPr/>
            <p:nvPr/>
          </p:nvSpPr>
          <p:spPr>
            <a:xfrm>
              <a:off x="6219240" y="3724108"/>
              <a:ext cx="155448" cy="1030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652834C6-E91B-4AA1-9594-73F17616B27A}"/>
                </a:ext>
              </a:extLst>
            </p:cNvPr>
            <p:cNvSpPr txBox="1"/>
            <p:nvPr/>
          </p:nvSpPr>
          <p:spPr>
            <a:xfrm>
              <a:off x="6533299" y="3601044"/>
              <a:ext cx="4291945" cy="1384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07" indent="-285607">
                <a:buFont typeface="Arial" panose="020B0604020202020204" pitchFamily="34" charset="0"/>
                <a:buChar char="•"/>
              </a:pPr>
              <a:r>
                <a:rPr lang="en-US" sz="1399" dirty="0" err="1">
                  <a:sym typeface="Wingdings" panose="05000000000000000000" pitchFamily="2" charset="2"/>
                </a:rPr>
                <a:t>Invoer</a:t>
              </a:r>
              <a:r>
                <a:rPr lang="en-US" sz="1399" dirty="0">
                  <a:sym typeface="Wingdings" panose="05000000000000000000" pitchFamily="2" charset="2"/>
                </a:rPr>
                <a:t> op naam particulier  </a:t>
              </a:r>
              <a:r>
                <a:rPr lang="en-US" sz="1399" dirty="0" err="1">
                  <a:sym typeface="Wingdings" panose="05000000000000000000" pitchFamily="2" charset="2"/>
                </a:rPr>
                <a:t>geen</a:t>
              </a:r>
              <a:r>
                <a:rPr lang="en-US" sz="1399" dirty="0">
                  <a:sym typeface="Wingdings" panose="05000000000000000000" pitchFamily="2" charset="2"/>
                </a:rPr>
                <a:t> EU btw, want levering </a:t>
              </a:r>
              <a:r>
                <a:rPr lang="en-US" sz="1399" dirty="0" err="1">
                  <a:sym typeface="Wingdings" panose="05000000000000000000" pitchFamily="2" charset="2"/>
                </a:rPr>
                <a:t>belast</a:t>
              </a:r>
              <a:r>
                <a:rPr lang="en-US" sz="1399" dirty="0">
                  <a:sym typeface="Wingdings" panose="05000000000000000000" pitchFamily="2" charset="2"/>
                </a:rPr>
                <a:t> in land </a:t>
              </a:r>
              <a:r>
                <a:rPr lang="en-US" sz="1399" dirty="0" err="1">
                  <a:sym typeface="Wingdings" panose="05000000000000000000" pitchFamily="2" charset="2"/>
                </a:rPr>
                <a:t>vertrek</a:t>
              </a:r>
              <a:r>
                <a:rPr lang="en-US" sz="1399" dirty="0">
                  <a:sym typeface="Wingdings" panose="05000000000000000000" pitchFamily="2" charset="2"/>
                </a:rPr>
                <a:t> (non-EU-land), </a:t>
              </a:r>
              <a:r>
                <a:rPr lang="en-US" sz="1399" dirty="0" err="1">
                  <a:sym typeface="Wingdings" panose="05000000000000000000" pitchFamily="2" charset="2"/>
                </a:rPr>
                <a:t>heffing</a:t>
              </a:r>
              <a:r>
                <a:rPr lang="en-US" sz="1399" dirty="0">
                  <a:sym typeface="Wingdings" panose="05000000000000000000" pitchFamily="2" charset="2"/>
                </a:rPr>
                <a:t> </a:t>
              </a:r>
              <a:r>
                <a:rPr lang="en-US" sz="1399" dirty="0" err="1">
                  <a:sym typeface="Wingdings" panose="05000000000000000000" pitchFamily="2" charset="2"/>
                </a:rPr>
                <a:t>bij</a:t>
              </a:r>
              <a:r>
                <a:rPr lang="en-US" sz="1399" dirty="0">
                  <a:sym typeface="Wingdings" panose="05000000000000000000" pitchFamily="2" charset="2"/>
                </a:rPr>
                <a:t> </a:t>
              </a:r>
              <a:r>
                <a:rPr lang="en-US" sz="1399" dirty="0" err="1">
                  <a:sym typeface="Wingdings" panose="05000000000000000000" pitchFamily="2" charset="2"/>
                </a:rPr>
                <a:t>invoer</a:t>
              </a:r>
              <a:endParaRPr lang="en-US" sz="1399" dirty="0">
                <a:sym typeface="Wingdings" panose="05000000000000000000" pitchFamily="2" charset="2"/>
              </a:endParaRPr>
            </a:p>
            <a:p>
              <a:pPr marL="285607" indent="-285607">
                <a:buFont typeface="Arial" panose="020B0604020202020204" pitchFamily="34" charset="0"/>
                <a:buChar char="•"/>
              </a:pPr>
              <a:r>
                <a:rPr lang="en-US" sz="1399" dirty="0" err="1">
                  <a:sym typeface="Wingdings" panose="05000000000000000000" pitchFamily="2" charset="2"/>
                </a:rPr>
                <a:t>Invoer</a:t>
              </a:r>
              <a:r>
                <a:rPr lang="en-US" sz="1399" dirty="0">
                  <a:sym typeface="Wingdings" panose="05000000000000000000" pitchFamily="2" charset="2"/>
                </a:rPr>
                <a:t> op naam </a:t>
              </a:r>
              <a:r>
                <a:rPr lang="en-US" sz="1399" dirty="0" err="1">
                  <a:sym typeface="Wingdings" panose="05000000000000000000" pitchFamily="2" charset="2"/>
                </a:rPr>
                <a:t>leverancier</a:t>
              </a:r>
              <a:r>
                <a:rPr lang="en-US" sz="1399" dirty="0">
                  <a:sym typeface="Wingdings" panose="05000000000000000000" pitchFamily="2" charset="2"/>
                </a:rPr>
                <a:t>  btw in land van </a:t>
              </a:r>
              <a:r>
                <a:rPr lang="en-US" sz="1399" dirty="0" err="1">
                  <a:sym typeface="Wingdings" panose="05000000000000000000" pitchFamily="2" charset="2"/>
                </a:rPr>
                <a:t>invoer</a:t>
              </a:r>
              <a:r>
                <a:rPr lang="en-US" sz="1399" dirty="0">
                  <a:sym typeface="Wingdings" panose="05000000000000000000" pitchFamily="2" charset="2"/>
                </a:rPr>
                <a:t> (</a:t>
              </a:r>
              <a:r>
                <a:rPr lang="en-US" sz="1399" dirty="0" err="1">
                  <a:sym typeface="Wingdings" panose="05000000000000000000" pitchFamily="2" charset="2"/>
                </a:rPr>
                <a:t>plaats</a:t>
              </a:r>
              <a:r>
                <a:rPr lang="en-US" sz="1399" dirty="0">
                  <a:sym typeface="Wingdings" panose="05000000000000000000" pitchFamily="2" charset="2"/>
                </a:rPr>
                <a:t> van levering is land </a:t>
              </a:r>
              <a:r>
                <a:rPr lang="en-US" sz="1399" dirty="0" err="1">
                  <a:sym typeface="Wingdings" panose="05000000000000000000" pitchFamily="2" charset="2"/>
                </a:rPr>
                <a:t>invoer</a:t>
              </a:r>
              <a:r>
                <a:rPr lang="en-US" sz="1399" dirty="0">
                  <a:sym typeface="Wingdings" panose="05000000000000000000" pitchFamily="2" charset="2"/>
                </a:rPr>
                <a:t>), </a:t>
              </a:r>
              <a:r>
                <a:rPr lang="en-US" sz="1399" dirty="0" err="1">
                  <a:sym typeface="Wingdings" panose="05000000000000000000" pitchFamily="2" charset="2"/>
                </a:rPr>
                <a:t>tenzij</a:t>
              </a:r>
              <a:r>
                <a:rPr lang="en-US" sz="1399" dirty="0">
                  <a:sym typeface="Wingdings" panose="05000000000000000000" pitchFamily="2" charset="2"/>
                </a:rPr>
                <a:t> </a:t>
              </a:r>
              <a:r>
                <a:rPr lang="en-US" sz="1399" dirty="0">
                  <a:sym typeface="Wingdings" panose="05000000000000000000" pitchFamily="2" charset="2"/>
                  <a:hlinkClick r:id="rId2" action="ppaction://hlinksldjump"/>
                </a:rPr>
                <a:t>afstandsverkopenregeling</a:t>
              </a:r>
              <a:r>
                <a:rPr lang="en-US" sz="1399" dirty="0">
                  <a:sym typeface="Wingdings" panose="05000000000000000000" pitchFamily="2" charset="2"/>
                </a:rPr>
                <a:t> van </a:t>
              </a:r>
              <a:r>
                <a:rPr lang="en-US" sz="1399" dirty="0" err="1">
                  <a:sym typeface="Wingdings" panose="05000000000000000000" pitchFamily="2" charset="2"/>
                </a:rPr>
                <a:t>toepassing</a:t>
              </a:r>
              <a:r>
                <a:rPr lang="en-US" sz="1399" dirty="0">
                  <a:sym typeface="Wingdings" panose="05000000000000000000" pitchFamily="2" charset="2"/>
                </a:rPr>
                <a:t>.  </a:t>
              </a:r>
              <a:endParaRPr lang="nl-NL" sz="1399" dirty="0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4B2F589-F993-423B-B53B-F730133D3633}"/>
              </a:ext>
            </a:extLst>
          </p:cNvPr>
          <p:cNvGrpSpPr/>
          <p:nvPr/>
        </p:nvGrpSpPr>
        <p:grpSpPr>
          <a:xfrm>
            <a:off x="993021" y="4107626"/>
            <a:ext cx="3535809" cy="1580639"/>
            <a:chOff x="947477" y="4151794"/>
            <a:chExt cx="3537651" cy="1581462"/>
          </a:xfrm>
        </p:grpSpPr>
        <p:pic>
          <p:nvPicPr>
            <p:cNvPr id="23" name="Graphic 22" descr="Man">
              <a:extLst>
                <a:ext uri="{FF2B5EF4-FFF2-40B4-BE49-F238E27FC236}">
                  <a16:creationId xmlns:a16="http://schemas.microsoft.com/office/drawing/2014/main" id="{7ED0A25A-2AC8-4E12-850D-FAF664493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31129" y="4682350"/>
              <a:ext cx="553999" cy="545516"/>
            </a:xfrm>
            <a:prstGeom prst="rect">
              <a:avLst/>
            </a:prstGeom>
          </p:spPr>
        </p:pic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D67CEB27-BAEF-4323-98F6-2C7FB8B5CDBF}"/>
                </a:ext>
              </a:extLst>
            </p:cNvPr>
            <p:cNvSpPr/>
            <p:nvPr/>
          </p:nvSpPr>
          <p:spPr>
            <a:xfrm>
              <a:off x="947477" y="4687106"/>
              <a:ext cx="785033" cy="6687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99" dirty="0" err="1"/>
                <a:t>Leverancier</a:t>
              </a:r>
              <a:endParaRPr lang="nl-NL" sz="1199" dirty="0"/>
            </a:p>
          </p:txBody>
        </p:sp>
        <p:cxnSp>
          <p:nvCxnSpPr>
            <p:cNvPr id="25" name="Straight Arrow Connector 10">
              <a:extLst>
                <a:ext uri="{FF2B5EF4-FFF2-40B4-BE49-F238E27FC236}">
                  <a16:creationId xmlns:a16="http://schemas.microsoft.com/office/drawing/2014/main" id="{6F347AB5-D110-446C-AB87-E4E11AEAD5B0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1732510" y="5021477"/>
              <a:ext cx="21635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phic 25" descr="Skateboard">
              <a:extLst>
                <a:ext uri="{FF2B5EF4-FFF2-40B4-BE49-F238E27FC236}">
                  <a16:creationId xmlns:a16="http://schemas.microsoft.com/office/drawing/2014/main" id="{764D8820-C28F-41B7-968A-2BE081DFE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12592" y="4517529"/>
              <a:ext cx="419197" cy="412778"/>
            </a:xfrm>
            <a:prstGeom prst="rect">
              <a:avLst/>
            </a:prstGeom>
          </p:spPr>
        </p:pic>
        <p:cxnSp>
          <p:nvCxnSpPr>
            <p:cNvPr id="27" name="Straight Connector 14">
              <a:extLst>
                <a:ext uri="{FF2B5EF4-FFF2-40B4-BE49-F238E27FC236}">
                  <a16:creationId xmlns:a16="http://schemas.microsoft.com/office/drawing/2014/main" id="{9CAC96B1-E444-4E5D-BB68-F36E7E4096C9}"/>
                </a:ext>
              </a:extLst>
            </p:cNvPr>
            <p:cNvCxnSpPr>
              <a:cxnSpLocks/>
            </p:cNvCxnSpPr>
            <p:nvPr/>
          </p:nvCxnSpPr>
          <p:spPr>
            <a:xfrm>
              <a:off x="2340365" y="4182882"/>
              <a:ext cx="0" cy="155037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Afbeelding 19">
              <a:extLst>
                <a:ext uri="{FF2B5EF4-FFF2-40B4-BE49-F238E27FC236}">
                  <a16:creationId xmlns:a16="http://schemas.microsoft.com/office/drawing/2014/main" id="{D798D92F-CFD0-4BD5-BB1A-820E1B8DF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705" y="4158082"/>
              <a:ext cx="418251" cy="274564"/>
            </a:xfrm>
            <a:prstGeom prst="rect">
              <a:avLst/>
            </a:prstGeom>
            <a:ln w="3175">
              <a:solidFill>
                <a:schemeClr val="accent6"/>
              </a:solidFill>
            </a:ln>
          </p:spPr>
        </p:pic>
        <p:pic>
          <p:nvPicPr>
            <p:cNvPr id="29" name="Afbeelding 8">
              <a:extLst>
                <a:ext uri="{FF2B5EF4-FFF2-40B4-BE49-F238E27FC236}">
                  <a16:creationId xmlns:a16="http://schemas.microsoft.com/office/drawing/2014/main" id="{0D32593D-5A21-4EB1-8A6F-DC96C0DE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53" y="4151794"/>
              <a:ext cx="437408" cy="287140"/>
            </a:xfrm>
            <a:prstGeom prst="rect">
              <a:avLst/>
            </a:prstGeom>
            <a:ln w="3175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823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2BA7436B-4966-496B-946E-5AA7BF249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62B820-F0E2-47E9-B90B-04D4520125B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Nieuwe regels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4DDEB8-0F07-4205-A904-73C441E3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Levering van goederen van buiten EU aan particulieren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8F45B7B8-DB40-4502-8650-53738302E9D2}"/>
              </a:ext>
            </a:extLst>
          </p:cNvPr>
          <p:cNvGrpSpPr/>
          <p:nvPr/>
        </p:nvGrpSpPr>
        <p:grpSpPr>
          <a:xfrm>
            <a:off x="2929298" y="1431112"/>
            <a:ext cx="9841653" cy="2669037"/>
            <a:chOff x="1683214" y="2084623"/>
            <a:chExt cx="9846779" cy="2670427"/>
          </a:xfrm>
        </p:grpSpPr>
        <p:sp>
          <p:nvSpPr>
            <p:cNvPr id="6" name="Arrow: Right 4">
              <a:extLst>
                <a:ext uri="{FF2B5EF4-FFF2-40B4-BE49-F238E27FC236}">
                  <a16:creationId xmlns:a16="http://schemas.microsoft.com/office/drawing/2014/main" id="{4CCCD42B-4DF4-4F6D-BF48-63C0F05D35B1}"/>
                </a:ext>
              </a:extLst>
            </p:cNvPr>
            <p:cNvSpPr/>
            <p:nvPr/>
          </p:nvSpPr>
          <p:spPr>
            <a:xfrm rot="18512862">
              <a:off x="3490446" y="2724246"/>
              <a:ext cx="636494" cy="72614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7" name="Arrow: Right 5">
              <a:extLst>
                <a:ext uri="{FF2B5EF4-FFF2-40B4-BE49-F238E27FC236}">
                  <a16:creationId xmlns:a16="http://schemas.microsoft.com/office/drawing/2014/main" id="{D4A05198-A966-4B63-91A6-C7FD7095208E}"/>
                </a:ext>
              </a:extLst>
            </p:cNvPr>
            <p:cNvSpPr/>
            <p:nvPr/>
          </p:nvSpPr>
          <p:spPr>
            <a:xfrm rot="2755835">
              <a:off x="3490386" y="3572237"/>
              <a:ext cx="636494" cy="72614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08F626D-E83D-4D39-9F1D-ED21517170A4}"/>
                </a:ext>
              </a:extLst>
            </p:cNvPr>
            <p:cNvSpPr/>
            <p:nvPr/>
          </p:nvSpPr>
          <p:spPr>
            <a:xfrm>
              <a:off x="1683214" y="3077625"/>
              <a:ext cx="1667435" cy="103094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 err="1"/>
                <a:t>Belastbare</a:t>
              </a:r>
              <a:r>
                <a:rPr lang="en-US" sz="2399" dirty="0"/>
                <a:t> </a:t>
              </a:r>
              <a:r>
                <a:rPr lang="en-US" sz="2399" dirty="0" err="1"/>
                <a:t>feiten</a:t>
              </a:r>
              <a:endParaRPr lang="nl-NL" sz="2399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4375581-77E7-48F7-B778-AF9CCBC244DA}"/>
                </a:ext>
              </a:extLst>
            </p:cNvPr>
            <p:cNvSpPr/>
            <p:nvPr/>
          </p:nvSpPr>
          <p:spPr>
            <a:xfrm>
              <a:off x="4266739" y="2084624"/>
              <a:ext cx="1667435" cy="103094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 err="1"/>
                <a:t>Invoer</a:t>
              </a:r>
              <a:endParaRPr lang="nl-NL" sz="2399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43C1F4E-47B6-4288-8891-F1D82601256B}"/>
                </a:ext>
              </a:extLst>
            </p:cNvPr>
            <p:cNvSpPr/>
            <p:nvPr/>
          </p:nvSpPr>
          <p:spPr>
            <a:xfrm>
              <a:off x="4290969" y="3724109"/>
              <a:ext cx="1667435" cy="103094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/>
                <a:t>Levering</a:t>
              </a:r>
              <a:endParaRPr lang="nl-NL" sz="2399" dirty="0"/>
            </a:p>
          </p:txBody>
        </p:sp>
        <p:sp>
          <p:nvSpPr>
            <p:cNvPr id="11" name="Right Brace 9">
              <a:extLst>
                <a:ext uri="{FF2B5EF4-FFF2-40B4-BE49-F238E27FC236}">
                  <a16:creationId xmlns:a16="http://schemas.microsoft.com/office/drawing/2014/main" id="{0BA8FEC5-A292-422E-B8EF-D23E6075915E}"/>
                </a:ext>
              </a:extLst>
            </p:cNvPr>
            <p:cNvSpPr/>
            <p:nvPr/>
          </p:nvSpPr>
          <p:spPr>
            <a:xfrm>
              <a:off x="6156012" y="2084623"/>
              <a:ext cx="155448" cy="1030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E46344B-0ACB-47E7-846D-F94B30898962}"/>
                </a:ext>
              </a:extLst>
            </p:cNvPr>
            <p:cNvSpPr txBox="1"/>
            <p:nvPr/>
          </p:nvSpPr>
          <p:spPr>
            <a:xfrm>
              <a:off x="6635524" y="2230761"/>
              <a:ext cx="35769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07" indent="-285607">
                <a:buFont typeface="Arial" panose="020B0604020202020204" pitchFamily="34" charset="0"/>
                <a:buChar char="•"/>
              </a:pPr>
              <a:r>
                <a:rPr lang="en-US" sz="1399" dirty="0" err="1"/>
                <a:t>Invoer</a:t>
              </a:r>
              <a:r>
                <a:rPr lang="en-US" sz="1399" dirty="0"/>
                <a:t>-btw in land van </a:t>
              </a:r>
              <a:r>
                <a:rPr lang="en-US" sz="1399" dirty="0" err="1"/>
                <a:t>invoer</a:t>
              </a:r>
              <a:r>
                <a:rPr lang="en-US" sz="1399" dirty="0"/>
                <a:t>, </a:t>
              </a:r>
              <a:r>
                <a:rPr lang="en-US" sz="1399" dirty="0" err="1"/>
                <a:t>altijd</a:t>
              </a:r>
              <a:r>
                <a:rPr lang="en-US" sz="1399" dirty="0"/>
                <a:t> </a:t>
              </a:r>
              <a:r>
                <a:rPr lang="en-US" sz="1399" dirty="0" err="1"/>
                <a:t>belast</a:t>
              </a:r>
              <a:r>
                <a:rPr lang="en-US" sz="1399" dirty="0"/>
                <a:t>, </a:t>
              </a:r>
              <a:r>
                <a:rPr lang="en-US" sz="1399" dirty="0" err="1"/>
                <a:t>tenzij</a:t>
              </a:r>
              <a:r>
                <a:rPr lang="en-US" sz="1399" dirty="0"/>
                <a:t> </a:t>
              </a:r>
              <a:r>
                <a:rPr lang="en-US" sz="1399" dirty="0" err="1"/>
                <a:t>invoerregeling</a:t>
              </a:r>
              <a:r>
                <a:rPr lang="en-US" sz="1399" dirty="0"/>
                <a:t> (I-OSS) </a:t>
              </a:r>
            </a:p>
            <a:p>
              <a:pPr marL="285607" indent="-285607">
                <a:buFont typeface="Arial" panose="020B0604020202020204" pitchFamily="34" charset="0"/>
                <a:buChar char="•"/>
              </a:pPr>
              <a:r>
                <a:rPr lang="en-US" sz="1399" dirty="0" err="1"/>
                <a:t>Dus</a:t>
              </a:r>
              <a:r>
                <a:rPr lang="en-US" sz="1399" dirty="0"/>
                <a:t> </a:t>
              </a:r>
              <a:r>
                <a:rPr lang="en-US" sz="1399" dirty="0" err="1"/>
                <a:t>geen</a:t>
              </a:r>
              <a:r>
                <a:rPr lang="en-US" sz="1399" dirty="0"/>
                <a:t> </a:t>
              </a:r>
              <a:r>
                <a:rPr lang="en-US" sz="1399" dirty="0" err="1"/>
                <a:t>drempel</a:t>
              </a:r>
              <a:r>
                <a:rPr lang="en-US" sz="1399" dirty="0"/>
                <a:t> </a:t>
              </a:r>
              <a:r>
                <a:rPr lang="en-US" sz="1399" dirty="0" err="1"/>
                <a:t>meer</a:t>
              </a:r>
              <a:r>
                <a:rPr lang="en-US" sz="1399" dirty="0"/>
                <a:t>!</a:t>
              </a:r>
              <a:endParaRPr lang="nl-NL" sz="1399" strike="dblStrike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ight Brace 11">
              <a:extLst>
                <a:ext uri="{FF2B5EF4-FFF2-40B4-BE49-F238E27FC236}">
                  <a16:creationId xmlns:a16="http://schemas.microsoft.com/office/drawing/2014/main" id="{9CE02B07-9677-4241-9B31-EB364E929EB1}"/>
                </a:ext>
              </a:extLst>
            </p:cNvPr>
            <p:cNvSpPr/>
            <p:nvPr/>
          </p:nvSpPr>
          <p:spPr>
            <a:xfrm>
              <a:off x="6219240" y="3724108"/>
              <a:ext cx="155448" cy="1030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285A05F1-C1C0-4BBB-BF76-F0BE3197B53F}"/>
                </a:ext>
              </a:extLst>
            </p:cNvPr>
            <p:cNvSpPr txBox="1"/>
            <p:nvPr/>
          </p:nvSpPr>
          <p:spPr>
            <a:xfrm>
              <a:off x="6635524" y="3831719"/>
              <a:ext cx="48944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07" indent="-285607">
                <a:buFont typeface="Arial" panose="020B0604020202020204" pitchFamily="34" charset="0"/>
                <a:buChar char="•"/>
              </a:pPr>
              <a:r>
                <a:rPr lang="en-US" sz="1399" dirty="0"/>
                <a:t>Btw in land </a:t>
              </a:r>
              <a:r>
                <a:rPr lang="en-US" sz="1399" dirty="0" err="1"/>
                <a:t>aankomst</a:t>
              </a:r>
              <a:r>
                <a:rPr lang="en-US" sz="1399" dirty="0"/>
                <a:t> </a:t>
              </a:r>
              <a:r>
                <a:rPr lang="en-US" sz="1399" dirty="0" err="1"/>
                <a:t>goederen</a:t>
              </a:r>
              <a:r>
                <a:rPr lang="en-US" sz="1399" dirty="0"/>
                <a:t> </a:t>
              </a:r>
              <a:r>
                <a:rPr lang="en-US" sz="1399" dirty="0" err="1"/>
                <a:t>indien</a:t>
              </a:r>
              <a:r>
                <a:rPr lang="en-US" sz="1399" dirty="0"/>
                <a:t>: </a:t>
              </a:r>
            </a:p>
            <a:p>
              <a:pPr marL="742579" lvl="1" indent="-285607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99" dirty="0" err="1"/>
                <a:t>Invoer</a:t>
              </a:r>
              <a:r>
                <a:rPr lang="en-US" sz="1399" dirty="0"/>
                <a:t> op naam </a:t>
              </a:r>
              <a:r>
                <a:rPr lang="en-US" sz="1399" dirty="0" err="1"/>
                <a:t>leverancier</a:t>
              </a:r>
              <a:endParaRPr lang="en-US" sz="1399" dirty="0"/>
            </a:p>
            <a:p>
              <a:pPr marL="742579" lvl="1" indent="-285607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99" dirty="0" err="1"/>
                <a:t>Toepassing</a:t>
              </a:r>
              <a:r>
                <a:rPr lang="en-US" sz="1399" dirty="0"/>
                <a:t> </a:t>
              </a:r>
              <a:r>
                <a:rPr lang="en-US" sz="1399" dirty="0" err="1"/>
                <a:t>invoerregeling</a:t>
              </a:r>
              <a:r>
                <a:rPr lang="en-US" sz="1399" dirty="0"/>
                <a:t> (I-OSS)</a:t>
              </a:r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E8202030-462C-4385-9B08-3AB7E20DA420}"/>
              </a:ext>
            </a:extLst>
          </p:cNvPr>
          <p:cNvSpPr/>
          <p:nvPr/>
        </p:nvSpPr>
        <p:spPr>
          <a:xfrm>
            <a:off x="637679" y="4343066"/>
            <a:ext cx="999526" cy="644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99" dirty="0" err="1"/>
              <a:t>Leverancier</a:t>
            </a:r>
            <a:endParaRPr lang="nl-NL" sz="1199" dirty="0"/>
          </a:p>
        </p:txBody>
      </p:sp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F1459E66-67C3-4DBA-935B-CCBDFED5DE4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637204" y="4665089"/>
            <a:ext cx="22142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Skateboard">
            <a:extLst>
              <a:ext uri="{FF2B5EF4-FFF2-40B4-BE49-F238E27FC236}">
                <a16:creationId xmlns:a16="http://schemas.microsoft.com/office/drawing/2014/main" id="{347467CD-45A9-4A9A-81BE-06B07FC2E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4070" y="4254842"/>
            <a:ext cx="375865" cy="321020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1214836A-5722-4A58-A83F-4031D4EAD85D}"/>
              </a:ext>
            </a:extLst>
          </p:cNvPr>
          <p:cNvCxnSpPr>
            <a:cxnSpLocks/>
          </p:cNvCxnSpPr>
          <p:nvPr/>
        </p:nvCxnSpPr>
        <p:spPr>
          <a:xfrm>
            <a:off x="2317702" y="3600761"/>
            <a:ext cx="3646" cy="20251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F878E8C-0945-4F14-B048-00A4E128A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16" y="3672868"/>
            <a:ext cx="485023" cy="276166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21" name="Afbeelding 8">
            <a:extLst>
              <a:ext uri="{FF2B5EF4-FFF2-40B4-BE49-F238E27FC236}">
                <a16:creationId xmlns:a16="http://schemas.microsoft.com/office/drawing/2014/main" id="{89CBCD3C-0DF5-44E0-AD92-414CEB036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9" y="3670343"/>
            <a:ext cx="488597" cy="278201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839DFA10-2937-455F-96A4-D22B4860A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7460" y="4392473"/>
            <a:ext cx="553711" cy="545232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9C5C1F29-A207-40CD-94D3-6BA8866525A6}"/>
              </a:ext>
            </a:extLst>
          </p:cNvPr>
          <p:cNvSpPr txBox="1"/>
          <p:nvPr/>
        </p:nvSpPr>
        <p:spPr>
          <a:xfrm>
            <a:off x="6773154" y="4253637"/>
            <a:ext cx="4745160" cy="12757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99" dirty="0">
                <a:solidFill>
                  <a:srgbClr val="FF0000"/>
                </a:solidFill>
              </a:rPr>
              <a:t>O.a. kijken naar: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sz="1099" dirty="0">
                <a:solidFill>
                  <a:srgbClr val="FF0000"/>
                </a:solidFill>
              </a:rPr>
              <a:t>Wie is de afnemer (consument/niet-btw-ondernemer)?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sz="1099" dirty="0">
                <a:solidFill>
                  <a:srgbClr val="FF0000"/>
                </a:solidFill>
              </a:rPr>
              <a:t>Soort goederen (bijv. uitzondering voor marge- en accijnsgoederen).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sz="1099" dirty="0">
                <a:solidFill>
                  <a:srgbClr val="FF0000"/>
                </a:solidFill>
              </a:rPr>
              <a:t>Waar vindt de invoer en waar de niet-EU afstandsverkoop plaats?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sz="1099" dirty="0">
                <a:solidFill>
                  <a:srgbClr val="FF0000"/>
                </a:solidFill>
              </a:rPr>
              <a:t>Op wiens naam wordt ingevoerd?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sz="1099" dirty="0">
                <a:solidFill>
                  <a:srgbClr val="FF0000"/>
                </a:solidFill>
              </a:rPr>
              <a:t>Waarde van de goederen (in beginsel factuurwaarden, tenzij…)?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sz="1099" dirty="0">
                <a:solidFill>
                  <a:srgbClr val="FF0000"/>
                </a:solidFill>
              </a:rPr>
              <a:t>Wordt de I-OSS toegepast?</a:t>
            </a:r>
          </a:p>
        </p:txBody>
      </p:sp>
    </p:spTree>
    <p:extLst>
      <p:ext uri="{BB962C8B-B14F-4D97-AF65-F5344CB8AC3E}">
        <p14:creationId xmlns:p14="http://schemas.microsoft.com/office/powerpoint/2010/main" val="28121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D0E10F-E78A-4706-AFC4-5DF265A3B6C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7AE82A-EE81-452E-87C2-09D9D50A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999" dirty="0"/>
              <a:t>Invoerregeling voor goederen met een intrinsieke waarde van € 150 of minder</a:t>
            </a:r>
          </a:p>
        </p:txBody>
      </p:sp>
      <p:pic>
        <p:nvPicPr>
          <p:cNvPr id="11" name="Picture 15" descr="nl">
            <a:extLst>
              <a:ext uri="{FF2B5EF4-FFF2-40B4-BE49-F238E27FC236}">
                <a16:creationId xmlns:a16="http://schemas.microsoft.com/office/drawing/2014/main" id="{F217E568-87D4-4297-9C8A-319BB1A3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364" y="2592092"/>
            <a:ext cx="742563" cy="3712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20" descr="us">
            <a:extLst>
              <a:ext uri="{FF2B5EF4-FFF2-40B4-BE49-F238E27FC236}">
                <a16:creationId xmlns:a16="http://schemas.microsoft.com/office/drawing/2014/main" id="{1AF8A00B-DFA9-448B-B994-83F4516F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587" y="1557767"/>
            <a:ext cx="742563" cy="3850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4" name="Straight Arrow Connector 15">
            <a:extLst>
              <a:ext uri="{FF2B5EF4-FFF2-40B4-BE49-F238E27FC236}">
                <a16:creationId xmlns:a16="http://schemas.microsoft.com/office/drawing/2014/main" id="{37B300A3-C04F-458E-A5D6-F15959AB642E}"/>
              </a:ext>
            </a:extLst>
          </p:cNvPr>
          <p:cNvCxnSpPr>
            <a:cxnSpLocks/>
          </p:cNvCxnSpPr>
          <p:nvPr/>
        </p:nvCxnSpPr>
        <p:spPr>
          <a:xfrm>
            <a:off x="2024960" y="2695858"/>
            <a:ext cx="4133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extLst>
              <a:ext uri="{FF2B5EF4-FFF2-40B4-BE49-F238E27FC236}">
                <a16:creationId xmlns:a16="http://schemas.microsoft.com/office/drawing/2014/main" id="{B718C0CC-E1CE-4493-BCDC-3703190D4B0C}"/>
              </a:ext>
            </a:extLst>
          </p:cNvPr>
          <p:cNvSpPr txBox="1"/>
          <p:nvPr/>
        </p:nvSpPr>
        <p:spPr>
          <a:xfrm>
            <a:off x="2892453" y="2316510"/>
            <a:ext cx="1827848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Levering 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DBE32891-9B0C-4C14-A527-379B81618E32}"/>
              </a:ext>
            </a:extLst>
          </p:cNvPr>
          <p:cNvSpPr txBox="1"/>
          <p:nvPr/>
        </p:nvSpPr>
        <p:spPr>
          <a:xfrm>
            <a:off x="6296943" y="2930204"/>
            <a:ext cx="2398841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Klanten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A1AC8E6E-04E0-4F21-BA0B-E45CD7C842F8}"/>
              </a:ext>
            </a:extLst>
          </p:cNvPr>
          <p:cNvSpPr txBox="1"/>
          <p:nvPr/>
        </p:nvSpPr>
        <p:spPr>
          <a:xfrm>
            <a:off x="4825345" y="3432263"/>
            <a:ext cx="6084600" cy="2199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607" indent="-28560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Btw </a:t>
            </a:r>
            <a:r>
              <a:rPr lang="en-GB" sz="1199" dirty="0" err="1"/>
              <a:t>wordt</a:t>
            </a:r>
            <a:r>
              <a:rPr lang="en-GB" sz="1199" dirty="0"/>
              <a:t> </a:t>
            </a:r>
            <a:r>
              <a:rPr lang="en-GB" sz="1199" dirty="0" err="1"/>
              <a:t>verschuldigd</a:t>
            </a:r>
            <a:r>
              <a:rPr lang="en-GB" sz="1199" dirty="0"/>
              <a:t> op het moment van levering</a:t>
            </a:r>
          </a:p>
          <a:p>
            <a:pPr marL="285607" indent="-28560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Moment van levering = </a:t>
            </a:r>
            <a:r>
              <a:rPr lang="en-GB" sz="1199" dirty="0" err="1"/>
              <a:t>tijdstip</a:t>
            </a:r>
            <a:r>
              <a:rPr lang="en-GB" sz="1199" dirty="0"/>
              <a:t> </a:t>
            </a:r>
            <a:r>
              <a:rPr lang="en-GB" sz="1199" dirty="0" err="1"/>
              <a:t>wanneer</a:t>
            </a:r>
            <a:r>
              <a:rPr lang="en-GB" sz="1199" dirty="0"/>
              <a:t> de </a:t>
            </a:r>
            <a:r>
              <a:rPr lang="en-GB" sz="1199" dirty="0" err="1"/>
              <a:t>betaling</a:t>
            </a:r>
            <a:r>
              <a:rPr lang="en-GB" sz="1199" dirty="0"/>
              <a:t> </a:t>
            </a:r>
            <a:r>
              <a:rPr lang="en-GB" sz="1199" dirty="0" err="1"/>
              <a:t>wordt</a:t>
            </a:r>
            <a:r>
              <a:rPr lang="en-GB" sz="1199" dirty="0"/>
              <a:t> </a:t>
            </a:r>
            <a:r>
              <a:rPr lang="en-GB" sz="1199" dirty="0" err="1"/>
              <a:t>aanvaard</a:t>
            </a:r>
            <a:endParaRPr lang="en-GB" sz="1199" dirty="0"/>
          </a:p>
          <a:p>
            <a:pPr marL="285607" indent="-28560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Btw is </a:t>
            </a:r>
            <a:r>
              <a:rPr lang="en-GB" sz="1199" dirty="0" err="1"/>
              <a:t>verschuldigd</a:t>
            </a:r>
            <a:r>
              <a:rPr lang="en-GB" sz="1199" dirty="0"/>
              <a:t> in de </a:t>
            </a:r>
            <a:r>
              <a:rPr lang="en-GB" sz="1199" dirty="0" err="1"/>
              <a:t>lidstaat</a:t>
            </a:r>
            <a:r>
              <a:rPr lang="en-GB" sz="1199" dirty="0"/>
              <a:t> </a:t>
            </a:r>
            <a:r>
              <a:rPr lang="en-GB" sz="1199" dirty="0" err="1"/>
              <a:t>waar</a:t>
            </a:r>
            <a:r>
              <a:rPr lang="en-GB" sz="1199" dirty="0"/>
              <a:t> het </a:t>
            </a:r>
            <a:r>
              <a:rPr lang="en-GB" sz="1199" dirty="0" err="1"/>
              <a:t>vervoer</a:t>
            </a:r>
            <a:r>
              <a:rPr lang="en-GB" sz="1199" dirty="0"/>
              <a:t> of de </a:t>
            </a:r>
            <a:r>
              <a:rPr lang="en-GB" sz="1199" dirty="0" err="1"/>
              <a:t>verzending</a:t>
            </a:r>
            <a:r>
              <a:rPr lang="en-GB" sz="1199" dirty="0"/>
              <a:t> </a:t>
            </a:r>
            <a:r>
              <a:rPr lang="en-GB" sz="1199" dirty="0" err="1"/>
              <a:t>eindigt</a:t>
            </a:r>
            <a:endParaRPr lang="en-GB" sz="1199" dirty="0"/>
          </a:p>
          <a:p>
            <a:pPr marL="285607" indent="-28560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MOSS-</a:t>
            </a:r>
            <a:r>
              <a:rPr lang="en-GB" sz="1199" dirty="0" err="1"/>
              <a:t>achtige</a:t>
            </a:r>
            <a:r>
              <a:rPr lang="en-GB" sz="1199" dirty="0"/>
              <a:t> btw </a:t>
            </a:r>
            <a:r>
              <a:rPr lang="en-GB" sz="1199" dirty="0" err="1"/>
              <a:t>aangifte</a:t>
            </a:r>
            <a:r>
              <a:rPr lang="en-GB" sz="1199" dirty="0"/>
              <a:t> per </a:t>
            </a:r>
            <a:r>
              <a:rPr lang="en-GB" sz="1199" dirty="0" err="1"/>
              <a:t>maand</a:t>
            </a:r>
            <a:r>
              <a:rPr lang="en-GB" sz="1199" dirty="0"/>
              <a:t> </a:t>
            </a:r>
          </a:p>
          <a:p>
            <a:pPr marL="285607" indent="-28560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99" dirty="0" err="1"/>
              <a:t>Geen</a:t>
            </a:r>
            <a:r>
              <a:rPr lang="en-GB" sz="1199" dirty="0"/>
              <a:t> </a:t>
            </a:r>
            <a:r>
              <a:rPr lang="en-GB" sz="1199" dirty="0" err="1"/>
              <a:t>aftrek</a:t>
            </a:r>
            <a:r>
              <a:rPr lang="en-GB" sz="1199" dirty="0"/>
              <a:t> van </a:t>
            </a:r>
            <a:r>
              <a:rPr lang="en-GB" sz="1199" dirty="0" err="1"/>
              <a:t>voorbelasting</a:t>
            </a:r>
            <a:r>
              <a:rPr lang="en-GB" sz="1199" dirty="0"/>
              <a:t> </a:t>
            </a:r>
          </a:p>
          <a:p>
            <a:pPr marL="285607" indent="-28560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99" dirty="0" err="1"/>
              <a:t>Bewaartermijn</a:t>
            </a:r>
            <a:r>
              <a:rPr lang="en-GB" sz="1199" dirty="0"/>
              <a:t> van 10 </a:t>
            </a:r>
            <a:r>
              <a:rPr lang="en-GB" sz="1199" dirty="0" err="1"/>
              <a:t>jaar</a:t>
            </a:r>
            <a:endParaRPr lang="en-GB" sz="1199" dirty="0"/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199" dirty="0"/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GB" sz="1199" b="1" dirty="0">
                <a:solidFill>
                  <a:srgbClr val="ED1A3B"/>
                </a:solidFill>
              </a:rPr>
              <a:t>!! </a:t>
            </a:r>
            <a:r>
              <a:rPr lang="en-GB" sz="1199" dirty="0" err="1"/>
              <a:t>Aanvaarding</a:t>
            </a:r>
            <a:r>
              <a:rPr lang="en-GB" sz="1199" dirty="0"/>
              <a:t> </a:t>
            </a:r>
            <a:r>
              <a:rPr lang="en-GB" sz="1199" dirty="0" err="1"/>
              <a:t>betaling</a:t>
            </a:r>
            <a:r>
              <a:rPr lang="en-GB" sz="1199" dirty="0"/>
              <a:t> = </a:t>
            </a:r>
            <a:r>
              <a:rPr lang="en-GB" sz="1199" dirty="0" err="1"/>
              <a:t>ontvangst</a:t>
            </a:r>
            <a:r>
              <a:rPr lang="en-GB" sz="1199" dirty="0"/>
              <a:t> van </a:t>
            </a:r>
            <a:r>
              <a:rPr lang="en-GB" sz="1199" dirty="0" err="1"/>
              <a:t>betaalbevestiging</a:t>
            </a:r>
            <a:r>
              <a:rPr lang="en-GB" sz="1199" dirty="0"/>
              <a:t>, </a:t>
            </a:r>
            <a:r>
              <a:rPr lang="en-GB" sz="1199" dirty="0" err="1"/>
              <a:t>betalingsauthorisatiebericht</a:t>
            </a:r>
            <a:r>
              <a:rPr lang="en-GB" sz="1199" dirty="0"/>
              <a:t> of </a:t>
            </a:r>
            <a:r>
              <a:rPr lang="en-GB" sz="1199" dirty="0" err="1"/>
              <a:t>betalingscommitment</a:t>
            </a:r>
            <a:r>
              <a:rPr lang="en-GB" sz="1199" dirty="0"/>
              <a:t>. </a:t>
            </a:r>
            <a:r>
              <a:rPr lang="en-GB" sz="1199" dirty="0" err="1"/>
              <a:t>Niet</a:t>
            </a:r>
            <a:r>
              <a:rPr lang="en-GB" sz="1199" dirty="0"/>
              <a:t> relevant of </a:t>
            </a:r>
            <a:r>
              <a:rPr lang="en-GB" sz="1199" dirty="0" err="1"/>
              <a:t>echt</a:t>
            </a:r>
            <a:r>
              <a:rPr lang="en-GB" sz="1199" dirty="0"/>
              <a:t> is </a:t>
            </a:r>
            <a:r>
              <a:rPr lang="en-GB" sz="1199" dirty="0" err="1"/>
              <a:t>betaald</a:t>
            </a:r>
            <a:r>
              <a:rPr lang="en-GB" sz="1199" dirty="0"/>
              <a:t> </a:t>
            </a:r>
            <a:r>
              <a:rPr lang="en-GB" sz="1199" b="1" dirty="0">
                <a:solidFill>
                  <a:srgbClr val="ED1A3B"/>
                </a:solidFill>
              </a:rPr>
              <a:t>!!</a:t>
            </a:r>
          </a:p>
        </p:txBody>
      </p:sp>
      <p:pic>
        <p:nvPicPr>
          <p:cNvPr id="23" name="Graphic 22" descr="Kaartje">
            <a:extLst>
              <a:ext uri="{FF2B5EF4-FFF2-40B4-BE49-F238E27FC236}">
                <a16:creationId xmlns:a16="http://schemas.microsoft.com/office/drawing/2014/main" id="{F70AE3CD-1D0B-4F14-8313-1D2BD0DDB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562" y="2235361"/>
            <a:ext cx="913924" cy="913924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AAC8405C-4FAA-4387-B4C4-D2C5124361A9}"/>
              </a:ext>
            </a:extLst>
          </p:cNvPr>
          <p:cNvSpPr txBox="1"/>
          <p:nvPr/>
        </p:nvSpPr>
        <p:spPr>
          <a:xfrm>
            <a:off x="1639764" y="3416354"/>
            <a:ext cx="1619461" cy="507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099" dirty="0"/>
              <a:t>Toont een speciaal Btw-nummer dat wordt gebruikt voor dit regime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CA35EA7-5FB8-42CB-839F-9B4CFFF105CA}"/>
              </a:ext>
            </a:extLst>
          </p:cNvPr>
          <p:cNvSpPr txBox="1"/>
          <p:nvPr/>
        </p:nvSpPr>
        <p:spPr>
          <a:xfrm>
            <a:off x="4636738" y="3147971"/>
            <a:ext cx="2959056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Vrijstelling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6279C11-9D13-4B3C-A597-0BE6CBE8E088}"/>
              </a:ext>
            </a:extLst>
          </p:cNvPr>
          <p:cNvCxnSpPr>
            <a:cxnSpLocks/>
          </p:cNvCxnSpPr>
          <p:nvPr/>
        </p:nvCxnSpPr>
        <p:spPr>
          <a:xfrm>
            <a:off x="1878587" y="2971209"/>
            <a:ext cx="1469764" cy="449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User">
            <a:extLst>
              <a:ext uri="{FF2B5EF4-FFF2-40B4-BE49-F238E27FC236}">
                <a16:creationId xmlns:a16="http://schemas.microsoft.com/office/drawing/2014/main" id="{5413F7B1-C3A3-4CC9-9625-1C8FDBA8F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8805" y="2123946"/>
            <a:ext cx="913924" cy="913924"/>
          </a:xfrm>
          <a:prstGeom prst="rect">
            <a:avLst/>
          </a:prstGeom>
        </p:spPr>
      </p:pic>
      <p:pic>
        <p:nvPicPr>
          <p:cNvPr id="5" name="Graphic 4" descr="School girl">
            <a:extLst>
              <a:ext uri="{FF2B5EF4-FFF2-40B4-BE49-F238E27FC236}">
                <a16:creationId xmlns:a16="http://schemas.microsoft.com/office/drawing/2014/main" id="{3D9599F6-FB6F-4BA5-8DC9-72A12617A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7886" y="2974746"/>
            <a:ext cx="913924" cy="913924"/>
          </a:xfrm>
          <a:prstGeom prst="rect">
            <a:avLst/>
          </a:prstGeom>
        </p:spPr>
      </p:pic>
      <p:sp>
        <p:nvSpPr>
          <p:cNvPr id="25" name="TextBox 18">
            <a:extLst>
              <a:ext uri="{FF2B5EF4-FFF2-40B4-BE49-F238E27FC236}">
                <a16:creationId xmlns:a16="http://schemas.microsoft.com/office/drawing/2014/main" id="{44D59AA5-9BA1-47C0-9288-34CC65F9D6FD}"/>
              </a:ext>
            </a:extLst>
          </p:cNvPr>
          <p:cNvSpPr txBox="1"/>
          <p:nvPr/>
        </p:nvSpPr>
        <p:spPr>
          <a:xfrm>
            <a:off x="3520880" y="3798083"/>
            <a:ext cx="2398841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1399" dirty="0"/>
              <a:t>D</a:t>
            </a:r>
            <a:r>
              <a:rPr lang="nl-NL" sz="1399" dirty="0" err="1"/>
              <a:t>ouane</a:t>
            </a:r>
            <a:endParaRPr lang="nl-NL" sz="1399" dirty="0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DA7842E-C40F-4488-81C2-2A4D2D1C6BB8}"/>
              </a:ext>
            </a:extLst>
          </p:cNvPr>
          <p:cNvCxnSpPr/>
          <p:nvPr/>
        </p:nvCxnSpPr>
        <p:spPr>
          <a:xfrm>
            <a:off x="4368708" y="1485049"/>
            <a:ext cx="0" cy="40706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64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8" b="1" dirty="0" err="1">
                <a:solidFill>
                  <a:schemeClr val="bg1"/>
                </a:solidFill>
              </a:rPr>
              <a:t>Positie</a:t>
            </a:r>
            <a:r>
              <a:rPr lang="en-US" sz="3598" b="1" dirty="0">
                <a:solidFill>
                  <a:schemeClr val="bg1"/>
                </a:solidFill>
              </a:rPr>
              <a:t> van platforms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6F502FD3-128E-4B30-9242-B4BC7B037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Van toepassing in twee situaties:</a:t>
            </a:r>
          </a:p>
          <a:p>
            <a:pPr marL="342729" indent="-342729">
              <a:buAutoNum type="arabicPeriod"/>
            </a:pPr>
            <a:r>
              <a:rPr lang="nl-NL" dirty="0"/>
              <a:t>Afstandsverkopen van ingevoerde goederen met een intrinsieke waarde van niet meer dan 150 euro.</a:t>
            </a:r>
          </a:p>
          <a:p>
            <a:pPr marL="342729" indent="-342729">
              <a:buAutoNum type="arabicPeriod"/>
            </a:pPr>
            <a:r>
              <a:rPr lang="nl-NL" dirty="0"/>
              <a:t>EU-afstandsverkopen door een buiten de EU gevestigde leverancier.</a:t>
            </a:r>
          </a:p>
          <a:p>
            <a:r>
              <a:rPr lang="nl-NL" dirty="0">
                <a:sym typeface="Wingdings" panose="05000000000000000000" pitchFamily="2" charset="2"/>
              </a:rPr>
              <a:t> Platform dient de verkoop te faciliteren!</a:t>
            </a:r>
            <a:endParaRPr lang="nl-NL" dirty="0"/>
          </a:p>
          <a:p>
            <a:pPr marL="342729" indent="-342729">
              <a:buAutoNum type="arabicPeriod"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5E886D-ED07-4E8B-8E3C-BACE3BBF8F4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D09E7C-3B71-40E3-8525-345CF4F0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Btw-positie van platforms vanaf 1-7-2021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5EDB6B5-1B43-43BD-B4A6-6FE2CDCA4994}"/>
              </a:ext>
            </a:extLst>
          </p:cNvPr>
          <p:cNvGrpSpPr/>
          <p:nvPr/>
        </p:nvGrpSpPr>
        <p:grpSpPr>
          <a:xfrm>
            <a:off x="2339083" y="1455654"/>
            <a:ext cx="7513832" cy="2261843"/>
            <a:chOff x="2110442" y="1601746"/>
            <a:chExt cx="7517745" cy="2263021"/>
          </a:xfrm>
        </p:grpSpPr>
        <p:pic>
          <p:nvPicPr>
            <p:cNvPr id="6" name="Graphic 5" descr="Kiosk">
              <a:extLst>
                <a:ext uri="{FF2B5EF4-FFF2-40B4-BE49-F238E27FC236}">
                  <a16:creationId xmlns:a16="http://schemas.microsoft.com/office/drawing/2014/main" id="{5DB3A915-CB36-419B-A62F-1A04E340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1975" y="1937503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World">
              <a:extLst>
                <a:ext uri="{FF2B5EF4-FFF2-40B4-BE49-F238E27FC236}">
                  <a16:creationId xmlns:a16="http://schemas.microsoft.com/office/drawing/2014/main" id="{2FCED726-5338-4841-936D-63DEAE18B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41906" y="2044659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Woman">
              <a:extLst>
                <a:ext uri="{FF2B5EF4-FFF2-40B4-BE49-F238E27FC236}">
                  <a16:creationId xmlns:a16="http://schemas.microsoft.com/office/drawing/2014/main" id="{D9CCDACD-4D25-40C1-86FA-006A57C4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13787" y="1937503"/>
              <a:ext cx="914400" cy="914400"/>
            </a:xfrm>
            <a:prstGeom prst="rect">
              <a:avLst/>
            </a:prstGeom>
          </p:spPr>
        </p:pic>
        <p:cxnSp>
          <p:nvCxnSpPr>
            <p:cNvPr id="9" name="Straight Arrow Connector 16">
              <a:extLst>
                <a:ext uri="{FF2B5EF4-FFF2-40B4-BE49-F238E27FC236}">
                  <a16:creationId xmlns:a16="http://schemas.microsoft.com/office/drawing/2014/main" id="{24CDBA83-9FC1-4D86-B1C7-2DFE32E269CE}"/>
                </a:ext>
              </a:extLst>
            </p:cNvPr>
            <p:cNvCxnSpPr>
              <a:cxnSpLocks/>
            </p:cNvCxnSpPr>
            <p:nvPr/>
          </p:nvCxnSpPr>
          <p:spPr>
            <a:xfrm>
              <a:off x="6556375" y="2516146"/>
              <a:ext cx="2157412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18">
              <a:extLst>
                <a:ext uri="{FF2B5EF4-FFF2-40B4-BE49-F238E27FC236}">
                  <a16:creationId xmlns:a16="http://schemas.microsoft.com/office/drawing/2014/main" id="{6DE8A267-9BBD-4681-B6F4-F31208760ADD}"/>
                </a:ext>
              </a:extLst>
            </p:cNvPr>
            <p:cNvCxnSpPr/>
            <p:nvPr/>
          </p:nvCxnSpPr>
          <p:spPr>
            <a:xfrm>
              <a:off x="3084494" y="2501859"/>
              <a:ext cx="2157412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1" name="Graphic 10" descr="Factory">
              <a:extLst>
                <a:ext uri="{FF2B5EF4-FFF2-40B4-BE49-F238E27FC236}">
                  <a16:creationId xmlns:a16="http://schemas.microsoft.com/office/drawing/2014/main" id="{B3BC3360-EBE3-4F50-B2A3-56EE8614A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0442" y="1837491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Truck">
              <a:extLst>
                <a:ext uri="{FF2B5EF4-FFF2-40B4-BE49-F238E27FC236}">
                  <a16:creationId xmlns:a16="http://schemas.microsoft.com/office/drawing/2014/main" id="{87DBEA6F-3A89-43F1-BAE2-E4DF61265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77853" y="2950367"/>
              <a:ext cx="914400" cy="914400"/>
            </a:xfrm>
            <a:prstGeom prst="rect">
              <a:avLst/>
            </a:prstGeom>
          </p:spPr>
        </p:pic>
        <p:cxnSp>
          <p:nvCxnSpPr>
            <p:cNvPr id="13" name="Straight Arrow Connector 24">
              <a:extLst>
                <a:ext uri="{FF2B5EF4-FFF2-40B4-BE49-F238E27FC236}">
                  <a16:creationId xmlns:a16="http://schemas.microsoft.com/office/drawing/2014/main" id="{FF82DCC0-EAB5-4C62-8508-EB994D88A530}"/>
                </a:ext>
              </a:extLst>
            </p:cNvPr>
            <p:cNvCxnSpPr/>
            <p:nvPr/>
          </p:nvCxnSpPr>
          <p:spPr>
            <a:xfrm flipV="1">
              <a:off x="7720806" y="2660571"/>
              <a:ext cx="0" cy="434221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23D40A-77F2-48A4-AA49-DDF2A06416F5}"/>
                </a:ext>
              </a:extLst>
            </p:cNvPr>
            <p:cNvSpPr/>
            <p:nvPr/>
          </p:nvSpPr>
          <p:spPr>
            <a:xfrm>
              <a:off x="3928864" y="2436406"/>
              <a:ext cx="184730" cy="831061"/>
            </a:xfrm>
            <a:prstGeom prst="rect">
              <a:avLst/>
            </a:prstGeom>
            <a:noFill/>
          </p:spPr>
          <p:txBody>
            <a:bodyPr wrap="none" lIns="91392" tIns="45696" rIns="91392" bIns="45696">
              <a:spAutoFit/>
            </a:bodyPr>
            <a:lstStyle/>
            <a:p>
              <a:pPr algn="ctr"/>
              <a:endParaRPr lang="en-US" sz="47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5" name="Graphic 14" descr="Skateboard">
              <a:extLst>
                <a:ext uri="{FF2B5EF4-FFF2-40B4-BE49-F238E27FC236}">
                  <a16:creationId xmlns:a16="http://schemas.microsoft.com/office/drawing/2014/main" id="{FB8F4164-65F1-452F-ADF9-1483B55C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75867" y="160174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Skateboard">
              <a:extLst>
                <a:ext uri="{FF2B5EF4-FFF2-40B4-BE49-F238E27FC236}">
                  <a16:creationId xmlns:a16="http://schemas.microsoft.com/office/drawing/2014/main" id="{3B88BA0A-6469-4AC8-9BCB-E67BBF4BE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07945" y="1601746"/>
              <a:ext cx="914400" cy="914400"/>
            </a:xfrm>
            <a:prstGeom prst="rect">
              <a:avLst/>
            </a:prstGeom>
          </p:spPr>
        </p:pic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E978B2EF-DC52-4960-A003-8BCEB1BBAC7B}"/>
                </a:ext>
              </a:extLst>
            </p:cNvPr>
            <p:cNvSpPr txBox="1"/>
            <p:nvPr/>
          </p:nvSpPr>
          <p:spPr>
            <a:xfrm>
              <a:off x="3156998" y="2804946"/>
              <a:ext cx="2557481" cy="307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0% </a:t>
              </a:r>
              <a:r>
                <a:rPr lang="en-US" sz="1400" dirty="0" err="1"/>
                <a:t>Indien</a:t>
              </a:r>
              <a:r>
                <a:rPr lang="en-US" sz="1400" dirty="0"/>
                <a:t> </a:t>
              </a:r>
              <a:r>
                <a:rPr lang="en-US" sz="1400" dirty="0" err="1"/>
                <a:t>belast</a:t>
              </a:r>
              <a:r>
                <a:rPr lang="en-US" sz="1400" dirty="0"/>
                <a:t> in EU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79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A1EF310-D579-4F01-89E7-87D6D8D5F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607" indent="-285607">
              <a:buFont typeface="Arial" panose="020B0604020202020204" pitchFamily="34" charset="0"/>
              <a:buChar char="•"/>
            </a:pPr>
            <a:r>
              <a:rPr lang="en-US" sz="1399" dirty="0" err="1"/>
              <a:t>Faciliteren</a:t>
            </a:r>
            <a:r>
              <a:rPr lang="en-US" sz="1399" dirty="0"/>
              <a:t> = in contact </a:t>
            </a:r>
            <a:r>
              <a:rPr lang="en-US" sz="1399" dirty="0" err="1"/>
              <a:t>brengen</a:t>
            </a:r>
            <a:r>
              <a:rPr lang="en-US" sz="1399" dirty="0"/>
              <a:t> </a:t>
            </a:r>
            <a:r>
              <a:rPr lang="en-US" sz="1399" dirty="0" err="1"/>
              <a:t>resulterend</a:t>
            </a:r>
            <a:r>
              <a:rPr lang="en-US" sz="1399" dirty="0"/>
              <a:t> in de levering van </a:t>
            </a:r>
            <a:r>
              <a:rPr lang="en-US" sz="1399" dirty="0" err="1"/>
              <a:t>een</a:t>
            </a:r>
            <a:r>
              <a:rPr lang="en-US" sz="1399" dirty="0"/>
              <a:t> </a:t>
            </a:r>
            <a:r>
              <a:rPr lang="en-US" sz="1399" dirty="0" err="1"/>
              <a:t>goed</a:t>
            </a:r>
            <a:r>
              <a:rPr lang="en-US" sz="1399" dirty="0"/>
              <a:t>/</a:t>
            </a:r>
            <a:r>
              <a:rPr lang="en-US" sz="1399" dirty="0" err="1"/>
              <a:t>goederen</a:t>
            </a:r>
            <a:r>
              <a:rPr lang="en-US" sz="1399" dirty="0"/>
              <a:t> via het platform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en-US" sz="1399" dirty="0" err="1"/>
              <a:t>Geen</a:t>
            </a:r>
            <a:r>
              <a:rPr lang="en-US" sz="1399" dirty="0"/>
              <a:t> </a:t>
            </a:r>
            <a:r>
              <a:rPr lang="en-US" sz="1399" dirty="0" err="1"/>
              <a:t>faciliteren</a:t>
            </a:r>
            <a:r>
              <a:rPr lang="en-US" sz="1399" dirty="0"/>
              <a:t> </a:t>
            </a:r>
            <a:r>
              <a:rPr lang="en-US" sz="1399" dirty="0" err="1"/>
              <a:t>wanneer</a:t>
            </a:r>
            <a:r>
              <a:rPr lang="en-US" sz="1399" dirty="0"/>
              <a:t>:</a:t>
            </a:r>
          </a:p>
          <a:p>
            <a:pPr marL="612594" lvl="1" indent="-342729">
              <a:buFont typeface="+mj-lt"/>
              <a:buAutoNum type="arabicPeriod"/>
            </a:pPr>
            <a:r>
              <a:rPr lang="en-US" sz="1399" dirty="0"/>
              <a:t>Platform </a:t>
            </a:r>
            <a:r>
              <a:rPr lang="en-US" sz="1399" dirty="0" err="1"/>
              <a:t>stelt</a:t>
            </a:r>
            <a:r>
              <a:rPr lang="en-US" sz="1399" dirty="0"/>
              <a:t> </a:t>
            </a:r>
            <a:r>
              <a:rPr lang="en-US" sz="1399" dirty="0" err="1"/>
              <a:t>geen</a:t>
            </a:r>
            <a:r>
              <a:rPr lang="en-US" sz="1399" dirty="0"/>
              <a:t> </a:t>
            </a:r>
            <a:r>
              <a:rPr lang="en-US" sz="1399" dirty="0" err="1"/>
              <a:t>algemene</a:t>
            </a:r>
            <a:r>
              <a:rPr lang="en-US" sz="1399" dirty="0"/>
              <a:t> </a:t>
            </a:r>
            <a:r>
              <a:rPr lang="en-US" sz="1399" dirty="0" err="1"/>
              <a:t>voorwaarden</a:t>
            </a:r>
            <a:r>
              <a:rPr lang="en-US" sz="1399" dirty="0"/>
              <a:t> vast +</a:t>
            </a:r>
          </a:p>
          <a:p>
            <a:pPr marL="612594" lvl="1" indent="-342729">
              <a:buFont typeface="+mj-lt"/>
              <a:buAutoNum type="arabicPeriod"/>
            </a:pPr>
            <a:r>
              <a:rPr lang="en-US" sz="1399" dirty="0"/>
              <a:t>Platform is </a:t>
            </a:r>
            <a:r>
              <a:rPr lang="en-US" sz="1399" dirty="0" err="1"/>
              <a:t>niet</a:t>
            </a:r>
            <a:r>
              <a:rPr lang="en-US" sz="1399" dirty="0"/>
              <a:t> </a:t>
            </a:r>
            <a:r>
              <a:rPr lang="en-US" sz="1399" dirty="0" err="1"/>
              <a:t>betrokken</a:t>
            </a:r>
            <a:r>
              <a:rPr lang="en-US" sz="1399" dirty="0"/>
              <a:t> </a:t>
            </a:r>
            <a:r>
              <a:rPr lang="en-US" sz="1399" dirty="0" err="1"/>
              <a:t>bij</a:t>
            </a:r>
            <a:r>
              <a:rPr lang="en-US" sz="1399" dirty="0"/>
              <a:t> </a:t>
            </a:r>
            <a:r>
              <a:rPr lang="en-US" sz="1399" dirty="0" err="1"/>
              <a:t>verlenen</a:t>
            </a:r>
            <a:r>
              <a:rPr lang="en-US" sz="1399" dirty="0"/>
              <a:t> van </a:t>
            </a:r>
            <a:r>
              <a:rPr lang="en-US" sz="1399" dirty="0" err="1"/>
              <a:t>goedkeuring</a:t>
            </a:r>
            <a:r>
              <a:rPr lang="en-US" sz="1399" dirty="0"/>
              <a:t> om </a:t>
            </a:r>
            <a:r>
              <a:rPr lang="en-US" sz="1399" dirty="0" err="1"/>
              <a:t>afnemer</a:t>
            </a:r>
            <a:r>
              <a:rPr lang="en-US" sz="1399" dirty="0"/>
              <a:t> te </a:t>
            </a:r>
            <a:r>
              <a:rPr lang="en-US" sz="1399" dirty="0" err="1"/>
              <a:t>factureren</a:t>
            </a:r>
            <a:r>
              <a:rPr lang="en-US" sz="1399" dirty="0"/>
              <a:t> +</a:t>
            </a:r>
          </a:p>
          <a:p>
            <a:pPr marL="612594" lvl="1" indent="-342729">
              <a:buFont typeface="+mj-lt"/>
              <a:buAutoNum type="arabicPeriod"/>
            </a:pPr>
            <a:r>
              <a:rPr lang="en-US" sz="1399" dirty="0"/>
              <a:t>Platform is </a:t>
            </a:r>
            <a:r>
              <a:rPr lang="en-US" sz="1399" dirty="0" err="1"/>
              <a:t>niet</a:t>
            </a:r>
            <a:r>
              <a:rPr lang="en-US" sz="1399" dirty="0"/>
              <a:t> </a:t>
            </a:r>
            <a:r>
              <a:rPr lang="en-US" sz="1399" dirty="0" err="1"/>
              <a:t>betrokken</a:t>
            </a:r>
            <a:r>
              <a:rPr lang="en-US" sz="1399" dirty="0"/>
              <a:t> </a:t>
            </a:r>
            <a:r>
              <a:rPr lang="en-US" sz="1399" dirty="0" err="1"/>
              <a:t>bij</a:t>
            </a:r>
            <a:r>
              <a:rPr lang="en-US" sz="1399" dirty="0"/>
              <a:t> het </a:t>
            </a:r>
            <a:r>
              <a:rPr lang="en-US" sz="1399" dirty="0" err="1"/>
              <a:t>bestellen</a:t>
            </a:r>
            <a:r>
              <a:rPr lang="en-US" sz="1399" dirty="0"/>
              <a:t> of </a:t>
            </a:r>
            <a:r>
              <a:rPr lang="en-US" sz="1399" dirty="0" err="1"/>
              <a:t>afleveren</a:t>
            </a:r>
            <a:r>
              <a:rPr lang="en-US" sz="1399" dirty="0"/>
              <a:t> van de </a:t>
            </a:r>
            <a:r>
              <a:rPr lang="en-US" sz="1399" dirty="0" err="1"/>
              <a:t>goederen</a:t>
            </a:r>
            <a:endParaRPr lang="en-US" sz="1399" dirty="0"/>
          </a:p>
          <a:p>
            <a:r>
              <a:rPr lang="en-US" sz="1399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399" dirty="0">
                <a:solidFill>
                  <a:srgbClr val="FF0000"/>
                </a:solidFill>
              </a:rPr>
              <a:t>In de </a:t>
            </a:r>
            <a:r>
              <a:rPr lang="en-US" sz="1399" dirty="0" err="1">
                <a:solidFill>
                  <a:srgbClr val="FF0000"/>
                </a:solidFill>
              </a:rPr>
              <a:t>praktijk</a:t>
            </a:r>
            <a:r>
              <a:rPr lang="en-US" sz="1399" dirty="0">
                <a:solidFill>
                  <a:srgbClr val="FF0000"/>
                </a:solidFill>
              </a:rPr>
              <a:t> </a:t>
            </a:r>
            <a:r>
              <a:rPr lang="en-US" sz="1399" dirty="0" err="1">
                <a:solidFill>
                  <a:srgbClr val="FF0000"/>
                </a:solidFill>
              </a:rPr>
              <a:t>dus</a:t>
            </a:r>
            <a:r>
              <a:rPr lang="en-US" sz="1399" dirty="0">
                <a:solidFill>
                  <a:srgbClr val="FF0000"/>
                </a:solidFill>
              </a:rPr>
              <a:t> </a:t>
            </a:r>
            <a:r>
              <a:rPr lang="en-US" sz="1399" dirty="0" err="1">
                <a:solidFill>
                  <a:srgbClr val="FF0000"/>
                </a:solidFill>
              </a:rPr>
              <a:t>zeer</a:t>
            </a:r>
            <a:r>
              <a:rPr lang="en-US" sz="1399" dirty="0">
                <a:solidFill>
                  <a:srgbClr val="FF0000"/>
                </a:solidFill>
              </a:rPr>
              <a:t> </a:t>
            </a:r>
            <a:r>
              <a:rPr lang="en-US" sz="1399" dirty="0" err="1">
                <a:solidFill>
                  <a:srgbClr val="FF0000"/>
                </a:solidFill>
              </a:rPr>
              <a:t>snel</a:t>
            </a:r>
            <a:r>
              <a:rPr lang="en-US" sz="1399" dirty="0">
                <a:solidFill>
                  <a:srgbClr val="FF0000"/>
                </a:solidFill>
              </a:rPr>
              <a:t> </a:t>
            </a:r>
            <a:r>
              <a:rPr lang="en-US" sz="1399" dirty="0" err="1">
                <a:solidFill>
                  <a:srgbClr val="FF0000"/>
                </a:solidFill>
              </a:rPr>
              <a:t>sprake</a:t>
            </a:r>
            <a:r>
              <a:rPr lang="en-US" sz="1399" dirty="0">
                <a:solidFill>
                  <a:srgbClr val="FF0000"/>
                </a:solidFill>
              </a:rPr>
              <a:t> van </a:t>
            </a:r>
            <a:r>
              <a:rPr lang="en-US" sz="1399" dirty="0" err="1">
                <a:solidFill>
                  <a:srgbClr val="FF0000"/>
                </a:solidFill>
              </a:rPr>
              <a:t>faciliteren</a:t>
            </a:r>
            <a:r>
              <a:rPr lang="en-US" sz="1399" dirty="0">
                <a:solidFill>
                  <a:srgbClr val="FF0000"/>
                </a:solidFill>
              </a:rPr>
              <a:t> </a:t>
            </a:r>
            <a:r>
              <a:rPr lang="en-US" sz="1399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399" dirty="0" err="1">
                <a:solidFill>
                  <a:srgbClr val="FF0000"/>
                </a:solidFill>
                <a:sym typeface="Wingdings" panose="05000000000000000000" pitchFamily="2" charset="2"/>
              </a:rPr>
              <a:t>dus</a:t>
            </a:r>
            <a:r>
              <a:rPr lang="en-US" sz="1399" dirty="0">
                <a:solidFill>
                  <a:srgbClr val="FF0000"/>
                </a:solidFill>
                <a:sym typeface="Wingdings" panose="05000000000000000000" pitchFamily="2" charset="2"/>
              </a:rPr>
              <a:t> extra </a:t>
            </a:r>
            <a:r>
              <a:rPr lang="en-US" sz="1399" dirty="0" err="1">
                <a:solidFill>
                  <a:srgbClr val="FF0000"/>
                </a:solidFill>
                <a:sym typeface="Wingdings" panose="05000000000000000000" pitchFamily="2" charset="2"/>
              </a:rPr>
              <a:t>verplichting</a:t>
            </a:r>
            <a:r>
              <a:rPr lang="en-US" sz="1399" dirty="0">
                <a:solidFill>
                  <a:srgbClr val="FF0000"/>
                </a:solidFill>
                <a:sym typeface="Wingdings" panose="05000000000000000000" pitchFamily="2" charset="2"/>
              </a:rPr>
              <a:t>(en) </a:t>
            </a:r>
            <a:r>
              <a:rPr lang="en-US" sz="1399" dirty="0" err="1">
                <a:solidFill>
                  <a:srgbClr val="FF0000"/>
                </a:solidFill>
                <a:sym typeface="Wingdings" panose="05000000000000000000" pitchFamily="2" charset="2"/>
              </a:rPr>
              <a:t>voor</a:t>
            </a:r>
            <a:r>
              <a:rPr lang="en-US" sz="1399" dirty="0">
                <a:solidFill>
                  <a:srgbClr val="FF0000"/>
                </a:solidFill>
                <a:sym typeface="Wingdings" panose="05000000000000000000" pitchFamily="2" charset="2"/>
              </a:rPr>
              <a:t> platforms!</a:t>
            </a:r>
            <a:endParaRPr lang="en-US" sz="1399" dirty="0">
              <a:solidFill>
                <a:srgbClr val="FF0000"/>
              </a:solidFill>
            </a:endParaRPr>
          </a:p>
          <a:p>
            <a:endParaRPr lang="en-US" sz="1399" dirty="0"/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en-US" sz="1399" dirty="0" err="1"/>
              <a:t>Platformfictie</a:t>
            </a:r>
            <a:r>
              <a:rPr lang="en-US" sz="1399" dirty="0"/>
              <a:t> </a:t>
            </a:r>
            <a:r>
              <a:rPr lang="en-US" sz="1399" dirty="0" err="1"/>
              <a:t>geldt</a:t>
            </a:r>
            <a:r>
              <a:rPr lang="en-US" sz="1399" dirty="0"/>
              <a:t> </a:t>
            </a:r>
            <a:r>
              <a:rPr lang="en-US" sz="1399" dirty="0" err="1"/>
              <a:t>niet</a:t>
            </a:r>
            <a:r>
              <a:rPr lang="en-US" sz="1399" dirty="0"/>
              <a:t> voor: </a:t>
            </a:r>
          </a:p>
          <a:p>
            <a:pPr marL="555472" lvl="1" indent="-285607">
              <a:buFontTx/>
              <a:buChar char="-"/>
            </a:pPr>
            <a:r>
              <a:rPr lang="en-US" sz="1399" dirty="0"/>
              <a:t>Payment Service Providers (PSP)</a:t>
            </a:r>
          </a:p>
          <a:p>
            <a:pPr marL="555472" lvl="1" indent="-285607">
              <a:buFontTx/>
              <a:buChar char="-"/>
            </a:pPr>
            <a:r>
              <a:rPr lang="en-US" sz="1399" dirty="0" err="1"/>
              <a:t>Ondernemer</a:t>
            </a:r>
            <a:r>
              <a:rPr lang="en-US" sz="1399" dirty="0"/>
              <a:t> die </a:t>
            </a:r>
            <a:r>
              <a:rPr lang="en-US" sz="1399" dirty="0" err="1"/>
              <a:t>alleen</a:t>
            </a:r>
            <a:r>
              <a:rPr lang="en-US" sz="1399" dirty="0"/>
              <a:t> </a:t>
            </a:r>
            <a:r>
              <a:rPr lang="en-US" sz="1399" dirty="0" err="1"/>
              <a:t>reclame</a:t>
            </a:r>
            <a:r>
              <a:rPr lang="en-US" sz="1399" dirty="0"/>
              <a:t> </a:t>
            </a:r>
            <a:r>
              <a:rPr lang="en-US" sz="1399" dirty="0" err="1"/>
              <a:t>maakt</a:t>
            </a:r>
            <a:endParaRPr lang="en-US" sz="1399" dirty="0"/>
          </a:p>
          <a:p>
            <a:pPr marL="555472" lvl="1" indent="-285607">
              <a:buFontTx/>
              <a:buChar char="-"/>
            </a:pPr>
            <a:r>
              <a:rPr lang="en-US" sz="1399" dirty="0"/>
              <a:t>Platform </a:t>
            </a:r>
            <a:r>
              <a:rPr lang="en-US" sz="1399" dirty="0" err="1"/>
              <a:t>dat</a:t>
            </a:r>
            <a:r>
              <a:rPr lang="en-US" sz="1399" dirty="0"/>
              <a:t> </a:t>
            </a:r>
            <a:r>
              <a:rPr lang="en-US" sz="1399" dirty="0" err="1"/>
              <a:t>alleen</a:t>
            </a:r>
            <a:r>
              <a:rPr lang="en-US" sz="1399" dirty="0"/>
              <a:t> </a:t>
            </a:r>
            <a:r>
              <a:rPr lang="en-US" sz="1399" dirty="0" err="1"/>
              <a:t>leidt</a:t>
            </a:r>
            <a:r>
              <a:rPr lang="en-US" sz="1399" dirty="0"/>
              <a:t> </a:t>
            </a:r>
            <a:r>
              <a:rPr lang="en-US" sz="1399" dirty="0" err="1"/>
              <a:t>naar</a:t>
            </a:r>
            <a:r>
              <a:rPr lang="en-US" sz="1399" dirty="0"/>
              <a:t> een </a:t>
            </a:r>
            <a:r>
              <a:rPr lang="en-US" sz="1399" dirty="0" err="1"/>
              <a:t>ander</a:t>
            </a:r>
            <a:r>
              <a:rPr lang="en-US" sz="1399" dirty="0"/>
              <a:t> platform </a:t>
            </a:r>
            <a:r>
              <a:rPr lang="en-US" sz="1399" dirty="0" err="1"/>
              <a:t>zonder</a:t>
            </a:r>
            <a:r>
              <a:rPr lang="en-US" sz="1399" dirty="0"/>
              <a:t> </a:t>
            </a:r>
            <a:r>
              <a:rPr lang="en-US" sz="1399" dirty="0" err="1"/>
              <a:t>verdere</a:t>
            </a:r>
            <a:r>
              <a:rPr lang="en-US" sz="1399" dirty="0"/>
              <a:t> </a:t>
            </a:r>
            <a:r>
              <a:rPr lang="en-US" sz="1399" dirty="0" err="1"/>
              <a:t>tussenkomst</a:t>
            </a:r>
            <a:r>
              <a:rPr lang="en-US" sz="1399" dirty="0"/>
              <a:t> </a:t>
            </a:r>
            <a:r>
              <a:rPr lang="en-US" sz="1399" dirty="0" err="1"/>
              <a:t>bij</a:t>
            </a:r>
            <a:r>
              <a:rPr lang="en-US" sz="1399" dirty="0"/>
              <a:t> de levering</a:t>
            </a:r>
            <a:endParaRPr lang="nl-NL" sz="1399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BB7A3F-8C8A-4641-8857-09FAE0326F6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0E3DC0-B3B4-40B0-97D3-14EE698A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begrip faciliteren</a:t>
            </a:r>
          </a:p>
        </p:txBody>
      </p:sp>
    </p:spTree>
    <p:extLst>
      <p:ext uri="{BB962C8B-B14F-4D97-AF65-F5344CB8AC3E}">
        <p14:creationId xmlns:p14="http://schemas.microsoft.com/office/powerpoint/2010/main" val="4275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CAAC75F5-EF67-418C-9963-BC44B49B8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607" indent="-285607">
              <a:buFont typeface="Arial" panose="020B0604020202020204" pitchFamily="34" charset="0"/>
              <a:buChar char="•"/>
            </a:pPr>
            <a:r>
              <a:rPr lang="en-US" dirty="0" err="1"/>
              <a:t>Leverancier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overeenkomst</a:t>
            </a:r>
            <a:r>
              <a:rPr lang="en-US" dirty="0"/>
              <a:t> met </a:t>
            </a:r>
            <a:r>
              <a:rPr lang="en-US" dirty="0" err="1"/>
              <a:t>derde-vervoerder</a:t>
            </a:r>
            <a:r>
              <a:rPr lang="en-US" dirty="0"/>
              <a:t> die de </a:t>
            </a:r>
            <a:r>
              <a:rPr lang="en-US" dirty="0" err="1"/>
              <a:t>goederen</a:t>
            </a:r>
            <a:r>
              <a:rPr lang="en-US" dirty="0"/>
              <a:t> </a:t>
            </a:r>
            <a:r>
              <a:rPr lang="en-US" dirty="0" err="1"/>
              <a:t>aflevert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afnemer</a:t>
            </a:r>
            <a:endParaRPr lang="en-US" dirty="0"/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en-US" dirty="0"/>
              <a:t>Vervoer of </a:t>
            </a:r>
            <a:r>
              <a:rPr lang="en-US" dirty="0" err="1"/>
              <a:t>verzending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, maar de </a:t>
            </a:r>
            <a:r>
              <a:rPr lang="en-US" dirty="0" err="1"/>
              <a:t>leverancier</a:t>
            </a:r>
            <a:r>
              <a:rPr lang="en-US" dirty="0"/>
              <a:t> </a:t>
            </a:r>
            <a:r>
              <a:rPr lang="en-US" dirty="0" err="1"/>
              <a:t>draagt</a:t>
            </a:r>
            <a:r>
              <a:rPr lang="en-US" dirty="0"/>
              <a:t> </a:t>
            </a:r>
            <a:r>
              <a:rPr lang="en-US" dirty="0" err="1"/>
              <a:t>geheel</a:t>
            </a:r>
            <a:r>
              <a:rPr lang="en-US" dirty="0"/>
              <a:t> of </a:t>
            </a:r>
            <a:r>
              <a:rPr lang="en-US" dirty="0" err="1"/>
              <a:t>gedeeltelijk</a:t>
            </a:r>
            <a:r>
              <a:rPr lang="en-US" dirty="0"/>
              <a:t> de </a:t>
            </a:r>
            <a:r>
              <a:rPr lang="en-US" dirty="0" err="1"/>
              <a:t>verantwoordelijkheid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aflevering</a:t>
            </a:r>
            <a:r>
              <a:rPr lang="en-US" dirty="0"/>
              <a:t> van de </a:t>
            </a:r>
            <a:r>
              <a:rPr lang="en-US" dirty="0" err="1"/>
              <a:t>goederen</a:t>
            </a:r>
            <a:endParaRPr lang="en-US" dirty="0"/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leverancier</a:t>
            </a:r>
            <a:r>
              <a:rPr lang="en-US" dirty="0"/>
              <a:t> </a:t>
            </a:r>
            <a:r>
              <a:rPr lang="en-US" dirty="0" err="1"/>
              <a:t>factureert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int de </a:t>
            </a:r>
            <a:r>
              <a:rPr lang="en-US" dirty="0" err="1"/>
              <a:t>transportkosten</a:t>
            </a:r>
            <a:r>
              <a:rPr lang="en-US" dirty="0"/>
              <a:t> van de </a:t>
            </a:r>
            <a:r>
              <a:rPr lang="en-US" dirty="0" err="1"/>
              <a:t>afnemer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betaalt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door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vervoerder</a:t>
            </a:r>
            <a:endParaRPr lang="en-US" dirty="0"/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leverancier</a:t>
            </a:r>
            <a:r>
              <a:rPr lang="en-US" dirty="0"/>
              <a:t> </a:t>
            </a:r>
            <a:r>
              <a:rPr lang="en-US" dirty="0" err="1"/>
              <a:t>promoot</a:t>
            </a:r>
            <a:r>
              <a:rPr lang="en-US" dirty="0"/>
              <a:t> </a:t>
            </a:r>
            <a:r>
              <a:rPr lang="en-US" dirty="0" err="1"/>
              <a:t>transportdiensten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afnemer</a:t>
            </a:r>
            <a:r>
              <a:rPr lang="en-US" dirty="0"/>
              <a:t>, </a:t>
            </a:r>
            <a:r>
              <a:rPr lang="en-US" dirty="0" err="1"/>
              <a:t>brengt</a:t>
            </a:r>
            <a:r>
              <a:rPr lang="en-US" dirty="0"/>
              <a:t> de </a:t>
            </a:r>
            <a:r>
              <a:rPr lang="en-US" dirty="0" err="1"/>
              <a:t>afnemer</a:t>
            </a:r>
            <a:r>
              <a:rPr lang="en-US" dirty="0"/>
              <a:t> in contact met de </a:t>
            </a:r>
            <a:r>
              <a:rPr lang="en-US" dirty="0" err="1"/>
              <a:t>transporteur</a:t>
            </a:r>
            <a:r>
              <a:rPr lang="en-US" dirty="0"/>
              <a:t> of </a:t>
            </a:r>
            <a:r>
              <a:rPr lang="en-US" dirty="0" err="1"/>
              <a:t>geeft</a:t>
            </a:r>
            <a:r>
              <a:rPr lang="en-US" dirty="0"/>
              <a:t> de </a:t>
            </a:r>
            <a:r>
              <a:rPr lang="en-US" dirty="0" err="1"/>
              <a:t>vervoerder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die </a:t>
            </a:r>
            <a:r>
              <a:rPr lang="en-US" dirty="0" err="1"/>
              <a:t>nodig</a:t>
            </a:r>
            <a:r>
              <a:rPr lang="en-US" dirty="0"/>
              <a:t> is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aflevering</a:t>
            </a:r>
            <a:r>
              <a:rPr lang="en-US" dirty="0"/>
              <a:t> van de </a:t>
            </a:r>
            <a:r>
              <a:rPr lang="en-US" dirty="0" err="1"/>
              <a:t>goederen</a:t>
            </a:r>
            <a:r>
              <a:rPr lang="en-US" dirty="0"/>
              <a:t> 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Er</a:t>
            </a:r>
            <a:r>
              <a:rPr lang="en-US" dirty="0"/>
              <a:t>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voldaan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vervoerseis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afnemer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de </a:t>
            </a:r>
            <a:r>
              <a:rPr lang="en-US" dirty="0" err="1"/>
              <a:t>goederen</a:t>
            </a:r>
            <a:r>
              <a:rPr lang="en-US" dirty="0"/>
              <a:t> </a:t>
            </a:r>
            <a:r>
              <a:rPr lang="en-US" dirty="0" err="1"/>
              <a:t>vervoert</a:t>
            </a:r>
            <a:r>
              <a:rPr lang="en-US" dirty="0"/>
              <a:t> of </a:t>
            </a:r>
            <a:r>
              <a:rPr lang="en-US" dirty="0" err="1"/>
              <a:t>verzendt</a:t>
            </a:r>
            <a:r>
              <a:rPr lang="en-US" dirty="0"/>
              <a:t> of </a:t>
            </a:r>
            <a:r>
              <a:rPr lang="en-US" dirty="0" err="1"/>
              <a:t>wanneer</a:t>
            </a:r>
            <a:r>
              <a:rPr lang="en-US" dirty="0"/>
              <a:t> de </a:t>
            </a:r>
            <a:r>
              <a:rPr lang="en-US" dirty="0" err="1"/>
              <a:t>afnemer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goederen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vervoerd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of </a:t>
            </a:r>
            <a:r>
              <a:rPr lang="en-US" dirty="0" err="1"/>
              <a:t>indirecte</a:t>
            </a:r>
            <a:r>
              <a:rPr lang="en-US" dirty="0"/>
              <a:t> </a:t>
            </a:r>
            <a:r>
              <a:rPr lang="en-US" dirty="0" err="1"/>
              <a:t>tussenkomst</a:t>
            </a:r>
            <a:r>
              <a:rPr lang="en-US" dirty="0"/>
              <a:t> van de </a:t>
            </a:r>
            <a:r>
              <a:rPr lang="en-US" dirty="0" err="1"/>
              <a:t>leverancier</a:t>
            </a:r>
            <a:endParaRPr lang="en-US" dirty="0"/>
          </a:p>
          <a:p>
            <a:pPr marL="285607" indent="-285607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6C1D0-A755-44B7-B0F8-10F3F73EF56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Art. 5bis btw-</a:t>
            </a:r>
            <a:r>
              <a:rPr lang="en-US" dirty="0" err="1"/>
              <a:t>uitvoeringsverordening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21363-589C-4BC9-B18D-CF207BA1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vervoerseis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3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CF859C25-E7BF-45A1-928F-23198A682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verplichting</a:t>
            </a:r>
            <a:r>
              <a:rPr lang="en-US" dirty="0"/>
              <a:t> tot </a:t>
            </a:r>
            <a:r>
              <a:rPr lang="en-US" dirty="0" err="1"/>
              <a:t>betaling</a:t>
            </a:r>
            <a:r>
              <a:rPr lang="en-US" dirty="0"/>
              <a:t> </a:t>
            </a:r>
            <a:r>
              <a:rPr lang="en-US" dirty="0" err="1"/>
              <a:t>additionele</a:t>
            </a:r>
            <a:r>
              <a:rPr lang="en-US" dirty="0"/>
              <a:t> btw </a:t>
            </a:r>
            <a:r>
              <a:rPr lang="en-US" dirty="0" err="1"/>
              <a:t>wanneer</a:t>
            </a:r>
            <a:r>
              <a:rPr lang="en-US" dirty="0"/>
              <a:t>: </a:t>
            </a:r>
          </a:p>
          <a:p>
            <a:pPr marL="342729" indent="-342729">
              <a:buAutoNum type="arabicPeriod"/>
            </a:pPr>
            <a:r>
              <a:rPr lang="en-US" dirty="0"/>
              <a:t>Platform is </a:t>
            </a:r>
            <a:r>
              <a:rPr lang="en-US" dirty="0" err="1"/>
              <a:t>afhankelijk</a:t>
            </a:r>
            <a:r>
              <a:rPr lang="en-US" dirty="0"/>
              <a:t> van </a:t>
            </a:r>
            <a:r>
              <a:rPr lang="en-US" dirty="0" err="1"/>
              <a:t>informatie</a:t>
            </a:r>
            <a:r>
              <a:rPr lang="en-US" dirty="0"/>
              <a:t> van </a:t>
            </a:r>
            <a:r>
              <a:rPr lang="en-US" dirty="0" err="1"/>
              <a:t>leveranciers</a:t>
            </a:r>
            <a:r>
              <a:rPr lang="en-US" dirty="0"/>
              <a:t> of </a:t>
            </a:r>
            <a:r>
              <a:rPr lang="en-US" dirty="0" err="1"/>
              <a:t>derden</a:t>
            </a:r>
            <a:r>
              <a:rPr lang="en-US" dirty="0"/>
              <a:t> om het </a:t>
            </a:r>
            <a:r>
              <a:rPr lang="en-US" dirty="0" err="1"/>
              <a:t>juiste</a:t>
            </a:r>
            <a:r>
              <a:rPr lang="en-US" dirty="0"/>
              <a:t> btw-</a:t>
            </a:r>
            <a:r>
              <a:rPr lang="en-US" dirty="0" err="1"/>
              <a:t>bedrag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en-US" dirty="0"/>
          </a:p>
          <a:p>
            <a:pPr marL="342729" indent="-342729">
              <a:buAutoNum type="arabicPeriod"/>
            </a:pPr>
            <a:r>
              <a:rPr lang="en-US" dirty="0"/>
              <a:t>De </a:t>
            </a:r>
            <a:r>
              <a:rPr lang="en-US" dirty="0" err="1"/>
              <a:t>informatie</a:t>
            </a:r>
            <a:r>
              <a:rPr lang="en-US" dirty="0"/>
              <a:t> die het platform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ontvangen</a:t>
            </a:r>
            <a:r>
              <a:rPr lang="en-US" dirty="0"/>
              <a:t> is </a:t>
            </a:r>
            <a:r>
              <a:rPr lang="en-US" dirty="0" err="1"/>
              <a:t>onjuist</a:t>
            </a:r>
            <a:endParaRPr lang="en-US" dirty="0"/>
          </a:p>
          <a:p>
            <a:pPr marL="342729" indent="-342729">
              <a:buAutoNum type="arabicPeriod"/>
            </a:pPr>
            <a:r>
              <a:rPr lang="en-US" dirty="0"/>
              <a:t>Het platform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aantonen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wist</a:t>
            </a:r>
            <a:r>
              <a:rPr lang="en-US" dirty="0"/>
              <a:t> 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behoorde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onjuist</a:t>
            </a:r>
            <a:r>
              <a:rPr lang="en-US" dirty="0"/>
              <a:t> was</a:t>
            </a:r>
          </a:p>
          <a:p>
            <a:pPr lvl="1" indent="0">
              <a:buNone/>
            </a:pPr>
            <a:r>
              <a:rPr lang="en-US" b="1" dirty="0">
                <a:solidFill>
                  <a:srgbClr val="ED1A3B"/>
                </a:solidFill>
              </a:rPr>
              <a:t>!! </a:t>
            </a:r>
            <a:r>
              <a:rPr lang="en-US" dirty="0" err="1">
                <a:solidFill>
                  <a:srgbClr val="404040"/>
                </a:solidFill>
              </a:rPr>
              <a:t>Bewijslast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bij</a:t>
            </a:r>
            <a:r>
              <a:rPr lang="en-US" dirty="0">
                <a:solidFill>
                  <a:srgbClr val="404040"/>
                </a:solidFill>
              </a:rPr>
              <a:t> platform </a:t>
            </a:r>
            <a:r>
              <a:rPr lang="en-US" b="1" dirty="0">
                <a:solidFill>
                  <a:srgbClr val="ED1A3B"/>
                </a:solidFill>
              </a:rPr>
              <a:t>!!</a:t>
            </a:r>
            <a:endParaRPr lang="nl-NL" b="1" dirty="0">
              <a:solidFill>
                <a:srgbClr val="ED1A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D3858-3AFC-4C86-9DB3-9148CBF9DA4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Art. 5quater btw-</a:t>
            </a:r>
            <a:r>
              <a:rPr lang="en-US" dirty="0" err="1"/>
              <a:t>uitvoeringsverordening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0A8119-E4D7-44EF-B131-03DD5993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Risico</a:t>
            </a:r>
            <a:r>
              <a:rPr lang="en-US" dirty="0"/>
              <a:t> platform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17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7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8" b="1" dirty="0" err="1">
                <a:solidFill>
                  <a:schemeClr val="bg1"/>
                </a:solidFill>
              </a:rPr>
              <a:t>Doen</a:t>
            </a:r>
            <a:r>
              <a:rPr lang="en-US" sz="3598" b="1" dirty="0">
                <a:solidFill>
                  <a:schemeClr val="bg1"/>
                </a:solidFill>
              </a:rPr>
              <a:t> van </a:t>
            </a:r>
            <a:r>
              <a:rPr lang="en-US" sz="3598" b="1" dirty="0" err="1">
                <a:solidFill>
                  <a:schemeClr val="bg1"/>
                </a:solidFill>
              </a:rPr>
              <a:t>aangifte</a:t>
            </a:r>
            <a:r>
              <a:rPr lang="en-US" sz="3598" b="1" dirty="0">
                <a:solidFill>
                  <a:schemeClr val="bg1"/>
                </a:solidFill>
              </a:rPr>
              <a:t> – </a:t>
            </a:r>
            <a:r>
              <a:rPr lang="en-US" sz="3598" b="1" dirty="0" err="1">
                <a:solidFill>
                  <a:schemeClr val="bg1"/>
                </a:solidFill>
              </a:rPr>
              <a:t>vier</a:t>
            </a:r>
            <a:r>
              <a:rPr lang="en-US" sz="3598" b="1" dirty="0">
                <a:solidFill>
                  <a:schemeClr val="bg1"/>
                </a:solidFill>
              </a:rPr>
              <a:t> </a:t>
            </a:r>
            <a:r>
              <a:rPr lang="en-US" sz="3598" b="1" dirty="0" err="1">
                <a:solidFill>
                  <a:schemeClr val="bg1"/>
                </a:solidFill>
              </a:rPr>
              <a:t>vereenvoudigingen</a:t>
            </a:r>
            <a:r>
              <a:rPr lang="en-US" sz="3598" b="1" dirty="0">
                <a:solidFill>
                  <a:schemeClr val="bg1"/>
                </a:solidFill>
              </a:rPr>
              <a:t> </a:t>
            </a:r>
            <a:r>
              <a:rPr lang="en-US" sz="3598" b="1" dirty="0" err="1">
                <a:solidFill>
                  <a:schemeClr val="bg1"/>
                </a:solidFill>
              </a:rPr>
              <a:t>nog</a:t>
            </a:r>
            <a:r>
              <a:rPr lang="en-US" sz="3598" b="1" dirty="0">
                <a:solidFill>
                  <a:schemeClr val="bg1"/>
                </a:solidFill>
              </a:rPr>
              <a:t> even op </a:t>
            </a:r>
            <a:r>
              <a:rPr lang="en-US" sz="3598" b="1" dirty="0" err="1">
                <a:solidFill>
                  <a:schemeClr val="bg1"/>
                </a:solidFill>
              </a:rPr>
              <a:t>rij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C3BF-5F30-4FD3-8F78-B0D0740389B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88ACE0-834E-4313-AA4C-A3DE761B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werking</a:t>
            </a:r>
            <a:r>
              <a:rPr lang="en-US" dirty="0"/>
              <a:t> van de (M)OSS</a:t>
            </a:r>
            <a:endParaRPr lang="nl-NL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05473382-7307-4583-BDD0-DE1164482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093" y="3213088"/>
            <a:ext cx="913924" cy="913924"/>
          </a:xfrm>
          <a:prstGeom prst="rect">
            <a:avLst/>
          </a:prstGeom>
        </p:spPr>
      </p:pic>
      <p:grpSp>
        <p:nvGrpSpPr>
          <p:cNvPr id="6" name="Groep 121">
            <a:extLst>
              <a:ext uri="{FF2B5EF4-FFF2-40B4-BE49-F238E27FC236}">
                <a16:creationId xmlns:a16="http://schemas.microsoft.com/office/drawing/2014/main" id="{8D9A0DDB-E749-49BA-995E-1529D0D25552}"/>
              </a:ext>
            </a:extLst>
          </p:cNvPr>
          <p:cNvGrpSpPr/>
          <p:nvPr/>
        </p:nvGrpSpPr>
        <p:grpSpPr>
          <a:xfrm>
            <a:off x="2065652" y="3054666"/>
            <a:ext cx="507131" cy="636901"/>
            <a:chOff x="2279441" y="1875390"/>
            <a:chExt cx="507395" cy="637233"/>
          </a:xfrm>
          <a:solidFill>
            <a:schemeClr val="accent1"/>
          </a:solidFill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959394B6-D0BB-4328-B346-BC6C66DAC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689" y="1875390"/>
              <a:ext cx="303119" cy="178649"/>
            </a:xfrm>
            <a:custGeom>
              <a:avLst/>
              <a:gdLst>
                <a:gd name="T0" fmla="*/ 645 w 1242"/>
                <a:gd name="T1" fmla="*/ 193 h 732"/>
                <a:gd name="T2" fmla="*/ 616 w 1242"/>
                <a:gd name="T3" fmla="*/ 202 h 732"/>
                <a:gd name="T4" fmla="*/ 587 w 1242"/>
                <a:gd name="T5" fmla="*/ 212 h 732"/>
                <a:gd name="T6" fmla="*/ 568 w 1242"/>
                <a:gd name="T7" fmla="*/ 231 h 732"/>
                <a:gd name="T8" fmla="*/ 549 w 1242"/>
                <a:gd name="T9" fmla="*/ 260 h 732"/>
                <a:gd name="T10" fmla="*/ 549 w 1242"/>
                <a:gd name="T11" fmla="*/ 289 h 732"/>
                <a:gd name="T12" fmla="*/ 549 w 1242"/>
                <a:gd name="T13" fmla="*/ 327 h 732"/>
                <a:gd name="T14" fmla="*/ 568 w 1242"/>
                <a:gd name="T15" fmla="*/ 347 h 732"/>
                <a:gd name="T16" fmla="*/ 587 w 1242"/>
                <a:gd name="T17" fmla="*/ 376 h 732"/>
                <a:gd name="T18" fmla="*/ 616 w 1242"/>
                <a:gd name="T19" fmla="*/ 385 h 732"/>
                <a:gd name="T20" fmla="*/ 645 w 1242"/>
                <a:gd name="T21" fmla="*/ 395 h 732"/>
                <a:gd name="T22" fmla="*/ 674 w 1242"/>
                <a:gd name="T23" fmla="*/ 385 h 732"/>
                <a:gd name="T24" fmla="*/ 703 w 1242"/>
                <a:gd name="T25" fmla="*/ 376 h 732"/>
                <a:gd name="T26" fmla="*/ 722 w 1242"/>
                <a:gd name="T27" fmla="*/ 347 h 732"/>
                <a:gd name="T28" fmla="*/ 741 w 1242"/>
                <a:gd name="T29" fmla="*/ 327 h 732"/>
                <a:gd name="T30" fmla="*/ 741 w 1242"/>
                <a:gd name="T31" fmla="*/ 289 h 732"/>
                <a:gd name="T32" fmla="*/ 741 w 1242"/>
                <a:gd name="T33" fmla="*/ 260 h 732"/>
                <a:gd name="T34" fmla="*/ 722 w 1242"/>
                <a:gd name="T35" fmla="*/ 231 h 732"/>
                <a:gd name="T36" fmla="*/ 703 w 1242"/>
                <a:gd name="T37" fmla="*/ 212 h 732"/>
                <a:gd name="T38" fmla="*/ 674 w 1242"/>
                <a:gd name="T39" fmla="*/ 202 h 732"/>
                <a:gd name="T40" fmla="*/ 645 w 1242"/>
                <a:gd name="T41" fmla="*/ 193 h 732"/>
                <a:gd name="T42" fmla="*/ 645 w 1242"/>
                <a:gd name="T43" fmla="*/ 0 h 732"/>
                <a:gd name="T44" fmla="*/ 761 w 1242"/>
                <a:gd name="T45" fmla="*/ 29 h 732"/>
                <a:gd name="T46" fmla="*/ 847 w 1242"/>
                <a:gd name="T47" fmla="*/ 87 h 732"/>
                <a:gd name="T48" fmla="*/ 915 w 1242"/>
                <a:gd name="T49" fmla="*/ 183 h 732"/>
                <a:gd name="T50" fmla="*/ 934 w 1242"/>
                <a:gd name="T51" fmla="*/ 289 h 732"/>
                <a:gd name="T52" fmla="*/ 1222 w 1242"/>
                <a:gd name="T53" fmla="*/ 289 h 732"/>
                <a:gd name="T54" fmla="*/ 1242 w 1242"/>
                <a:gd name="T55" fmla="*/ 299 h 732"/>
                <a:gd name="T56" fmla="*/ 992 w 1242"/>
                <a:gd name="T57" fmla="*/ 732 h 732"/>
                <a:gd name="T58" fmla="*/ 68 w 1242"/>
                <a:gd name="T59" fmla="*/ 732 h 732"/>
                <a:gd name="T60" fmla="*/ 39 w 1242"/>
                <a:gd name="T61" fmla="*/ 732 h 732"/>
                <a:gd name="T62" fmla="*/ 19 w 1242"/>
                <a:gd name="T63" fmla="*/ 713 h 732"/>
                <a:gd name="T64" fmla="*/ 10 w 1242"/>
                <a:gd name="T65" fmla="*/ 694 h 732"/>
                <a:gd name="T66" fmla="*/ 0 w 1242"/>
                <a:gd name="T67" fmla="*/ 665 h 732"/>
                <a:gd name="T68" fmla="*/ 0 w 1242"/>
                <a:gd name="T69" fmla="*/ 356 h 732"/>
                <a:gd name="T70" fmla="*/ 10 w 1242"/>
                <a:gd name="T71" fmla="*/ 327 h 732"/>
                <a:gd name="T72" fmla="*/ 19 w 1242"/>
                <a:gd name="T73" fmla="*/ 308 h 732"/>
                <a:gd name="T74" fmla="*/ 39 w 1242"/>
                <a:gd name="T75" fmla="*/ 299 h 732"/>
                <a:gd name="T76" fmla="*/ 68 w 1242"/>
                <a:gd name="T77" fmla="*/ 289 h 732"/>
                <a:gd name="T78" fmla="*/ 356 w 1242"/>
                <a:gd name="T79" fmla="*/ 289 h 732"/>
                <a:gd name="T80" fmla="*/ 376 w 1242"/>
                <a:gd name="T81" fmla="*/ 183 h 732"/>
                <a:gd name="T82" fmla="*/ 443 w 1242"/>
                <a:gd name="T83" fmla="*/ 87 h 732"/>
                <a:gd name="T84" fmla="*/ 530 w 1242"/>
                <a:gd name="T85" fmla="*/ 29 h 732"/>
                <a:gd name="T86" fmla="*/ 645 w 1242"/>
                <a:gd name="T87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2" h="732">
                  <a:moveTo>
                    <a:pt x="645" y="193"/>
                  </a:moveTo>
                  <a:lnTo>
                    <a:pt x="616" y="202"/>
                  </a:lnTo>
                  <a:lnTo>
                    <a:pt x="587" y="212"/>
                  </a:lnTo>
                  <a:lnTo>
                    <a:pt x="568" y="231"/>
                  </a:lnTo>
                  <a:lnTo>
                    <a:pt x="549" y="260"/>
                  </a:lnTo>
                  <a:lnTo>
                    <a:pt x="549" y="289"/>
                  </a:lnTo>
                  <a:lnTo>
                    <a:pt x="549" y="327"/>
                  </a:lnTo>
                  <a:lnTo>
                    <a:pt x="568" y="347"/>
                  </a:lnTo>
                  <a:lnTo>
                    <a:pt x="587" y="376"/>
                  </a:lnTo>
                  <a:lnTo>
                    <a:pt x="616" y="385"/>
                  </a:lnTo>
                  <a:lnTo>
                    <a:pt x="645" y="395"/>
                  </a:lnTo>
                  <a:lnTo>
                    <a:pt x="674" y="385"/>
                  </a:lnTo>
                  <a:lnTo>
                    <a:pt x="703" y="376"/>
                  </a:lnTo>
                  <a:lnTo>
                    <a:pt x="722" y="347"/>
                  </a:lnTo>
                  <a:lnTo>
                    <a:pt x="741" y="327"/>
                  </a:lnTo>
                  <a:lnTo>
                    <a:pt x="741" y="289"/>
                  </a:lnTo>
                  <a:lnTo>
                    <a:pt x="741" y="260"/>
                  </a:lnTo>
                  <a:lnTo>
                    <a:pt x="722" y="231"/>
                  </a:lnTo>
                  <a:lnTo>
                    <a:pt x="703" y="212"/>
                  </a:lnTo>
                  <a:lnTo>
                    <a:pt x="674" y="202"/>
                  </a:lnTo>
                  <a:lnTo>
                    <a:pt x="645" y="193"/>
                  </a:lnTo>
                  <a:close/>
                  <a:moveTo>
                    <a:pt x="645" y="0"/>
                  </a:moveTo>
                  <a:lnTo>
                    <a:pt x="761" y="29"/>
                  </a:lnTo>
                  <a:lnTo>
                    <a:pt x="847" y="87"/>
                  </a:lnTo>
                  <a:lnTo>
                    <a:pt x="915" y="183"/>
                  </a:lnTo>
                  <a:lnTo>
                    <a:pt x="934" y="289"/>
                  </a:lnTo>
                  <a:lnTo>
                    <a:pt x="1222" y="289"/>
                  </a:lnTo>
                  <a:lnTo>
                    <a:pt x="1242" y="299"/>
                  </a:lnTo>
                  <a:lnTo>
                    <a:pt x="992" y="732"/>
                  </a:lnTo>
                  <a:lnTo>
                    <a:pt x="68" y="732"/>
                  </a:lnTo>
                  <a:lnTo>
                    <a:pt x="39" y="732"/>
                  </a:lnTo>
                  <a:lnTo>
                    <a:pt x="19" y="713"/>
                  </a:lnTo>
                  <a:lnTo>
                    <a:pt x="10" y="694"/>
                  </a:lnTo>
                  <a:lnTo>
                    <a:pt x="0" y="665"/>
                  </a:lnTo>
                  <a:lnTo>
                    <a:pt x="0" y="356"/>
                  </a:lnTo>
                  <a:lnTo>
                    <a:pt x="10" y="327"/>
                  </a:lnTo>
                  <a:lnTo>
                    <a:pt x="19" y="308"/>
                  </a:lnTo>
                  <a:lnTo>
                    <a:pt x="39" y="299"/>
                  </a:lnTo>
                  <a:lnTo>
                    <a:pt x="68" y="289"/>
                  </a:lnTo>
                  <a:lnTo>
                    <a:pt x="356" y="289"/>
                  </a:lnTo>
                  <a:lnTo>
                    <a:pt x="376" y="183"/>
                  </a:lnTo>
                  <a:lnTo>
                    <a:pt x="443" y="87"/>
                  </a:lnTo>
                  <a:lnTo>
                    <a:pt x="530" y="29"/>
                  </a:lnTo>
                  <a:lnTo>
                    <a:pt x="6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AA3CED76-774A-4780-8ED3-62638CDE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441" y="1997663"/>
              <a:ext cx="479328" cy="514960"/>
            </a:xfrm>
            <a:custGeom>
              <a:avLst/>
              <a:gdLst>
                <a:gd name="T0" fmla="*/ 125 w 1964"/>
                <a:gd name="T1" fmla="*/ 0 h 2110"/>
                <a:gd name="T2" fmla="*/ 241 w 1964"/>
                <a:gd name="T3" fmla="*/ 0 h 2110"/>
                <a:gd name="T4" fmla="*/ 241 w 1964"/>
                <a:gd name="T5" fmla="*/ 1850 h 2110"/>
                <a:gd name="T6" fmla="*/ 1213 w 1964"/>
                <a:gd name="T7" fmla="*/ 1850 h 2110"/>
                <a:gd name="T8" fmla="*/ 1280 w 1964"/>
                <a:gd name="T9" fmla="*/ 1831 h 2110"/>
                <a:gd name="T10" fmla="*/ 1329 w 1964"/>
                <a:gd name="T11" fmla="*/ 1782 h 2110"/>
                <a:gd name="T12" fmla="*/ 1357 w 1964"/>
                <a:gd name="T13" fmla="*/ 1725 h 2110"/>
                <a:gd name="T14" fmla="*/ 1367 w 1964"/>
                <a:gd name="T15" fmla="*/ 1657 h 2110"/>
                <a:gd name="T16" fmla="*/ 1377 w 1964"/>
                <a:gd name="T17" fmla="*/ 1609 h 2110"/>
                <a:gd name="T18" fmla="*/ 1377 w 1964"/>
                <a:gd name="T19" fmla="*/ 1590 h 2110"/>
                <a:gd name="T20" fmla="*/ 1377 w 1964"/>
                <a:gd name="T21" fmla="*/ 1570 h 2110"/>
                <a:gd name="T22" fmla="*/ 1386 w 1964"/>
                <a:gd name="T23" fmla="*/ 1551 h 2110"/>
                <a:gd name="T24" fmla="*/ 1405 w 1964"/>
                <a:gd name="T25" fmla="*/ 1542 h 2110"/>
                <a:gd name="T26" fmla="*/ 1434 w 1964"/>
                <a:gd name="T27" fmla="*/ 1532 h 2110"/>
                <a:gd name="T28" fmla="*/ 1454 w 1964"/>
                <a:gd name="T29" fmla="*/ 1532 h 2110"/>
                <a:gd name="T30" fmla="*/ 1511 w 1964"/>
                <a:gd name="T31" fmla="*/ 1532 h 2110"/>
                <a:gd name="T32" fmla="*/ 1579 w 1964"/>
                <a:gd name="T33" fmla="*/ 1513 h 2110"/>
                <a:gd name="T34" fmla="*/ 1646 w 1964"/>
                <a:gd name="T35" fmla="*/ 1484 h 2110"/>
                <a:gd name="T36" fmla="*/ 1704 w 1964"/>
                <a:gd name="T37" fmla="*/ 1445 h 2110"/>
                <a:gd name="T38" fmla="*/ 1723 w 1964"/>
                <a:gd name="T39" fmla="*/ 1378 h 2110"/>
                <a:gd name="T40" fmla="*/ 1723 w 1964"/>
                <a:gd name="T41" fmla="*/ 742 h 2110"/>
                <a:gd name="T42" fmla="*/ 1964 w 1964"/>
                <a:gd name="T43" fmla="*/ 327 h 2110"/>
                <a:gd name="T44" fmla="*/ 1964 w 1964"/>
                <a:gd name="T45" fmla="*/ 1975 h 2110"/>
                <a:gd name="T46" fmla="*/ 1954 w 1964"/>
                <a:gd name="T47" fmla="*/ 2014 h 2110"/>
                <a:gd name="T48" fmla="*/ 1935 w 1964"/>
                <a:gd name="T49" fmla="*/ 2052 h 2110"/>
                <a:gd name="T50" fmla="*/ 1916 w 1964"/>
                <a:gd name="T51" fmla="*/ 2081 h 2110"/>
                <a:gd name="T52" fmla="*/ 1877 w 1964"/>
                <a:gd name="T53" fmla="*/ 2100 h 2110"/>
                <a:gd name="T54" fmla="*/ 1839 w 1964"/>
                <a:gd name="T55" fmla="*/ 2110 h 2110"/>
                <a:gd name="T56" fmla="*/ 125 w 1964"/>
                <a:gd name="T57" fmla="*/ 2110 h 2110"/>
                <a:gd name="T58" fmla="*/ 87 w 1964"/>
                <a:gd name="T59" fmla="*/ 2100 h 2110"/>
                <a:gd name="T60" fmla="*/ 58 w 1964"/>
                <a:gd name="T61" fmla="*/ 2081 h 2110"/>
                <a:gd name="T62" fmla="*/ 29 w 1964"/>
                <a:gd name="T63" fmla="*/ 2052 h 2110"/>
                <a:gd name="T64" fmla="*/ 10 w 1964"/>
                <a:gd name="T65" fmla="*/ 2014 h 2110"/>
                <a:gd name="T66" fmla="*/ 0 w 1964"/>
                <a:gd name="T67" fmla="*/ 1975 h 2110"/>
                <a:gd name="T68" fmla="*/ 0 w 1964"/>
                <a:gd name="T69" fmla="*/ 135 h 2110"/>
                <a:gd name="T70" fmla="*/ 10 w 1964"/>
                <a:gd name="T71" fmla="*/ 96 h 2110"/>
                <a:gd name="T72" fmla="*/ 29 w 1964"/>
                <a:gd name="T73" fmla="*/ 58 h 2110"/>
                <a:gd name="T74" fmla="*/ 58 w 1964"/>
                <a:gd name="T75" fmla="*/ 29 h 2110"/>
                <a:gd name="T76" fmla="*/ 87 w 1964"/>
                <a:gd name="T77" fmla="*/ 10 h 2110"/>
                <a:gd name="T78" fmla="*/ 125 w 1964"/>
                <a:gd name="T79" fmla="*/ 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4" h="2110">
                  <a:moveTo>
                    <a:pt x="125" y="0"/>
                  </a:moveTo>
                  <a:lnTo>
                    <a:pt x="241" y="0"/>
                  </a:lnTo>
                  <a:lnTo>
                    <a:pt x="241" y="1850"/>
                  </a:lnTo>
                  <a:lnTo>
                    <a:pt x="1213" y="1850"/>
                  </a:lnTo>
                  <a:lnTo>
                    <a:pt x="1280" y="1831"/>
                  </a:lnTo>
                  <a:lnTo>
                    <a:pt x="1329" y="1782"/>
                  </a:lnTo>
                  <a:lnTo>
                    <a:pt x="1357" y="1725"/>
                  </a:lnTo>
                  <a:lnTo>
                    <a:pt x="1367" y="1657"/>
                  </a:lnTo>
                  <a:lnTo>
                    <a:pt x="1377" y="1609"/>
                  </a:lnTo>
                  <a:lnTo>
                    <a:pt x="1377" y="1590"/>
                  </a:lnTo>
                  <a:lnTo>
                    <a:pt x="1377" y="1570"/>
                  </a:lnTo>
                  <a:lnTo>
                    <a:pt x="1386" y="1551"/>
                  </a:lnTo>
                  <a:lnTo>
                    <a:pt x="1405" y="1542"/>
                  </a:lnTo>
                  <a:lnTo>
                    <a:pt x="1434" y="1532"/>
                  </a:lnTo>
                  <a:lnTo>
                    <a:pt x="1454" y="1532"/>
                  </a:lnTo>
                  <a:lnTo>
                    <a:pt x="1511" y="1532"/>
                  </a:lnTo>
                  <a:lnTo>
                    <a:pt x="1579" y="1513"/>
                  </a:lnTo>
                  <a:lnTo>
                    <a:pt x="1646" y="1484"/>
                  </a:lnTo>
                  <a:lnTo>
                    <a:pt x="1704" y="1445"/>
                  </a:lnTo>
                  <a:lnTo>
                    <a:pt x="1723" y="1378"/>
                  </a:lnTo>
                  <a:lnTo>
                    <a:pt x="1723" y="742"/>
                  </a:lnTo>
                  <a:lnTo>
                    <a:pt x="1964" y="327"/>
                  </a:lnTo>
                  <a:lnTo>
                    <a:pt x="1964" y="1975"/>
                  </a:lnTo>
                  <a:lnTo>
                    <a:pt x="1954" y="2014"/>
                  </a:lnTo>
                  <a:lnTo>
                    <a:pt x="1935" y="2052"/>
                  </a:lnTo>
                  <a:lnTo>
                    <a:pt x="1916" y="2081"/>
                  </a:lnTo>
                  <a:lnTo>
                    <a:pt x="1877" y="2100"/>
                  </a:lnTo>
                  <a:lnTo>
                    <a:pt x="1839" y="2110"/>
                  </a:lnTo>
                  <a:lnTo>
                    <a:pt x="125" y="2110"/>
                  </a:lnTo>
                  <a:lnTo>
                    <a:pt x="87" y="2100"/>
                  </a:lnTo>
                  <a:lnTo>
                    <a:pt x="58" y="2081"/>
                  </a:lnTo>
                  <a:lnTo>
                    <a:pt x="29" y="2052"/>
                  </a:lnTo>
                  <a:lnTo>
                    <a:pt x="10" y="2014"/>
                  </a:lnTo>
                  <a:lnTo>
                    <a:pt x="0" y="1975"/>
                  </a:lnTo>
                  <a:lnTo>
                    <a:pt x="0" y="135"/>
                  </a:lnTo>
                  <a:lnTo>
                    <a:pt x="10" y="96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87" y="1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FCF446E-D56C-4191-A127-52C7B6B6F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950" y="1927130"/>
              <a:ext cx="281886" cy="449064"/>
            </a:xfrm>
            <a:custGeom>
              <a:avLst/>
              <a:gdLst>
                <a:gd name="T0" fmla="*/ 915 w 1155"/>
                <a:gd name="T1" fmla="*/ 0 h 1840"/>
                <a:gd name="T2" fmla="*/ 982 w 1155"/>
                <a:gd name="T3" fmla="*/ 9 h 1840"/>
                <a:gd name="T4" fmla="*/ 1049 w 1155"/>
                <a:gd name="T5" fmla="*/ 29 h 1840"/>
                <a:gd name="T6" fmla="*/ 1126 w 1155"/>
                <a:gd name="T7" fmla="*/ 96 h 1840"/>
                <a:gd name="T8" fmla="*/ 1155 w 1155"/>
                <a:gd name="T9" fmla="*/ 173 h 1840"/>
                <a:gd name="T10" fmla="*/ 1146 w 1155"/>
                <a:gd name="T11" fmla="*/ 241 h 1840"/>
                <a:gd name="T12" fmla="*/ 1146 w 1155"/>
                <a:gd name="T13" fmla="*/ 241 h 1840"/>
                <a:gd name="T14" fmla="*/ 761 w 1155"/>
                <a:gd name="T15" fmla="*/ 906 h 1840"/>
                <a:gd name="T16" fmla="*/ 751 w 1155"/>
                <a:gd name="T17" fmla="*/ 925 h 1840"/>
                <a:gd name="T18" fmla="*/ 722 w 1155"/>
                <a:gd name="T19" fmla="*/ 983 h 1840"/>
                <a:gd name="T20" fmla="*/ 674 w 1155"/>
                <a:gd name="T21" fmla="*/ 1060 h 1840"/>
                <a:gd name="T22" fmla="*/ 616 w 1155"/>
                <a:gd name="T23" fmla="*/ 1156 h 1840"/>
                <a:gd name="T24" fmla="*/ 549 w 1155"/>
                <a:gd name="T25" fmla="*/ 1262 h 1840"/>
                <a:gd name="T26" fmla="*/ 472 w 1155"/>
                <a:gd name="T27" fmla="*/ 1368 h 1840"/>
                <a:gd name="T28" fmla="*/ 395 w 1155"/>
                <a:gd name="T29" fmla="*/ 1474 h 1840"/>
                <a:gd name="T30" fmla="*/ 318 w 1155"/>
                <a:gd name="T31" fmla="*/ 1570 h 1840"/>
                <a:gd name="T32" fmla="*/ 231 w 1155"/>
                <a:gd name="T33" fmla="*/ 1657 h 1840"/>
                <a:gd name="T34" fmla="*/ 222 w 1155"/>
                <a:gd name="T35" fmla="*/ 1667 h 1840"/>
                <a:gd name="T36" fmla="*/ 183 w 1155"/>
                <a:gd name="T37" fmla="*/ 1696 h 1840"/>
                <a:gd name="T38" fmla="*/ 135 w 1155"/>
                <a:gd name="T39" fmla="*/ 1744 h 1840"/>
                <a:gd name="T40" fmla="*/ 87 w 1155"/>
                <a:gd name="T41" fmla="*/ 1782 h 1840"/>
                <a:gd name="T42" fmla="*/ 48 w 1155"/>
                <a:gd name="T43" fmla="*/ 1821 h 1840"/>
                <a:gd name="T44" fmla="*/ 39 w 1155"/>
                <a:gd name="T45" fmla="*/ 1831 h 1840"/>
                <a:gd name="T46" fmla="*/ 20 w 1155"/>
                <a:gd name="T47" fmla="*/ 1840 h 1840"/>
                <a:gd name="T48" fmla="*/ 10 w 1155"/>
                <a:gd name="T49" fmla="*/ 1840 h 1840"/>
                <a:gd name="T50" fmla="*/ 0 w 1155"/>
                <a:gd name="T51" fmla="*/ 1831 h 1840"/>
                <a:gd name="T52" fmla="*/ 0 w 1155"/>
                <a:gd name="T53" fmla="*/ 1811 h 1840"/>
                <a:gd name="T54" fmla="*/ 10 w 1155"/>
                <a:gd name="T55" fmla="*/ 1782 h 1840"/>
                <a:gd name="T56" fmla="*/ 20 w 1155"/>
                <a:gd name="T57" fmla="*/ 1715 h 1840"/>
                <a:gd name="T58" fmla="*/ 39 w 1155"/>
                <a:gd name="T59" fmla="*/ 1647 h 1840"/>
                <a:gd name="T60" fmla="*/ 48 w 1155"/>
                <a:gd name="T61" fmla="*/ 1580 h 1840"/>
                <a:gd name="T62" fmla="*/ 58 w 1155"/>
                <a:gd name="T63" fmla="*/ 1551 h 1840"/>
                <a:gd name="T64" fmla="*/ 87 w 1155"/>
                <a:gd name="T65" fmla="*/ 1445 h 1840"/>
                <a:gd name="T66" fmla="*/ 125 w 1155"/>
                <a:gd name="T67" fmla="*/ 1320 h 1840"/>
                <a:gd name="T68" fmla="*/ 183 w 1155"/>
                <a:gd name="T69" fmla="*/ 1204 h 1840"/>
                <a:gd name="T70" fmla="*/ 241 w 1155"/>
                <a:gd name="T71" fmla="*/ 1079 h 1840"/>
                <a:gd name="T72" fmla="*/ 299 w 1155"/>
                <a:gd name="T73" fmla="*/ 963 h 1840"/>
                <a:gd name="T74" fmla="*/ 356 w 1155"/>
                <a:gd name="T75" fmla="*/ 867 h 1840"/>
                <a:gd name="T76" fmla="*/ 395 w 1155"/>
                <a:gd name="T77" fmla="*/ 790 h 1840"/>
                <a:gd name="T78" fmla="*/ 433 w 1155"/>
                <a:gd name="T79" fmla="*/ 742 h 1840"/>
                <a:gd name="T80" fmla="*/ 443 w 1155"/>
                <a:gd name="T81" fmla="*/ 722 h 1840"/>
                <a:gd name="T82" fmla="*/ 828 w 1155"/>
                <a:gd name="T83" fmla="*/ 58 h 1840"/>
                <a:gd name="T84" fmla="*/ 828 w 1155"/>
                <a:gd name="T85" fmla="*/ 58 h 1840"/>
                <a:gd name="T86" fmla="*/ 866 w 1155"/>
                <a:gd name="T87" fmla="*/ 19 h 1840"/>
                <a:gd name="T88" fmla="*/ 915 w 1155"/>
                <a:gd name="T89" fmla="*/ 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1840">
                  <a:moveTo>
                    <a:pt x="915" y="0"/>
                  </a:moveTo>
                  <a:lnTo>
                    <a:pt x="982" y="9"/>
                  </a:lnTo>
                  <a:lnTo>
                    <a:pt x="1049" y="29"/>
                  </a:lnTo>
                  <a:lnTo>
                    <a:pt x="1126" y="96"/>
                  </a:lnTo>
                  <a:lnTo>
                    <a:pt x="1155" y="173"/>
                  </a:lnTo>
                  <a:lnTo>
                    <a:pt x="1146" y="241"/>
                  </a:lnTo>
                  <a:lnTo>
                    <a:pt x="1146" y="241"/>
                  </a:lnTo>
                  <a:lnTo>
                    <a:pt x="761" y="906"/>
                  </a:lnTo>
                  <a:lnTo>
                    <a:pt x="751" y="925"/>
                  </a:lnTo>
                  <a:lnTo>
                    <a:pt x="722" y="983"/>
                  </a:lnTo>
                  <a:lnTo>
                    <a:pt x="674" y="1060"/>
                  </a:lnTo>
                  <a:lnTo>
                    <a:pt x="616" y="1156"/>
                  </a:lnTo>
                  <a:lnTo>
                    <a:pt x="549" y="1262"/>
                  </a:lnTo>
                  <a:lnTo>
                    <a:pt x="472" y="1368"/>
                  </a:lnTo>
                  <a:lnTo>
                    <a:pt x="395" y="1474"/>
                  </a:lnTo>
                  <a:lnTo>
                    <a:pt x="318" y="1570"/>
                  </a:lnTo>
                  <a:lnTo>
                    <a:pt x="231" y="1657"/>
                  </a:lnTo>
                  <a:lnTo>
                    <a:pt x="222" y="1667"/>
                  </a:lnTo>
                  <a:lnTo>
                    <a:pt x="183" y="1696"/>
                  </a:lnTo>
                  <a:lnTo>
                    <a:pt x="135" y="1744"/>
                  </a:lnTo>
                  <a:lnTo>
                    <a:pt x="87" y="1782"/>
                  </a:lnTo>
                  <a:lnTo>
                    <a:pt x="48" y="1821"/>
                  </a:lnTo>
                  <a:lnTo>
                    <a:pt x="39" y="1831"/>
                  </a:lnTo>
                  <a:lnTo>
                    <a:pt x="20" y="1840"/>
                  </a:lnTo>
                  <a:lnTo>
                    <a:pt x="10" y="1840"/>
                  </a:lnTo>
                  <a:lnTo>
                    <a:pt x="0" y="1831"/>
                  </a:lnTo>
                  <a:lnTo>
                    <a:pt x="0" y="1811"/>
                  </a:lnTo>
                  <a:lnTo>
                    <a:pt x="10" y="1782"/>
                  </a:lnTo>
                  <a:lnTo>
                    <a:pt x="20" y="1715"/>
                  </a:lnTo>
                  <a:lnTo>
                    <a:pt x="39" y="1647"/>
                  </a:lnTo>
                  <a:lnTo>
                    <a:pt x="48" y="1580"/>
                  </a:lnTo>
                  <a:lnTo>
                    <a:pt x="58" y="1551"/>
                  </a:lnTo>
                  <a:lnTo>
                    <a:pt x="87" y="1445"/>
                  </a:lnTo>
                  <a:lnTo>
                    <a:pt x="125" y="1320"/>
                  </a:lnTo>
                  <a:lnTo>
                    <a:pt x="183" y="1204"/>
                  </a:lnTo>
                  <a:lnTo>
                    <a:pt x="241" y="1079"/>
                  </a:lnTo>
                  <a:lnTo>
                    <a:pt x="299" y="963"/>
                  </a:lnTo>
                  <a:lnTo>
                    <a:pt x="356" y="867"/>
                  </a:lnTo>
                  <a:lnTo>
                    <a:pt x="395" y="790"/>
                  </a:lnTo>
                  <a:lnTo>
                    <a:pt x="433" y="742"/>
                  </a:lnTo>
                  <a:lnTo>
                    <a:pt x="443" y="722"/>
                  </a:lnTo>
                  <a:lnTo>
                    <a:pt x="828" y="58"/>
                  </a:lnTo>
                  <a:lnTo>
                    <a:pt x="828" y="58"/>
                  </a:lnTo>
                  <a:lnTo>
                    <a:pt x="866" y="19"/>
                  </a:lnTo>
                  <a:lnTo>
                    <a:pt x="9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DDF10AA8-B22F-46A6-A31B-B427F69C9A2F}"/>
              </a:ext>
            </a:extLst>
          </p:cNvPr>
          <p:cNvGrpSpPr/>
          <p:nvPr/>
        </p:nvGrpSpPr>
        <p:grpSpPr>
          <a:xfrm>
            <a:off x="1929513" y="4016540"/>
            <a:ext cx="575093" cy="575093"/>
            <a:chOff x="3657311" y="5012733"/>
            <a:chExt cx="575393" cy="575393"/>
          </a:xfrm>
          <a:solidFill>
            <a:schemeClr val="accent1"/>
          </a:solidFill>
        </p:grpSpPr>
        <p:sp>
          <p:nvSpPr>
            <p:cNvPr id="11" name="Vrije vorm: vorm 161">
              <a:extLst>
                <a:ext uri="{FF2B5EF4-FFF2-40B4-BE49-F238E27FC236}">
                  <a16:creationId xmlns:a16="http://schemas.microsoft.com/office/drawing/2014/main" id="{BECFEE56-FB17-4B7A-BB22-B7CE70582E3A}"/>
                </a:ext>
              </a:extLst>
            </p:cNvPr>
            <p:cNvSpPr/>
            <p:nvPr/>
          </p:nvSpPr>
          <p:spPr>
            <a:xfrm>
              <a:off x="3761201" y="4988758"/>
              <a:ext cx="479494" cy="575393"/>
            </a:xfrm>
            <a:custGeom>
              <a:avLst/>
              <a:gdLst>
                <a:gd name="connsiteX0" fmla="*/ 119874 w 479494"/>
                <a:gd name="connsiteY0" fmla="*/ 129463 h 575393"/>
                <a:gd name="connsiteX1" fmla="*/ 202986 w 479494"/>
                <a:gd name="connsiteY1" fmla="*/ 129463 h 575393"/>
                <a:gd name="connsiteX2" fmla="*/ 215772 w 479494"/>
                <a:gd name="connsiteY2" fmla="*/ 116677 h 575393"/>
                <a:gd name="connsiteX3" fmla="*/ 202986 w 479494"/>
                <a:gd name="connsiteY3" fmla="*/ 103890 h 575393"/>
                <a:gd name="connsiteX4" fmla="*/ 119874 w 479494"/>
                <a:gd name="connsiteY4" fmla="*/ 103890 h 575393"/>
                <a:gd name="connsiteX5" fmla="*/ 107087 w 479494"/>
                <a:gd name="connsiteY5" fmla="*/ 116677 h 575393"/>
                <a:gd name="connsiteX6" fmla="*/ 119874 w 479494"/>
                <a:gd name="connsiteY6" fmla="*/ 129463 h 575393"/>
                <a:gd name="connsiteX7" fmla="*/ 119874 w 479494"/>
                <a:gd name="connsiteY7" fmla="*/ 196593 h 575393"/>
                <a:gd name="connsiteX8" fmla="*/ 202986 w 479494"/>
                <a:gd name="connsiteY8" fmla="*/ 196593 h 575393"/>
                <a:gd name="connsiteX9" fmla="*/ 215772 w 479494"/>
                <a:gd name="connsiteY9" fmla="*/ 183806 h 575393"/>
                <a:gd name="connsiteX10" fmla="*/ 202986 w 479494"/>
                <a:gd name="connsiteY10" fmla="*/ 171020 h 575393"/>
                <a:gd name="connsiteX11" fmla="*/ 119874 w 479494"/>
                <a:gd name="connsiteY11" fmla="*/ 171020 h 575393"/>
                <a:gd name="connsiteX12" fmla="*/ 107087 w 479494"/>
                <a:gd name="connsiteY12" fmla="*/ 183806 h 575393"/>
                <a:gd name="connsiteX13" fmla="*/ 119874 w 479494"/>
                <a:gd name="connsiteY13" fmla="*/ 196593 h 575393"/>
                <a:gd name="connsiteX14" fmla="*/ 107087 w 479494"/>
                <a:gd name="connsiteY14" fmla="*/ 302081 h 575393"/>
                <a:gd name="connsiteX15" fmla="*/ 119874 w 479494"/>
                <a:gd name="connsiteY15" fmla="*/ 314868 h 575393"/>
                <a:gd name="connsiteX16" fmla="*/ 375604 w 479494"/>
                <a:gd name="connsiteY16" fmla="*/ 314868 h 575393"/>
                <a:gd name="connsiteX17" fmla="*/ 388390 w 479494"/>
                <a:gd name="connsiteY17" fmla="*/ 302081 h 575393"/>
                <a:gd name="connsiteX18" fmla="*/ 375604 w 479494"/>
                <a:gd name="connsiteY18" fmla="*/ 289295 h 575393"/>
                <a:gd name="connsiteX19" fmla="*/ 119874 w 479494"/>
                <a:gd name="connsiteY19" fmla="*/ 289295 h 575393"/>
                <a:gd name="connsiteX20" fmla="*/ 107087 w 479494"/>
                <a:gd name="connsiteY20" fmla="*/ 302081 h 575393"/>
                <a:gd name="connsiteX21" fmla="*/ 465109 w 479494"/>
                <a:gd name="connsiteY21" fmla="*/ 199789 h 575393"/>
                <a:gd name="connsiteX22" fmla="*/ 295688 w 479494"/>
                <a:gd name="connsiteY22" fmla="*/ 30368 h 575393"/>
                <a:gd name="connsiteX23" fmla="*/ 282902 w 479494"/>
                <a:gd name="connsiteY23" fmla="*/ 23975 h 575393"/>
                <a:gd name="connsiteX24" fmla="*/ 97497 w 479494"/>
                <a:gd name="connsiteY24" fmla="*/ 23975 h 575393"/>
                <a:gd name="connsiteX25" fmla="*/ 23975 w 479494"/>
                <a:gd name="connsiteY25" fmla="*/ 97497 h 575393"/>
                <a:gd name="connsiteX26" fmla="*/ 23975 w 479494"/>
                <a:gd name="connsiteY26" fmla="*/ 247739 h 575393"/>
                <a:gd name="connsiteX27" fmla="*/ 55941 w 479494"/>
                <a:gd name="connsiteY27" fmla="*/ 295688 h 575393"/>
                <a:gd name="connsiteX28" fmla="*/ 55941 w 479494"/>
                <a:gd name="connsiteY28" fmla="*/ 97497 h 575393"/>
                <a:gd name="connsiteX29" fmla="*/ 97497 w 479494"/>
                <a:gd name="connsiteY29" fmla="*/ 55941 h 575393"/>
                <a:gd name="connsiteX30" fmla="*/ 260525 w 479494"/>
                <a:gd name="connsiteY30" fmla="*/ 55941 h 575393"/>
                <a:gd name="connsiteX31" fmla="*/ 260525 w 479494"/>
                <a:gd name="connsiteY31" fmla="*/ 151840 h 575393"/>
                <a:gd name="connsiteX32" fmla="*/ 334048 w 479494"/>
                <a:gd name="connsiteY32" fmla="*/ 225362 h 575393"/>
                <a:gd name="connsiteX33" fmla="*/ 433143 w 479494"/>
                <a:gd name="connsiteY33" fmla="*/ 225362 h 575393"/>
                <a:gd name="connsiteX34" fmla="*/ 433143 w 479494"/>
                <a:gd name="connsiteY34" fmla="*/ 484289 h 575393"/>
                <a:gd name="connsiteX35" fmla="*/ 391587 w 479494"/>
                <a:gd name="connsiteY35" fmla="*/ 525845 h 575393"/>
                <a:gd name="connsiteX36" fmla="*/ 167823 w 479494"/>
                <a:gd name="connsiteY36" fmla="*/ 525845 h 575393"/>
                <a:gd name="connsiteX37" fmla="*/ 171020 w 479494"/>
                <a:gd name="connsiteY37" fmla="*/ 551418 h 575393"/>
                <a:gd name="connsiteX38" fmla="*/ 171020 w 479494"/>
                <a:gd name="connsiteY38" fmla="*/ 561008 h 575393"/>
                <a:gd name="connsiteX39" fmla="*/ 343638 w 479494"/>
                <a:gd name="connsiteY39" fmla="*/ 561008 h 575393"/>
                <a:gd name="connsiteX40" fmla="*/ 343638 w 479494"/>
                <a:gd name="connsiteY40" fmla="*/ 561008 h 575393"/>
                <a:gd name="connsiteX41" fmla="*/ 394784 w 479494"/>
                <a:gd name="connsiteY41" fmla="*/ 561008 h 575393"/>
                <a:gd name="connsiteX42" fmla="*/ 394784 w 479494"/>
                <a:gd name="connsiteY42" fmla="*/ 561008 h 575393"/>
                <a:gd name="connsiteX43" fmla="*/ 394784 w 479494"/>
                <a:gd name="connsiteY43" fmla="*/ 561008 h 575393"/>
                <a:gd name="connsiteX44" fmla="*/ 468306 w 479494"/>
                <a:gd name="connsiteY44" fmla="*/ 487486 h 575393"/>
                <a:gd name="connsiteX45" fmla="*/ 468306 w 479494"/>
                <a:gd name="connsiteY45" fmla="*/ 209379 h 575393"/>
                <a:gd name="connsiteX46" fmla="*/ 465109 w 479494"/>
                <a:gd name="connsiteY46" fmla="*/ 199789 h 575393"/>
                <a:gd name="connsiteX47" fmla="*/ 334048 w 479494"/>
                <a:gd name="connsiteY47" fmla="*/ 196593 h 575393"/>
                <a:gd name="connsiteX48" fmla="*/ 292491 w 479494"/>
                <a:gd name="connsiteY48" fmla="*/ 155036 h 575393"/>
                <a:gd name="connsiteX49" fmla="*/ 292491 w 479494"/>
                <a:gd name="connsiteY49" fmla="*/ 78317 h 575393"/>
                <a:gd name="connsiteX50" fmla="*/ 410767 w 479494"/>
                <a:gd name="connsiteY50" fmla="*/ 196593 h 575393"/>
                <a:gd name="connsiteX51" fmla="*/ 334048 w 479494"/>
                <a:gd name="connsiteY51" fmla="*/ 196593 h 575393"/>
                <a:gd name="connsiteX52" fmla="*/ 187003 w 479494"/>
                <a:gd name="connsiteY52" fmla="*/ 452323 h 575393"/>
                <a:gd name="connsiteX53" fmla="*/ 375604 w 479494"/>
                <a:gd name="connsiteY53" fmla="*/ 452323 h 575393"/>
                <a:gd name="connsiteX54" fmla="*/ 388390 w 479494"/>
                <a:gd name="connsiteY54" fmla="*/ 439536 h 575393"/>
                <a:gd name="connsiteX55" fmla="*/ 375604 w 479494"/>
                <a:gd name="connsiteY55" fmla="*/ 426750 h 575393"/>
                <a:gd name="connsiteX56" fmla="*/ 187003 w 479494"/>
                <a:gd name="connsiteY56" fmla="*/ 426750 h 575393"/>
                <a:gd name="connsiteX57" fmla="*/ 174216 w 479494"/>
                <a:gd name="connsiteY57" fmla="*/ 439536 h 575393"/>
                <a:gd name="connsiteX58" fmla="*/ 187003 w 479494"/>
                <a:gd name="connsiteY58" fmla="*/ 452323 h 575393"/>
                <a:gd name="connsiteX59" fmla="*/ 388390 w 479494"/>
                <a:gd name="connsiteY59" fmla="*/ 369211 h 575393"/>
                <a:gd name="connsiteX60" fmla="*/ 375604 w 479494"/>
                <a:gd name="connsiteY60" fmla="*/ 356424 h 575393"/>
                <a:gd name="connsiteX61" fmla="*/ 151840 w 479494"/>
                <a:gd name="connsiteY61" fmla="*/ 356424 h 575393"/>
                <a:gd name="connsiteX62" fmla="*/ 139053 w 479494"/>
                <a:gd name="connsiteY62" fmla="*/ 369211 h 575393"/>
                <a:gd name="connsiteX63" fmla="*/ 151840 w 479494"/>
                <a:gd name="connsiteY63" fmla="*/ 381997 h 575393"/>
                <a:gd name="connsiteX64" fmla="*/ 375604 w 479494"/>
                <a:gd name="connsiteY64" fmla="*/ 381997 h 575393"/>
                <a:gd name="connsiteX65" fmla="*/ 388390 w 479494"/>
                <a:gd name="connsiteY65" fmla="*/ 369211 h 57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9494" h="575393">
                  <a:moveTo>
                    <a:pt x="119874" y="129463"/>
                  </a:moveTo>
                  <a:lnTo>
                    <a:pt x="202986" y="129463"/>
                  </a:lnTo>
                  <a:cubicBezTo>
                    <a:pt x="209379" y="129463"/>
                    <a:pt x="215772" y="123070"/>
                    <a:pt x="215772" y="116677"/>
                  </a:cubicBezTo>
                  <a:cubicBezTo>
                    <a:pt x="215772" y="110284"/>
                    <a:pt x="209379" y="103890"/>
                    <a:pt x="202986" y="103890"/>
                  </a:cubicBezTo>
                  <a:lnTo>
                    <a:pt x="119874" y="103890"/>
                  </a:lnTo>
                  <a:cubicBezTo>
                    <a:pt x="113480" y="103890"/>
                    <a:pt x="107087" y="110284"/>
                    <a:pt x="107087" y="116677"/>
                  </a:cubicBezTo>
                  <a:cubicBezTo>
                    <a:pt x="103890" y="126267"/>
                    <a:pt x="110284" y="129463"/>
                    <a:pt x="119874" y="129463"/>
                  </a:cubicBezTo>
                  <a:close/>
                  <a:moveTo>
                    <a:pt x="119874" y="196593"/>
                  </a:moveTo>
                  <a:lnTo>
                    <a:pt x="202986" y="196593"/>
                  </a:lnTo>
                  <a:cubicBezTo>
                    <a:pt x="209379" y="196593"/>
                    <a:pt x="215772" y="190199"/>
                    <a:pt x="215772" y="183806"/>
                  </a:cubicBezTo>
                  <a:cubicBezTo>
                    <a:pt x="215772" y="177413"/>
                    <a:pt x="209379" y="171020"/>
                    <a:pt x="202986" y="171020"/>
                  </a:cubicBezTo>
                  <a:lnTo>
                    <a:pt x="119874" y="171020"/>
                  </a:lnTo>
                  <a:cubicBezTo>
                    <a:pt x="113480" y="171020"/>
                    <a:pt x="107087" y="177413"/>
                    <a:pt x="107087" y="183806"/>
                  </a:cubicBezTo>
                  <a:cubicBezTo>
                    <a:pt x="103890" y="190199"/>
                    <a:pt x="110284" y="196593"/>
                    <a:pt x="119874" y="196593"/>
                  </a:cubicBezTo>
                  <a:close/>
                  <a:moveTo>
                    <a:pt x="107087" y="302081"/>
                  </a:moveTo>
                  <a:cubicBezTo>
                    <a:pt x="107087" y="308475"/>
                    <a:pt x="113480" y="314868"/>
                    <a:pt x="119874" y="314868"/>
                  </a:cubicBezTo>
                  <a:lnTo>
                    <a:pt x="375604" y="314868"/>
                  </a:lnTo>
                  <a:cubicBezTo>
                    <a:pt x="381997" y="314868"/>
                    <a:pt x="388390" y="308475"/>
                    <a:pt x="388390" y="302081"/>
                  </a:cubicBezTo>
                  <a:cubicBezTo>
                    <a:pt x="388390" y="295688"/>
                    <a:pt x="381997" y="289295"/>
                    <a:pt x="375604" y="289295"/>
                  </a:cubicBezTo>
                  <a:lnTo>
                    <a:pt x="119874" y="289295"/>
                  </a:lnTo>
                  <a:cubicBezTo>
                    <a:pt x="113480" y="286098"/>
                    <a:pt x="107087" y="292491"/>
                    <a:pt x="107087" y="302081"/>
                  </a:cubicBezTo>
                  <a:close/>
                  <a:moveTo>
                    <a:pt x="465109" y="199789"/>
                  </a:moveTo>
                  <a:lnTo>
                    <a:pt x="295688" y="30368"/>
                  </a:lnTo>
                  <a:cubicBezTo>
                    <a:pt x="292491" y="27171"/>
                    <a:pt x="286098" y="23975"/>
                    <a:pt x="282902" y="23975"/>
                  </a:cubicBezTo>
                  <a:lnTo>
                    <a:pt x="97497" y="23975"/>
                  </a:lnTo>
                  <a:cubicBezTo>
                    <a:pt x="55941" y="23975"/>
                    <a:pt x="23975" y="55941"/>
                    <a:pt x="23975" y="97497"/>
                  </a:cubicBezTo>
                  <a:lnTo>
                    <a:pt x="23975" y="247739"/>
                  </a:lnTo>
                  <a:lnTo>
                    <a:pt x="55941" y="295688"/>
                  </a:lnTo>
                  <a:lnTo>
                    <a:pt x="55941" y="97497"/>
                  </a:lnTo>
                  <a:cubicBezTo>
                    <a:pt x="55941" y="75121"/>
                    <a:pt x="75121" y="55941"/>
                    <a:pt x="97497" y="55941"/>
                  </a:cubicBezTo>
                  <a:lnTo>
                    <a:pt x="260525" y="55941"/>
                  </a:lnTo>
                  <a:lnTo>
                    <a:pt x="260525" y="151840"/>
                  </a:lnTo>
                  <a:cubicBezTo>
                    <a:pt x="260525" y="193396"/>
                    <a:pt x="292491" y="225362"/>
                    <a:pt x="334048" y="225362"/>
                  </a:cubicBezTo>
                  <a:lnTo>
                    <a:pt x="433143" y="225362"/>
                  </a:lnTo>
                  <a:lnTo>
                    <a:pt x="433143" y="484289"/>
                  </a:lnTo>
                  <a:cubicBezTo>
                    <a:pt x="433143" y="506666"/>
                    <a:pt x="413963" y="525845"/>
                    <a:pt x="391587" y="525845"/>
                  </a:cubicBezTo>
                  <a:lnTo>
                    <a:pt x="167823" y="525845"/>
                  </a:lnTo>
                  <a:lnTo>
                    <a:pt x="171020" y="551418"/>
                  </a:lnTo>
                  <a:cubicBezTo>
                    <a:pt x="171020" y="554615"/>
                    <a:pt x="171020" y="557812"/>
                    <a:pt x="171020" y="561008"/>
                  </a:cubicBezTo>
                  <a:cubicBezTo>
                    <a:pt x="244542" y="561008"/>
                    <a:pt x="343638" y="561008"/>
                    <a:pt x="343638" y="561008"/>
                  </a:cubicBezTo>
                  <a:lnTo>
                    <a:pt x="343638" y="561008"/>
                  </a:lnTo>
                  <a:lnTo>
                    <a:pt x="394784" y="561008"/>
                  </a:lnTo>
                  <a:lnTo>
                    <a:pt x="394784" y="561008"/>
                  </a:lnTo>
                  <a:lnTo>
                    <a:pt x="394784" y="561008"/>
                  </a:lnTo>
                  <a:cubicBezTo>
                    <a:pt x="436340" y="561008"/>
                    <a:pt x="468306" y="525845"/>
                    <a:pt x="468306" y="487486"/>
                  </a:cubicBezTo>
                  <a:lnTo>
                    <a:pt x="468306" y="209379"/>
                  </a:lnTo>
                  <a:cubicBezTo>
                    <a:pt x="468306" y="206182"/>
                    <a:pt x="468306" y="202986"/>
                    <a:pt x="465109" y="199789"/>
                  </a:cubicBezTo>
                  <a:close/>
                  <a:moveTo>
                    <a:pt x="334048" y="196593"/>
                  </a:moveTo>
                  <a:cubicBezTo>
                    <a:pt x="311671" y="196593"/>
                    <a:pt x="292491" y="177413"/>
                    <a:pt x="292491" y="155036"/>
                  </a:cubicBezTo>
                  <a:lnTo>
                    <a:pt x="292491" y="78317"/>
                  </a:lnTo>
                  <a:lnTo>
                    <a:pt x="410767" y="196593"/>
                  </a:lnTo>
                  <a:lnTo>
                    <a:pt x="334048" y="196593"/>
                  </a:lnTo>
                  <a:close/>
                  <a:moveTo>
                    <a:pt x="187003" y="452323"/>
                  </a:moveTo>
                  <a:lnTo>
                    <a:pt x="375604" y="452323"/>
                  </a:lnTo>
                  <a:cubicBezTo>
                    <a:pt x="381997" y="452323"/>
                    <a:pt x="388390" y="445930"/>
                    <a:pt x="388390" y="439536"/>
                  </a:cubicBezTo>
                  <a:cubicBezTo>
                    <a:pt x="388390" y="433143"/>
                    <a:pt x="381997" y="426750"/>
                    <a:pt x="375604" y="426750"/>
                  </a:cubicBezTo>
                  <a:lnTo>
                    <a:pt x="187003" y="426750"/>
                  </a:lnTo>
                  <a:cubicBezTo>
                    <a:pt x="180609" y="426750"/>
                    <a:pt x="174216" y="433143"/>
                    <a:pt x="174216" y="439536"/>
                  </a:cubicBezTo>
                  <a:cubicBezTo>
                    <a:pt x="174216" y="445930"/>
                    <a:pt x="180609" y="452323"/>
                    <a:pt x="187003" y="452323"/>
                  </a:cubicBezTo>
                  <a:close/>
                  <a:moveTo>
                    <a:pt x="388390" y="369211"/>
                  </a:moveTo>
                  <a:cubicBezTo>
                    <a:pt x="388390" y="362817"/>
                    <a:pt x="381997" y="356424"/>
                    <a:pt x="375604" y="356424"/>
                  </a:cubicBezTo>
                  <a:lnTo>
                    <a:pt x="151840" y="356424"/>
                  </a:lnTo>
                  <a:cubicBezTo>
                    <a:pt x="145447" y="356424"/>
                    <a:pt x="139053" y="362817"/>
                    <a:pt x="139053" y="369211"/>
                  </a:cubicBezTo>
                  <a:cubicBezTo>
                    <a:pt x="139053" y="375604"/>
                    <a:pt x="145447" y="381997"/>
                    <a:pt x="151840" y="381997"/>
                  </a:cubicBezTo>
                  <a:lnTo>
                    <a:pt x="375604" y="381997"/>
                  </a:lnTo>
                  <a:cubicBezTo>
                    <a:pt x="381997" y="381997"/>
                    <a:pt x="388390" y="375604"/>
                    <a:pt x="388390" y="369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  <p:sp>
          <p:nvSpPr>
            <p:cNvPr id="12" name="Vrije vorm: vorm 162">
              <a:extLst>
                <a:ext uri="{FF2B5EF4-FFF2-40B4-BE49-F238E27FC236}">
                  <a16:creationId xmlns:a16="http://schemas.microsoft.com/office/drawing/2014/main" id="{C53724AA-FD6A-46A2-A5FE-D07691C14AB0}"/>
                </a:ext>
              </a:extLst>
            </p:cNvPr>
            <p:cNvSpPr/>
            <p:nvPr/>
          </p:nvSpPr>
          <p:spPr>
            <a:xfrm>
              <a:off x="3700465" y="5346781"/>
              <a:ext cx="223764" cy="223764"/>
            </a:xfrm>
            <a:custGeom>
              <a:avLst/>
              <a:gdLst>
                <a:gd name="connsiteX0" fmla="*/ 126267 w 223763"/>
                <a:gd name="connsiteY0" fmla="*/ 23975 h 223763"/>
                <a:gd name="connsiteX1" fmla="*/ 23975 w 223763"/>
                <a:gd name="connsiteY1" fmla="*/ 126267 h 223763"/>
                <a:gd name="connsiteX2" fmla="*/ 126267 w 223763"/>
                <a:gd name="connsiteY2" fmla="*/ 228559 h 223763"/>
                <a:gd name="connsiteX3" fmla="*/ 228559 w 223763"/>
                <a:gd name="connsiteY3" fmla="*/ 126267 h 223763"/>
                <a:gd name="connsiteX4" fmla="*/ 126267 w 223763"/>
                <a:gd name="connsiteY4" fmla="*/ 23975 h 223763"/>
                <a:gd name="connsiteX5" fmla="*/ 135857 w 223763"/>
                <a:gd name="connsiteY5" fmla="*/ 199789 h 223763"/>
                <a:gd name="connsiteX6" fmla="*/ 78317 w 223763"/>
                <a:gd name="connsiteY6" fmla="*/ 151840 h 223763"/>
                <a:gd name="connsiteX7" fmla="*/ 62334 w 223763"/>
                <a:gd name="connsiteY7" fmla="*/ 151840 h 223763"/>
                <a:gd name="connsiteX8" fmla="*/ 62334 w 223763"/>
                <a:gd name="connsiteY8" fmla="*/ 135857 h 223763"/>
                <a:gd name="connsiteX9" fmla="*/ 75121 w 223763"/>
                <a:gd name="connsiteY9" fmla="*/ 135857 h 223763"/>
                <a:gd name="connsiteX10" fmla="*/ 75121 w 223763"/>
                <a:gd name="connsiteY10" fmla="*/ 126267 h 223763"/>
                <a:gd name="connsiteX11" fmla="*/ 75121 w 223763"/>
                <a:gd name="connsiteY11" fmla="*/ 116677 h 223763"/>
                <a:gd name="connsiteX12" fmla="*/ 62334 w 223763"/>
                <a:gd name="connsiteY12" fmla="*/ 116677 h 223763"/>
                <a:gd name="connsiteX13" fmla="*/ 62334 w 223763"/>
                <a:gd name="connsiteY13" fmla="*/ 100694 h 223763"/>
                <a:gd name="connsiteX14" fmla="*/ 78317 w 223763"/>
                <a:gd name="connsiteY14" fmla="*/ 100694 h 223763"/>
                <a:gd name="connsiteX15" fmla="*/ 135857 w 223763"/>
                <a:gd name="connsiteY15" fmla="*/ 52744 h 223763"/>
                <a:gd name="connsiteX16" fmla="*/ 164626 w 223763"/>
                <a:gd name="connsiteY16" fmla="*/ 59138 h 223763"/>
                <a:gd name="connsiteX17" fmla="*/ 164626 w 223763"/>
                <a:gd name="connsiteY17" fmla="*/ 81514 h 223763"/>
                <a:gd name="connsiteX18" fmla="*/ 139053 w 223763"/>
                <a:gd name="connsiteY18" fmla="*/ 71924 h 223763"/>
                <a:gd name="connsiteX19" fmla="*/ 107087 w 223763"/>
                <a:gd name="connsiteY19" fmla="*/ 97497 h 223763"/>
                <a:gd name="connsiteX20" fmla="*/ 158233 w 223763"/>
                <a:gd name="connsiteY20" fmla="*/ 97497 h 223763"/>
                <a:gd name="connsiteX21" fmla="*/ 151840 w 223763"/>
                <a:gd name="connsiteY21" fmla="*/ 113480 h 223763"/>
                <a:gd name="connsiteX22" fmla="*/ 103890 w 223763"/>
                <a:gd name="connsiteY22" fmla="*/ 113480 h 223763"/>
                <a:gd name="connsiteX23" fmla="*/ 103890 w 223763"/>
                <a:gd name="connsiteY23" fmla="*/ 123070 h 223763"/>
                <a:gd name="connsiteX24" fmla="*/ 103890 w 223763"/>
                <a:gd name="connsiteY24" fmla="*/ 132660 h 223763"/>
                <a:gd name="connsiteX25" fmla="*/ 151840 w 223763"/>
                <a:gd name="connsiteY25" fmla="*/ 132660 h 223763"/>
                <a:gd name="connsiteX26" fmla="*/ 145447 w 223763"/>
                <a:gd name="connsiteY26" fmla="*/ 148643 h 223763"/>
                <a:gd name="connsiteX27" fmla="*/ 107087 w 223763"/>
                <a:gd name="connsiteY27" fmla="*/ 148643 h 223763"/>
                <a:gd name="connsiteX28" fmla="*/ 139053 w 223763"/>
                <a:gd name="connsiteY28" fmla="*/ 174216 h 223763"/>
                <a:gd name="connsiteX29" fmla="*/ 164626 w 223763"/>
                <a:gd name="connsiteY29" fmla="*/ 167823 h 223763"/>
                <a:gd name="connsiteX30" fmla="*/ 174216 w 223763"/>
                <a:gd name="connsiteY30" fmla="*/ 187003 h 223763"/>
                <a:gd name="connsiteX31" fmla="*/ 135857 w 223763"/>
                <a:gd name="connsiteY31" fmla="*/ 199789 h 2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763" h="223763">
                  <a:moveTo>
                    <a:pt x="126267" y="23975"/>
                  </a:moveTo>
                  <a:cubicBezTo>
                    <a:pt x="68728" y="23975"/>
                    <a:pt x="23975" y="68728"/>
                    <a:pt x="23975" y="126267"/>
                  </a:cubicBezTo>
                  <a:cubicBezTo>
                    <a:pt x="23975" y="183806"/>
                    <a:pt x="68728" y="228559"/>
                    <a:pt x="126267" y="228559"/>
                  </a:cubicBezTo>
                  <a:cubicBezTo>
                    <a:pt x="183806" y="228559"/>
                    <a:pt x="228559" y="183806"/>
                    <a:pt x="228559" y="126267"/>
                  </a:cubicBezTo>
                  <a:cubicBezTo>
                    <a:pt x="228559" y="68728"/>
                    <a:pt x="180609" y="23975"/>
                    <a:pt x="126267" y="23975"/>
                  </a:cubicBezTo>
                  <a:close/>
                  <a:moveTo>
                    <a:pt x="135857" y="199789"/>
                  </a:moveTo>
                  <a:cubicBezTo>
                    <a:pt x="103890" y="199789"/>
                    <a:pt x="84711" y="180609"/>
                    <a:pt x="78317" y="151840"/>
                  </a:cubicBezTo>
                  <a:lnTo>
                    <a:pt x="62334" y="151840"/>
                  </a:lnTo>
                  <a:lnTo>
                    <a:pt x="62334" y="135857"/>
                  </a:lnTo>
                  <a:lnTo>
                    <a:pt x="75121" y="135857"/>
                  </a:lnTo>
                  <a:cubicBezTo>
                    <a:pt x="75121" y="132660"/>
                    <a:pt x="75121" y="129463"/>
                    <a:pt x="75121" y="126267"/>
                  </a:cubicBezTo>
                  <a:cubicBezTo>
                    <a:pt x="75121" y="123070"/>
                    <a:pt x="75121" y="119874"/>
                    <a:pt x="75121" y="116677"/>
                  </a:cubicBezTo>
                  <a:lnTo>
                    <a:pt x="62334" y="116677"/>
                  </a:lnTo>
                  <a:lnTo>
                    <a:pt x="62334" y="100694"/>
                  </a:lnTo>
                  <a:lnTo>
                    <a:pt x="78317" y="100694"/>
                  </a:lnTo>
                  <a:cubicBezTo>
                    <a:pt x="84711" y="71924"/>
                    <a:pt x="107087" y="52744"/>
                    <a:pt x="135857" y="52744"/>
                  </a:cubicBezTo>
                  <a:cubicBezTo>
                    <a:pt x="145447" y="52744"/>
                    <a:pt x="158233" y="55941"/>
                    <a:pt x="164626" y="59138"/>
                  </a:cubicBezTo>
                  <a:lnTo>
                    <a:pt x="164626" y="81514"/>
                  </a:lnTo>
                  <a:cubicBezTo>
                    <a:pt x="155036" y="75121"/>
                    <a:pt x="148643" y="71924"/>
                    <a:pt x="139053" y="71924"/>
                  </a:cubicBezTo>
                  <a:cubicBezTo>
                    <a:pt x="123070" y="71924"/>
                    <a:pt x="113480" y="81514"/>
                    <a:pt x="107087" y="97497"/>
                  </a:cubicBezTo>
                  <a:lnTo>
                    <a:pt x="158233" y="97497"/>
                  </a:lnTo>
                  <a:lnTo>
                    <a:pt x="151840" y="113480"/>
                  </a:lnTo>
                  <a:lnTo>
                    <a:pt x="103890" y="113480"/>
                  </a:lnTo>
                  <a:cubicBezTo>
                    <a:pt x="103890" y="116677"/>
                    <a:pt x="103890" y="119874"/>
                    <a:pt x="103890" y="123070"/>
                  </a:cubicBezTo>
                  <a:cubicBezTo>
                    <a:pt x="103890" y="126267"/>
                    <a:pt x="103890" y="129463"/>
                    <a:pt x="103890" y="132660"/>
                  </a:cubicBezTo>
                  <a:lnTo>
                    <a:pt x="151840" y="132660"/>
                  </a:lnTo>
                  <a:lnTo>
                    <a:pt x="145447" y="148643"/>
                  </a:lnTo>
                  <a:lnTo>
                    <a:pt x="107087" y="148643"/>
                  </a:lnTo>
                  <a:cubicBezTo>
                    <a:pt x="113480" y="164626"/>
                    <a:pt x="123070" y="174216"/>
                    <a:pt x="139053" y="174216"/>
                  </a:cubicBezTo>
                  <a:cubicBezTo>
                    <a:pt x="145447" y="174216"/>
                    <a:pt x="155036" y="174216"/>
                    <a:pt x="164626" y="167823"/>
                  </a:cubicBezTo>
                  <a:lnTo>
                    <a:pt x="174216" y="187003"/>
                  </a:lnTo>
                  <a:cubicBezTo>
                    <a:pt x="158233" y="196593"/>
                    <a:pt x="145447" y="199789"/>
                    <a:pt x="135857" y="199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  <p:sp>
          <p:nvSpPr>
            <p:cNvPr id="13" name="Vrije vorm: vorm 163">
              <a:extLst>
                <a:ext uri="{FF2B5EF4-FFF2-40B4-BE49-F238E27FC236}">
                  <a16:creationId xmlns:a16="http://schemas.microsoft.com/office/drawing/2014/main" id="{4475117A-9199-4200-834C-48C9CA49628D}"/>
                </a:ext>
              </a:extLst>
            </p:cNvPr>
            <p:cNvSpPr/>
            <p:nvPr/>
          </p:nvSpPr>
          <p:spPr>
            <a:xfrm>
              <a:off x="3633336" y="5241292"/>
              <a:ext cx="191798" cy="191798"/>
            </a:xfrm>
            <a:custGeom>
              <a:avLst/>
              <a:gdLst>
                <a:gd name="connsiteX0" fmla="*/ 100694 w 191797"/>
                <a:gd name="connsiteY0" fmla="*/ 23975 h 191797"/>
                <a:gd name="connsiteX1" fmla="*/ 23975 w 191797"/>
                <a:gd name="connsiteY1" fmla="*/ 100694 h 191797"/>
                <a:gd name="connsiteX2" fmla="*/ 100694 w 191797"/>
                <a:gd name="connsiteY2" fmla="*/ 177413 h 191797"/>
                <a:gd name="connsiteX3" fmla="*/ 177413 w 191797"/>
                <a:gd name="connsiteY3" fmla="*/ 100694 h 191797"/>
                <a:gd name="connsiteX4" fmla="*/ 100694 w 191797"/>
                <a:gd name="connsiteY4" fmla="*/ 23975 h 191797"/>
                <a:gd name="connsiteX5" fmla="*/ 103890 w 191797"/>
                <a:gd name="connsiteY5" fmla="*/ 151840 h 191797"/>
                <a:gd name="connsiteX6" fmla="*/ 62334 w 191797"/>
                <a:gd name="connsiteY6" fmla="*/ 119874 h 191797"/>
                <a:gd name="connsiteX7" fmla="*/ 52744 w 191797"/>
                <a:gd name="connsiteY7" fmla="*/ 119874 h 191797"/>
                <a:gd name="connsiteX8" fmla="*/ 52744 w 191797"/>
                <a:gd name="connsiteY8" fmla="*/ 107087 h 191797"/>
                <a:gd name="connsiteX9" fmla="*/ 62334 w 191797"/>
                <a:gd name="connsiteY9" fmla="*/ 107087 h 191797"/>
                <a:gd name="connsiteX10" fmla="*/ 62334 w 191797"/>
                <a:gd name="connsiteY10" fmla="*/ 100694 h 191797"/>
                <a:gd name="connsiteX11" fmla="*/ 62334 w 191797"/>
                <a:gd name="connsiteY11" fmla="*/ 94301 h 191797"/>
                <a:gd name="connsiteX12" fmla="*/ 52744 w 191797"/>
                <a:gd name="connsiteY12" fmla="*/ 94301 h 191797"/>
                <a:gd name="connsiteX13" fmla="*/ 52744 w 191797"/>
                <a:gd name="connsiteY13" fmla="*/ 81514 h 191797"/>
                <a:gd name="connsiteX14" fmla="*/ 62334 w 191797"/>
                <a:gd name="connsiteY14" fmla="*/ 81514 h 191797"/>
                <a:gd name="connsiteX15" fmla="*/ 103890 w 191797"/>
                <a:gd name="connsiteY15" fmla="*/ 49548 h 191797"/>
                <a:gd name="connsiteX16" fmla="*/ 123070 w 191797"/>
                <a:gd name="connsiteY16" fmla="*/ 52744 h 191797"/>
                <a:gd name="connsiteX17" fmla="*/ 123070 w 191797"/>
                <a:gd name="connsiteY17" fmla="*/ 68728 h 191797"/>
                <a:gd name="connsiteX18" fmla="*/ 107087 w 191797"/>
                <a:gd name="connsiteY18" fmla="*/ 62334 h 191797"/>
                <a:gd name="connsiteX19" fmla="*/ 84711 w 191797"/>
                <a:gd name="connsiteY19" fmla="*/ 81514 h 191797"/>
                <a:gd name="connsiteX20" fmla="*/ 123070 w 191797"/>
                <a:gd name="connsiteY20" fmla="*/ 81514 h 191797"/>
                <a:gd name="connsiteX21" fmla="*/ 116677 w 191797"/>
                <a:gd name="connsiteY21" fmla="*/ 91104 h 191797"/>
                <a:gd name="connsiteX22" fmla="*/ 81514 w 191797"/>
                <a:gd name="connsiteY22" fmla="*/ 91104 h 191797"/>
                <a:gd name="connsiteX23" fmla="*/ 81514 w 191797"/>
                <a:gd name="connsiteY23" fmla="*/ 97497 h 191797"/>
                <a:gd name="connsiteX24" fmla="*/ 81514 w 191797"/>
                <a:gd name="connsiteY24" fmla="*/ 103890 h 191797"/>
                <a:gd name="connsiteX25" fmla="*/ 116677 w 191797"/>
                <a:gd name="connsiteY25" fmla="*/ 103890 h 191797"/>
                <a:gd name="connsiteX26" fmla="*/ 113480 w 191797"/>
                <a:gd name="connsiteY26" fmla="*/ 116677 h 191797"/>
                <a:gd name="connsiteX27" fmla="*/ 84711 w 191797"/>
                <a:gd name="connsiteY27" fmla="*/ 116677 h 191797"/>
                <a:gd name="connsiteX28" fmla="*/ 107087 w 191797"/>
                <a:gd name="connsiteY28" fmla="*/ 132660 h 191797"/>
                <a:gd name="connsiteX29" fmla="*/ 123070 w 191797"/>
                <a:gd name="connsiteY29" fmla="*/ 126267 h 191797"/>
                <a:gd name="connsiteX30" fmla="*/ 129463 w 191797"/>
                <a:gd name="connsiteY30" fmla="*/ 139053 h 191797"/>
                <a:gd name="connsiteX31" fmla="*/ 103890 w 191797"/>
                <a:gd name="connsiteY31" fmla="*/ 151840 h 19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797" h="191797">
                  <a:moveTo>
                    <a:pt x="100694" y="23975"/>
                  </a:moveTo>
                  <a:cubicBezTo>
                    <a:pt x="59138" y="23975"/>
                    <a:pt x="23975" y="59138"/>
                    <a:pt x="23975" y="100694"/>
                  </a:cubicBezTo>
                  <a:cubicBezTo>
                    <a:pt x="23975" y="142250"/>
                    <a:pt x="59138" y="177413"/>
                    <a:pt x="100694" y="177413"/>
                  </a:cubicBezTo>
                  <a:cubicBezTo>
                    <a:pt x="142250" y="177413"/>
                    <a:pt x="177413" y="142250"/>
                    <a:pt x="177413" y="100694"/>
                  </a:cubicBezTo>
                  <a:cubicBezTo>
                    <a:pt x="177413" y="59138"/>
                    <a:pt x="142250" y="23975"/>
                    <a:pt x="100694" y="23975"/>
                  </a:cubicBezTo>
                  <a:close/>
                  <a:moveTo>
                    <a:pt x="103890" y="151840"/>
                  </a:moveTo>
                  <a:cubicBezTo>
                    <a:pt x="81514" y="151840"/>
                    <a:pt x="68728" y="139053"/>
                    <a:pt x="62334" y="119874"/>
                  </a:cubicBezTo>
                  <a:lnTo>
                    <a:pt x="52744" y="119874"/>
                  </a:lnTo>
                  <a:lnTo>
                    <a:pt x="52744" y="107087"/>
                  </a:lnTo>
                  <a:lnTo>
                    <a:pt x="62334" y="107087"/>
                  </a:lnTo>
                  <a:cubicBezTo>
                    <a:pt x="62334" y="103890"/>
                    <a:pt x="62334" y="103890"/>
                    <a:pt x="62334" y="100694"/>
                  </a:cubicBezTo>
                  <a:cubicBezTo>
                    <a:pt x="62334" y="97497"/>
                    <a:pt x="62334" y="94301"/>
                    <a:pt x="62334" y="94301"/>
                  </a:cubicBezTo>
                  <a:lnTo>
                    <a:pt x="52744" y="94301"/>
                  </a:lnTo>
                  <a:lnTo>
                    <a:pt x="52744" y="81514"/>
                  </a:lnTo>
                  <a:lnTo>
                    <a:pt x="62334" y="81514"/>
                  </a:lnTo>
                  <a:cubicBezTo>
                    <a:pt x="68728" y="62334"/>
                    <a:pt x="81514" y="49548"/>
                    <a:pt x="103890" y="49548"/>
                  </a:cubicBezTo>
                  <a:cubicBezTo>
                    <a:pt x="110284" y="49548"/>
                    <a:pt x="119874" y="52744"/>
                    <a:pt x="123070" y="52744"/>
                  </a:cubicBezTo>
                  <a:lnTo>
                    <a:pt x="123070" y="68728"/>
                  </a:lnTo>
                  <a:cubicBezTo>
                    <a:pt x="119874" y="65531"/>
                    <a:pt x="113480" y="62334"/>
                    <a:pt x="107087" y="62334"/>
                  </a:cubicBezTo>
                  <a:cubicBezTo>
                    <a:pt x="97497" y="62334"/>
                    <a:pt x="87907" y="68728"/>
                    <a:pt x="84711" y="81514"/>
                  </a:cubicBezTo>
                  <a:lnTo>
                    <a:pt x="123070" y="81514"/>
                  </a:lnTo>
                  <a:lnTo>
                    <a:pt x="116677" y="91104"/>
                  </a:lnTo>
                  <a:lnTo>
                    <a:pt x="81514" y="91104"/>
                  </a:lnTo>
                  <a:cubicBezTo>
                    <a:pt x="81514" y="94301"/>
                    <a:pt x="81514" y="97497"/>
                    <a:pt x="81514" y="97497"/>
                  </a:cubicBezTo>
                  <a:cubicBezTo>
                    <a:pt x="81514" y="97497"/>
                    <a:pt x="81514" y="100694"/>
                    <a:pt x="81514" y="103890"/>
                  </a:cubicBezTo>
                  <a:lnTo>
                    <a:pt x="116677" y="103890"/>
                  </a:lnTo>
                  <a:lnTo>
                    <a:pt x="113480" y="116677"/>
                  </a:lnTo>
                  <a:lnTo>
                    <a:pt x="84711" y="116677"/>
                  </a:lnTo>
                  <a:cubicBezTo>
                    <a:pt x="87907" y="126267"/>
                    <a:pt x="94301" y="132660"/>
                    <a:pt x="107087" y="132660"/>
                  </a:cubicBezTo>
                  <a:cubicBezTo>
                    <a:pt x="113480" y="132660"/>
                    <a:pt x="116677" y="132660"/>
                    <a:pt x="123070" y="126267"/>
                  </a:cubicBezTo>
                  <a:lnTo>
                    <a:pt x="129463" y="139053"/>
                  </a:lnTo>
                  <a:cubicBezTo>
                    <a:pt x="123070" y="148643"/>
                    <a:pt x="113480" y="151840"/>
                    <a:pt x="103890" y="151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</p:grpSp>
      <p:pic>
        <p:nvPicPr>
          <p:cNvPr id="14" name="Afbeelding 38">
            <a:extLst>
              <a:ext uri="{FF2B5EF4-FFF2-40B4-BE49-F238E27FC236}">
                <a16:creationId xmlns:a16="http://schemas.microsoft.com/office/drawing/2014/main" id="{960CCC7A-DBFD-44BB-B361-E9834B1E1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42" y="4102714"/>
            <a:ext cx="863646" cy="575764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481ECE-2B5E-40DB-80D8-AE2E4648B33F}"/>
              </a:ext>
            </a:extLst>
          </p:cNvPr>
          <p:cNvCxnSpPr>
            <a:cxnSpLocks/>
          </p:cNvCxnSpPr>
          <p:nvPr/>
        </p:nvCxnSpPr>
        <p:spPr>
          <a:xfrm>
            <a:off x="1900017" y="3815503"/>
            <a:ext cx="17489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1A0E33-D9C0-4D82-B602-5850B35CFEAF}"/>
              </a:ext>
            </a:extLst>
          </p:cNvPr>
          <p:cNvCxnSpPr>
            <a:cxnSpLocks/>
          </p:cNvCxnSpPr>
          <p:nvPr/>
        </p:nvCxnSpPr>
        <p:spPr>
          <a:xfrm flipV="1">
            <a:off x="5667199" y="2424176"/>
            <a:ext cx="2035894" cy="139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ep 121">
            <a:extLst>
              <a:ext uri="{FF2B5EF4-FFF2-40B4-BE49-F238E27FC236}">
                <a16:creationId xmlns:a16="http://schemas.microsoft.com/office/drawing/2014/main" id="{0D397AEB-338C-4DE6-8903-FEBE14FDECB9}"/>
              </a:ext>
            </a:extLst>
          </p:cNvPr>
          <p:cNvGrpSpPr/>
          <p:nvPr/>
        </p:nvGrpSpPr>
        <p:grpSpPr>
          <a:xfrm>
            <a:off x="6685147" y="2088709"/>
            <a:ext cx="507131" cy="636901"/>
            <a:chOff x="2279441" y="1875390"/>
            <a:chExt cx="507395" cy="637233"/>
          </a:xfrm>
          <a:solidFill>
            <a:schemeClr val="accent1"/>
          </a:solidFill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12A912E-9B0F-4172-AF28-13DF95BE3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689" y="1875390"/>
              <a:ext cx="303119" cy="178649"/>
            </a:xfrm>
            <a:custGeom>
              <a:avLst/>
              <a:gdLst>
                <a:gd name="T0" fmla="*/ 645 w 1242"/>
                <a:gd name="T1" fmla="*/ 193 h 732"/>
                <a:gd name="T2" fmla="*/ 616 w 1242"/>
                <a:gd name="T3" fmla="*/ 202 h 732"/>
                <a:gd name="T4" fmla="*/ 587 w 1242"/>
                <a:gd name="T5" fmla="*/ 212 h 732"/>
                <a:gd name="T6" fmla="*/ 568 w 1242"/>
                <a:gd name="T7" fmla="*/ 231 h 732"/>
                <a:gd name="T8" fmla="*/ 549 w 1242"/>
                <a:gd name="T9" fmla="*/ 260 h 732"/>
                <a:gd name="T10" fmla="*/ 549 w 1242"/>
                <a:gd name="T11" fmla="*/ 289 h 732"/>
                <a:gd name="T12" fmla="*/ 549 w 1242"/>
                <a:gd name="T13" fmla="*/ 327 h 732"/>
                <a:gd name="T14" fmla="*/ 568 w 1242"/>
                <a:gd name="T15" fmla="*/ 347 h 732"/>
                <a:gd name="T16" fmla="*/ 587 w 1242"/>
                <a:gd name="T17" fmla="*/ 376 h 732"/>
                <a:gd name="T18" fmla="*/ 616 w 1242"/>
                <a:gd name="T19" fmla="*/ 385 h 732"/>
                <a:gd name="T20" fmla="*/ 645 w 1242"/>
                <a:gd name="T21" fmla="*/ 395 h 732"/>
                <a:gd name="T22" fmla="*/ 674 w 1242"/>
                <a:gd name="T23" fmla="*/ 385 h 732"/>
                <a:gd name="T24" fmla="*/ 703 w 1242"/>
                <a:gd name="T25" fmla="*/ 376 h 732"/>
                <a:gd name="T26" fmla="*/ 722 w 1242"/>
                <a:gd name="T27" fmla="*/ 347 h 732"/>
                <a:gd name="T28" fmla="*/ 741 w 1242"/>
                <a:gd name="T29" fmla="*/ 327 h 732"/>
                <a:gd name="T30" fmla="*/ 741 w 1242"/>
                <a:gd name="T31" fmla="*/ 289 h 732"/>
                <a:gd name="T32" fmla="*/ 741 w 1242"/>
                <a:gd name="T33" fmla="*/ 260 h 732"/>
                <a:gd name="T34" fmla="*/ 722 w 1242"/>
                <a:gd name="T35" fmla="*/ 231 h 732"/>
                <a:gd name="T36" fmla="*/ 703 w 1242"/>
                <a:gd name="T37" fmla="*/ 212 h 732"/>
                <a:gd name="T38" fmla="*/ 674 w 1242"/>
                <a:gd name="T39" fmla="*/ 202 h 732"/>
                <a:gd name="T40" fmla="*/ 645 w 1242"/>
                <a:gd name="T41" fmla="*/ 193 h 732"/>
                <a:gd name="T42" fmla="*/ 645 w 1242"/>
                <a:gd name="T43" fmla="*/ 0 h 732"/>
                <a:gd name="T44" fmla="*/ 761 w 1242"/>
                <a:gd name="T45" fmla="*/ 29 h 732"/>
                <a:gd name="T46" fmla="*/ 847 w 1242"/>
                <a:gd name="T47" fmla="*/ 87 h 732"/>
                <a:gd name="T48" fmla="*/ 915 w 1242"/>
                <a:gd name="T49" fmla="*/ 183 h 732"/>
                <a:gd name="T50" fmla="*/ 934 w 1242"/>
                <a:gd name="T51" fmla="*/ 289 h 732"/>
                <a:gd name="T52" fmla="*/ 1222 w 1242"/>
                <a:gd name="T53" fmla="*/ 289 h 732"/>
                <a:gd name="T54" fmla="*/ 1242 w 1242"/>
                <a:gd name="T55" fmla="*/ 299 h 732"/>
                <a:gd name="T56" fmla="*/ 992 w 1242"/>
                <a:gd name="T57" fmla="*/ 732 h 732"/>
                <a:gd name="T58" fmla="*/ 68 w 1242"/>
                <a:gd name="T59" fmla="*/ 732 h 732"/>
                <a:gd name="T60" fmla="*/ 39 w 1242"/>
                <a:gd name="T61" fmla="*/ 732 h 732"/>
                <a:gd name="T62" fmla="*/ 19 w 1242"/>
                <a:gd name="T63" fmla="*/ 713 h 732"/>
                <a:gd name="T64" fmla="*/ 10 w 1242"/>
                <a:gd name="T65" fmla="*/ 694 h 732"/>
                <a:gd name="T66" fmla="*/ 0 w 1242"/>
                <a:gd name="T67" fmla="*/ 665 h 732"/>
                <a:gd name="T68" fmla="*/ 0 w 1242"/>
                <a:gd name="T69" fmla="*/ 356 h 732"/>
                <a:gd name="T70" fmla="*/ 10 w 1242"/>
                <a:gd name="T71" fmla="*/ 327 h 732"/>
                <a:gd name="T72" fmla="*/ 19 w 1242"/>
                <a:gd name="T73" fmla="*/ 308 h 732"/>
                <a:gd name="T74" fmla="*/ 39 w 1242"/>
                <a:gd name="T75" fmla="*/ 299 h 732"/>
                <a:gd name="T76" fmla="*/ 68 w 1242"/>
                <a:gd name="T77" fmla="*/ 289 h 732"/>
                <a:gd name="T78" fmla="*/ 356 w 1242"/>
                <a:gd name="T79" fmla="*/ 289 h 732"/>
                <a:gd name="T80" fmla="*/ 376 w 1242"/>
                <a:gd name="T81" fmla="*/ 183 h 732"/>
                <a:gd name="T82" fmla="*/ 443 w 1242"/>
                <a:gd name="T83" fmla="*/ 87 h 732"/>
                <a:gd name="T84" fmla="*/ 530 w 1242"/>
                <a:gd name="T85" fmla="*/ 29 h 732"/>
                <a:gd name="T86" fmla="*/ 645 w 1242"/>
                <a:gd name="T87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2" h="732">
                  <a:moveTo>
                    <a:pt x="645" y="193"/>
                  </a:moveTo>
                  <a:lnTo>
                    <a:pt x="616" y="202"/>
                  </a:lnTo>
                  <a:lnTo>
                    <a:pt x="587" y="212"/>
                  </a:lnTo>
                  <a:lnTo>
                    <a:pt x="568" y="231"/>
                  </a:lnTo>
                  <a:lnTo>
                    <a:pt x="549" y="260"/>
                  </a:lnTo>
                  <a:lnTo>
                    <a:pt x="549" y="289"/>
                  </a:lnTo>
                  <a:lnTo>
                    <a:pt x="549" y="327"/>
                  </a:lnTo>
                  <a:lnTo>
                    <a:pt x="568" y="347"/>
                  </a:lnTo>
                  <a:lnTo>
                    <a:pt x="587" y="376"/>
                  </a:lnTo>
                  <a:lnTo>
                    <a:pt x="616" y="385"/>
                  </a:lnTo>
                  <a:lnTo>
                    <a:pt x="645" y="395"/>
                  </a:lnTo>
                  <a:lnTo>
                    <a:pt x="674" y="385"/>
                  </a:lnTo>
                  <a:lnTo>
                    <a:pt x="703" y="376"/>
                  </a:lnTo>
                  <a:lnTo>
                    <a:pt x="722" y="347"/>
                  </a:lnTo>
                  <a:lnTo>
                    <a:pt x="741" y="327"/>
                  </a:lnTo>
                  <a:lnTo>
                    <a:pt x="741" y="289"/>
                  </a:lnTo>
                  <a:lnTo>
                    <a:pt x="741" y="260"/>
                  </a:lnTo>
                  <a:lnTo>
                    <a:pt x="722" y="231"/>
                  </a:lnTo>
                  <a:lnTo>
                    <a:pt x="703" y="212"/>
                  </a:lnTo>
                  <a:lnTo>
                    <a:pt x="674" y="202"/>
                  </a:lnTo>
                  <a:lnTo>
                    <a:pt x="645" y="193"/>
                  </a:lnTo>
                  <a:close/>
                  <a:moveTo>
                    <a:pt x="645" y="0"/>
                  </a:moveTo>
                  <a:lnTo>
                    <a:pt x="761" y="29"/>
                  </a:lnTo>
                  <a:lnTo>
                    <a:pt x="847" y="87"/>
                  </a:lnTo>
                  <a:lnTo>
                    <a:pt x="915" y="183"/>
                  </a:lnTo>
                  <a:lnTo>
                    <a:pt x="934" y="289"/>
                  </a:lnTo>
                  <a:lnTo>
                    <a:pt x="1222" y="289"/>
                  </a:lnTo>
                  <a:lnTo>
                    <a:pt x="1242" y="299"/>
                  </a:lnTo>
                  <a:lnTo>
                    <a:pt x="992" y="732"/>
                  </a:lnTo>
                  <a:lnTo>
                    <a:pt x="68" y="732"/>
                  </a:lnTo>
                  <a:lnTo>
                    <a:pt x="39" y="732"/>
                  </a:lnTo>
                  <a:lnTo>
                    <a:pt x="19" y="713"/>
                  </a:lnTo>
                  <a:lnTo>
                    <a:pt x="10" y="694"/>
                  </a:lnTo>
                  <a:lnTo>
                    <a:pt x="0" y="665"/>
                  </a:lnTo>
                  <a:lnTo>
                    <a:pt x="0" y="356"/>
                  </a:lnTo>
                  <a:lnTo>
                    <a:pt x="10" y="327"/>
                  </a:lnTo>
                  <a:lnTo>
                    <a:pt x="19" y="308"/>
                  </a:lnTo>
                  <a:lnTo>
                    <a:pt x="39" y="299"/>
                  </a:lnTo>
                  <a:lnTo>
                    <a:pt x="68" y="289"/>
                  </a:lnTo>
                  <a:lnTo>
                    <a:pt x="356" y="289"/>
                  </a:lnTo>
                  <a:lnTo>
                    <a:pt x="376" y="183"/>
                  </a:lnTo>
                  <a:lnTo>
                    <a:pt x="443" y="87"/>
                  </a:lnTo>
                  <a:lnTo>
                    <a:pt x="530" y="29"/>
                  </a:lnTo>
                  <a:lnTo>
                    <a:pt x="6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F5CCCBB-70BF-4E26-85B3-177EB8A9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441" y="1997663"/>
              <a:ext cx="479328" cy="514960"/>
            </a:xfrm>
            <a:custGeom>
              <a:avLst/>
              <a:gdLst>
                <a:gd name="T0" fmla="*/ 125 w 1964"/>
                <a:gd name="T1" fmla="*/ 0 h 2110"/>
                <a:gd name="T2" fmla="*/ 241 w 1964"/>
                <a:gd name="T3" fmla="*/ 0 h 2110"/>
                <a:gd name="T4" fmla="*/ 241 w 1964"/>
                <a:gd name="T5" fmla="*/ 1850 h 2110"/>
                <a:gd name="T6" fmla="*/ 1213 w 1964"/>
                <a:gd name="T7" fmla="*/ 1850 h 2110"/>
                <a:gd name="T8" fmla="*/ 1280 w 1964"/>
                <a:gd name="T9" fmla="*/ 1831 h 2110"/>
                <a:gd name="T10" fmla="*/ 1329 w 1964"/>
                <a:gd name="T11" fmla="*/ 1782 h 2110"/>
                <a:gd name="T12" fmla="*/ 1357 w 1964"/>
                <a:gd name="T13" fmla="*/ 1725 h 2110"/>
                <a:gd name="T14" fmla="*/ 1367 w 1964"/>
                <a:gd name="T15" fmla="*/ 1657 h 2110"/>
                <a:gd name="T16" fmla="*/ 1377 w 1964"/>
                <a:gd name="T17" fmla="*/ 1609 h 2110"/>
                <a:gd name="T18" fmla="*/ 1377 w 1964"/>
                <a:gd name="T19" fmla="*/ 1590 h 2110"/>
                <a:gd name="T20" fmla="*/ 1377 w 1964"/>
                <a:gd name="T21" fmla="*/ 1570 h 2110"/>
                <a:gd name="T22" fmla="*/ 1386 w 1964"/>
                <a:gd name="T23" fmla="*/ 1551 h 2110"/>
                <a:gd name="T24" fmla="*/ 1405 w 1964"/>
                <a:gd name="T25" fmla="*/ 1542 h 2110"/>
                <a:gd name="T26" fmla="*/ 1434 w 1964"/>
                <a:gd name="T27" fmla="*/ 1532 h 2110"/>
                <a:gd name="T28" fmla="*/ 1454 w 1964"/>
                <a:gd name="T29" fmla="*/ 1532 h 2110"/>
                <a:gd name="T30" fmla="*/ 1511 w 1964"/>
                <a:gd name="T31" fmla="*/ 1532 h 2110"/>
                <a:gd name="T32" fmla="*/ 1579 w 1964"/>
                <a:gd name="T33" fmla="*/ 1513 h 2110"/>
                <a:gd name="T34" fmla="*/ 1646 w 1964"/>
                <a:gd name="T35" fmla="*/ 1484 h 2110"/>
                <a:gd name="T36" fmla="*/ 1704 w 1964"/>
                <a:gd name="T37" fmla="*/ 1445 h 2110"/>
                <a:gd name="T38" fmla="*/ 1723 w 1964"/>
                <a:gd name="T39" fmla="*/ 1378 h 2110"/>
                <a:gd name="T40" fmla="*/ 1723 w 1964"/>
                <a:gd name="T41" fmla="*/ 742 h 2110"/>
                <a:gd name="T42" fmla="*/ 1964 w 1964"/>
                <a:gd name="T43" fmla="*/ 327 h 2110"/>
                <a:gd name="T44" fmla="*/ 1964 w 1964"/>
                <a:gd name="T45" fmla="*/ 1975 h 2110"/>
                <a:gd name="T46" fmla="*/ 1954 w 1964"/>
                <a:gd name="T47" fmla="*/ 2014 h 2110"/>
                <a:gd name="T48" fmla="*/ 1935 w 1964"/>
                <a:gd name="T49" fmla="*/ 2052 h 2110"/>
                <a:gd name="T50" fmla="*/ 1916 w 1964"/>
                <a:gd name="T51" fmla="*/ 2081 h 2110"/>
                <a:gd name="T52" fmla="*/ 1877 w 1964"/>
                <a:gd name="T53" fmla="*/ 2100 h 2110"/>
                <a:gd name="T54" fmla="*/ 1839 w 1964"/>
                <a:gd name="T55" fmla="*/ 2110 h 2110"/>
                <a:gd name="T56" fmla="*/ 125 w 1964"/>
                <a:gd name="T57" fmla="*/ 2110 h 2110"/>
                <a:gd name="T58" fmla="*/ 87 w 1964"/>
                <a:gd name="T59" fmla="*/ 2100 h 2110"/>
                <a:gd name="T60" fmla="*/ 58 w 1964"/>
                <a:gd name="T61" fmla="*/ 2081 h 2110"/>
                <a:gd name="T62" fmla="*/ 29 w 1964"/>
                <a:gd name="T63" fmla="*/ 2052 h 2110"/>
                <a:gd name="T64" fmla="*/ 10 w 1964"/>
                <a:gd name="T65" fmla="*/ 2014 h 2110"/>
                <a:gd name="T66" fmla="*/ 0 w 1964"/>
                <a:gd name="T67" fmla="*/ 1975 h 2110"/>
                <a:gd name="T68" fmla="*/ 0 w 1964"/>
                <a:gd name="T69" fmla="*/ 135 h 2110"/>
                <a:gd name="T70" fmla="*/ 10 w 1964"/>
                <a:gd name="T71" fmla="*/ 96 h 2110"/>
                <a:gd name="T72" fmla="*/ 29 w 1964"/>
                <a:gd name="T73" fmla="*/ 58 h 2110"/>
                <a:gd name="T74" fmla="*/ 58 w 1964"/>
                <a:gd name="T75" fmla="*/ 29 h 2110"/>
                <a:gd name="T76" fmla="*/ 87 w 1964"/>
                <a:gd name="T77" fmla="*/ 10 h 2110"/>
                <a:gd name="T78" fmla="*/ 125 w 1964"/>
                <a:gd name="T79" fmla="*/ 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4" h="2110">
                  <a:moveTo>
                    <a:pt x="125" y="0"/>
                  </a:moveTo>
                  <a:lnTo>
                    <a:pt x="241" y="0"/>
                  </a:lnTo>
                  <a:lnTo>
                    <a:pt x="241" y="1850"/>
                  </a:lnTo>
                  <a:lnTo>
                    <a:pt x="1213" y="1850"/>
                  </a:lnTo>
                  <a:lnTo>
                    <a:pt x="1280" y="1831"/>
                  </a:lnTo>
                  <a:lnTo>
                    <a:pt x="1329" y="1782"/>
                  </a:lnTo>
                  <a:lnTo>
                    <a:pt x="1357" y="1725"/>
                  </a:lnTo>
                  <a:lnTo>
                    <a:pt x="1367" y="1657"/>
                  </a:lnTo>
                  <a:lnTo>
                    <a:pt x="1377" y="1609"/>
                  </a:lnTo>
                  <a:lnTo>
                    <a:pt x="1377" y="1590"/>
                  </a:lnTo>
                  <a:lnTo>
                    <a:pt x="1377" y="1570"/>
                  </a:lnTo>
                  <a:lnTo>
                    <a:pt x="1386" y="1551"/>
                  </a:lnTo>
                  <a:lnTo>
                    <a:pt x="1405" y="1542"/>
                  </a:lnTo>
                  <a:lnTo>
                    <a:pt x="1434" y="1532"/>
                  </a:lnTo>
                  <a:lnTo>
                    <a:pt x="1454" y="1532"/>
                  </a:lnTo>
                  <a:lnTo>
                    <a:pt x="1511" y="1532"/>
                  </a:lnTo>
                  <a:lnTo>
                    <a:pt x="1579" y="1513"/>
                  </a:lnTo>
                  <a:lnTo>
                    <a:pt x="1646" y="1484"/>
                  </a:lnTo>
                  <a:lnTo>
                    <a:pt x="1704" y="1445"/>
                  </a:lnTo>
                  <a:lnTo>
                    <a:pt x="1723" y="1378"/>
                  </a:lnTo>
                  <a:lnTo>
                    <a:pt x="1723" y="742"/>
                  </a:lnTo>
                  <a:lnTo>
                    <a:pt x="1964" y="327"/>
                  </a:lnTo>
                  <a:lnTo>
                    <a:pt x="1964" y="1975"/>
                  </a:lnTo>
                  <a:lnTo>
                    <a:pt x="1954" y="2014"/>
                  </a:lnTo>
                  <a:lnTo>
                    <a:pt x="1935" y="2052"/>
                  </a:lnTo>
                  <a:lnTo>
                    <a:pt x="1916" y="2081"/>
                  </a:lnTo>
                  <a:lnTo>
                    <a:pt x="1877" y="2100"/>
                  </a:lnTo>
                  <a:lnTo>
                    <a:pt x="1839" y="2110"/>
                  </a:lnTo>
                  <a:lnTo>
                    <a:pt x="125" y="2110"/>
                  </a:lnTo>
                  <a:lnTo>
                    <a:pt x="87" y="2100"/>
                  </a:lnTo>
                  <a:lnTo>
                    <a:pt x="58" y="2081"/>
                  </a:lnTo>
                  <a:lnTo>
                    <a:pt x="29" y="2052"/>
                  </a:lnTo>
                  <a:lnTo>
                    <a:pt x="10" y="2014"/>
                  </a:lnTo>
                  <a:lnTo>
                    <a:pt x="0" y="1975"/>
                  </a:lnTo>
                  <a:lnTo>
                    <a:pt x="0" y="135"/>
                  </a:lnTo>
                  <a:lnTo>
                    <a:pt x="10" y="96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87" y="1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7B91C4E-E5EF-4FCD-81BA-58D262A3A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950" y="1927130"/>
              <a:ext cx="281886" cy="449064"/>
            </a:xfrm>
            <a:custGeom>
              <a:avLst/>
              <a:gdLst>
                <a:gd name="T0" fmla="*/ 915 w 1155"/>
                <a:gd name="T1" fmla="*/ 0 h 1840"/>
                <a:gd name="T2" fmla="*/ 982 w 1155"/>
                <a:gd name="T3" fmla="*/ 9 h 1840"/>
                <a:gd name="T4" fmla="*/ 1049 w 1155"/>
                <a:gd name="T5" fmla="*/ 29 h 1840"/>
                <a:gd name="T6" fmla="*/ 1126 w 1155"/>
                <a:gd name="T7" fmla="*/ 96 h 1840"/>
                <a:gd name="T8" fmla="*/ 1155 w 1155"/>
                <a:gd name="T9" fmla="*/ 173 h 1840"/>
                <a:gd name="T10" fmla="*/ 1146 w 1155"/>
                <a:gd name="T11" fmla="*/ 241 h 1840"/>
                <a:gd name="T12" fmla="*/ 1146 w 1155"/>
                <a:gd name="T13" fmla="*/ 241 h 1840"/>
                <a:gd name="T14" fmla="*/ 761 w 1155"/>
                <a:gd name="T15" fmla="*/ 906 h 1840"/>
                <a:gd name="T16" fmla="*/ 751 w 1155"/>
                <a:gd name="T17" fmla="*/ 925 h 1840"/>
                <a:gd name="T18" fmla="*/ 722 w 1155"/>
                <a:gd name="T19" fmla="*/ 983 h 1840"/>
                <a:gd name="T20" fmla="*/ 674 w 1155"/>
                <a:gd name="T21" fmla="*/ 1060 h 1840"/>
                <a:gd name="T22" fmla="*/ 616 w 1155"/>
                <a:gd name="T23" fmla="*/ 1156 h 1840"/>
                <a:gd name="T24" fmla="*/ 549 w 1155"/>
                <a:gd name="T25" fmla="*/ 1262 h 1840"/>
                <a:gd name="T26" fmla="*/ 472 w 1155"/>
                <a:gd name="T27" fmla="*/ 1368 h 1840"/>
                <a:gd name="T28" fmla="*/ 395 w 1155"/>
                <a:gd name="T29" fmla="*/ 1474 h 1840"/>
                <a:gd name="T30" fmla="*/ 318 w 1155"/>
                <a:gd name="T31" fmla="*/ 1570 h 1840"/>
                <a:gd name="T32" fmla="*/ 231 w 1155"/>
                <a:gd name="T33" fmla="*/ 1657 h 1840"/>
                <a:gd name="T34" fmla="*/ 222 w 1155"/>
                <a:gd name="T35" fmla="*/ 1667 h 1840"/>
                <a:gd name="T36" fmla="*/ 183 w 1155"/>
                <a:gd name="T37" fmla="*/ 1696 h 1840"/>
                <a:gd name="T38" fmla="*/ 135 w 1155"/>
                <a:gd name="T39" fmla="*/ 1744 h 1840"/>
                <a:gd name="T40" fmla="*/ 87 w 1155"/>
                <a:gd name="T41" fmla="*/ 1782 h 1840"/>
                <a:gd name="T42" fmla="*/ 48 w 1155"/>
                <a:gd name="T43" fmla="*/ 1821 h 1840"/>
                <a:gd name="T44" fmla="*/ 39 w 1155"/>
                <a:gd name="T45" fmla="*/ 1831 h 1840"/>
                <a:gd name="T46" fmla="*/ 20 w 1155"/>
                <a:gd name="T47" fmla="*/ 1840 h 1840"/>
                <a:gd name="T48" fmla="*/ 10 w 1155"/>
                <a:gd name="T49" fmla="*/ 1840 h 1840"/>
                <a:gd name="T50" fmla="*/ 0 w 1155"/>
                <a:gd name="T51" fmla="*/ 1831 h 1840"/>
                <a:gd name="T52" fmla="*/ 0 w 1155"/>
                <a:gd name="T53" fmla="*/ 1811 h 1840"/>
                <a:gd name="T54" fmla="*/ 10 w 1155"/>
                <a:gd name="T55" fmla="*/ 1782 h 1840"/>
                <a:gd name="T56" fmla="*/ 20 w 1155"/>
                <a:gd name="T57" fmla="*/ 1715 h 1840"/>
                <a:gd name="T58" fmla="*/ 39 w 1155"/>
                <a:gd name="T59" fmla="*/ 1647 h 1840"/>
                <a:gd name="T60" fmla="*/ 48 w 1155"/>
                <a:gd name="T61" fmla="*/ 1580 h 1840"/>
                <a:gd name="T62" fmla="*/ 58 w 1155"/>
                <a:gd name="T63" fmla="*/ 1551 h 1840"/>
                <a:gd name="T64" fmla="*/ 87 w 1155"/>
                <a:gd name="T65" fmla="*/ 1445 h 1840"/>
                <a:gd name="T66" fmla="*/ 125 w 1155"/>
                <a:gd name="T67" fmla="*/ 1320 h 1840"/>
                <a:gd name="T68" fmla="*/ 183 w 1155"/>
                <a:gd name="T69" fmla="*/ 1204 h 1840"/>
                <a:gd name="T70" fmla="*/ 241 w 1155"/>
                <a:gd name="T71" fmla="*/ 1079 h 1840"/>
                <a:gd name="T72" fmla="*/ 299 w 1155"/>
                <a:gd name="T73" fmla="*/ 963 h 1840"/>
                <a:gd name="T74" fmla="*/ 356 w 1155"/>
                <a:gd name="T75" fmla="*/ 867 h 1840"/>
                <a:gd name="T76" fmla="*/ 395 w 1155"/>
                <a:gd name="T77" fmla="*/ 790 h 1840"/>
                <a:gd name="T78" fmla="*/ 433 w 1155"/>
                <a:gd name="T79" fmla="*/ 742 h 1840"/>
                <a:gd name="T80" fmla="*/ 443 w 1155"/>
                <a:gd name="T81" fmla="*/ 722 h 1840"/>
                <a:gd name="T82" fmla="*/ 828 w 1155"/>
                <a:gd name="T83" fmla="*/ 58 h 1840"/>
                <a:gd name="T84" fmla="*/ 828 w 1155"/>
                <a:gd name="T85" fmla="*/ 58 h 1840"/>
                <a:gd name="T86" fmla="*/ 866 w 1155"/>
                <a:gd name="T87" fmla="*/ 19 h 1840"/>
                <a:gd name="T88" fmla="*/ 915 w 1155"/>
                <a:gd name="T89" fmla="*/ 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1840">
                  <a:moveTo>
                    <a:pt x="915" y="0"/>
                  </a:moveTo>
                  <a:lnTo>
                    <a:pt x="982" y="9"/>
                  </a:lnTo>
                  <a:lnTo>
                    <a:pt x="1049" y="29"/>
                  </a:lnTo>
                  <a:lnTo>
                    <a:pt x="1126" y="96"/>
                  </a:lnTo>
                  <a:lnTo>
                    <a:pt x="1155" y="173"/>
                  </a:lnTo>
                  <a:lnTo>
                    <a:pt x="1146" y="241"/>
                  </a:lnTo>
                  <a:lnTo>
                    <a:pt x="1146" y="241"/>
                  </a:lnTo>
                  <a:lnTo>
                    <a:pt x="761" y="906"/>
                  </a:lnTo>
                  <a:lnTo>
                    <a:pt x="751" y="925"/>
                  </a:lnTo>
                  <a:lnTo>
                    <a:pt x="722" y="983"/>
                  </a:lnTo>
                  <a:lnTo>
                    <a:pt x="674" y="1060"/>
                  </a:lnTo>
                  <a:lnTo>
                    <a:pt x="616" y="1156"/>
                  </a:lnTo>
                  <a:lnTo>
                    <a:pt x="549" y="1262"/>
                  </a:lnTo>
                  <a:lnTo>
                    <a:pt x="472" y="1368"/>
                  </a:lnTo>
                  <a:lnTo>
                    <a:pt x="395" y="1474"/>
                  </a:lnTo>
                  <a:lnTo>
                    <a:pt x="318" y="1570"/>
                  </a:lnTo>
                  <a:lnTo>
                    <a:pt x="231" y="1657"/>
                  </a:lnTo>
                  <a:lnTo>
                    <a:pt x="222" y="1667"/>
                  </a:lnTo>
                  <a:lnTo>
                    <a:pt x="183" y="1696"/>
                  </a:lnTo>
                  <a:lnTo>
                    <a:pt x="135" y="1744"/>
                  </a:lnTo>
                  <a:lnTo>
                    <a:pt x="87" y="1782"/>
                  </a:lnTo>
                  <a:lnTo>
                    <a:pt x="48" y="1821"/>
                  </a:lnTo>
                  <a:lnTo>
                    <a:pt x="39" y="1831"/>
                  </a:lnTo>
                  <a:lnTo>
                    <a:pt x="20" y="1840"/>
                  </a:lnTo>
                  <a:lnTo>
                    <a:pt x="10" y="1840"/>
                  </a:lnTo>
                  <a:lnTo>
                    <a:pt x="0" y="1831"/>
                  </a:lnTo>
                  <a:lnTo>
                    <a:pt x="0" y="1811"/>
                  </a:lnTo>
                  <a:lnTo>
                    <a:pt x="10" y="1782"/>
                  </a:lnTo>
                  <a:lnTo>
                    <a:pt x="20" y="1715"/>
                  </a:lnTo>
                  <a:lnTo>
                    <a:pt x="39" y="1647"/>
                  </a:lnTo>
                  <a:lnTo>
                    <a:pt x="48" y="1580"/>
                  </a:lnTo>
                  <a:lnTo>
                    <a:pt x="58" y="1551"/>
                  </a:lnTo>
                  <a:lnTo>
                    <a:pt x="87" y="1445"/>
                  </a:lnTo>
                  <a:lnTo>
                    <a:pt x="125" y="1320"/>
                  </a:lnTo>
                  <a:lnTo>
                    <a:pt x="183" y="1204"/>
                  </a:lnTo>
                  <a:lnTo>
                    <a:pt x="241" y="1079"/>
                  </a:lnTo>
                  <a:lnTo>
                    <a:pt x="299" y="963"/>
                  </a:lnTo>
                  <a:lnTo>
                    <a:pt x="356" y="867"/>
                  </a:lnTo>
                  <a:lnTo>
                    <a:pt x="395" y="790"/>
                  </a:lnTo>
                  <a:lnTo>
                    <a:pt x="433" y="742"/>
                  </a:lnTo>
                  <a:lnTo>
                    <a:pt x="443" y="722"/>
                  </a:lnTo>
                  <a:lnTo>
                    <a:pt x="828" y="58"/>
                  </a:lnTo>
                  <a:lnTo>
                    <a:pt x="828" y="58"/>
                  </a:lnTo>
                  <a:lnTo>
                    <a:pt x="866" y="19"/>
                  </a:lnTo>
                  <a:lnTo>
                    <a:pt x="9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aphic 17">
            <a:extLst>
              <a:ext uri="{FF2B5EF4-FFF2-40B4-BE49-F238E27FC236}">
                <a16:creationId xmlns:a16="http://schemas.microsoft.com/office/drawing/2014/main" id="{860C3CEC-AD59-4CD0-B516-B8DF906A7A47}"/>
              </a:ext>
            </a:extLst>
          </p:cNvPr>
          <p:cNvGrpSpPr/>
          <p:nvPr/>
        </p:nvGrpSpPr>
        <p:grpSpPr>
          <a:xfrm>
            <a:off x="7097213" y="2961538"/>
            <a:ext cx="575093" cy="575093"/>
            <a:chOff x="3657311" y="5012733"/>
            <a:chExt cx="575393" cy="575393"/>
          </a:xfrm>
          <a:solidFill>
            <a:schemeClr val="accent1"/>
          </a:solidFill>
        </p:grpSpPr>
        <p:sp>
          <p:nvSpPr>
            <p:cNvPr id="26" name="Vrije vorm: vorm 161">
              <a:extLst>
                <a:ext uri="{FF2B5EF4-FFF2-40B4-BE49-F238E27FC236}">
                  <a16:creationId xmlns:a16="http://schemas.microsoft.com/office/drawing/2014/main" id="{D334199E-F7FB-467B-8B0F-6AADD69E71EB}"/>
                </a:ext>
              </a:extLst>
            </p:cNvPr>
            <p:cNvSpPr/>
            <p:nvPr/>
          </p:nvSpPr>
          <p:spPr>
            <a:xfrm>
              <a:off x="3761201" y="4988758"/>
              <a:ext cx="479494" cy="575393"/>
            </a:xfrm>
            <a:custGeom>
              <a:avLst/>
              <a:gdLst>
                <a:gd name="connsiteX0" fmla="*/ 119874 w 479494"/>
                <a:gd name="connsiteY0" fmla="*/ 129463 h 575393"/>
                <a:gd name="connsiteX1" fmla="*/ 202986 w 479494"/>
                <a:gd name="connsiteY1" fmla="*/ 129463 h 575393"/>
                <a:gd name="connsiteX2" fmla="*/ 215772 w 479494"/>
                <a:gd name="connsiteY2" fmla="*/ 116677 h 575393"/>
                <a:gd name="connsiteX3" fmla="*/ 202986 w 479494"/>
                <a:gd name="connsiteY3" fmla="*/ 103890 h 575393"/>
                <a:gd name="connsiteX4" fmla="*/ 119874 w 479494"/>
                <a:gd name="connsiteY4" fmla="*/ 103890 h 575393"/>
                <a:gd name="connsiteX5" fmla="*/ 107087 w 479494"/>
                <a:gd name="connsiteY5" fmla="*/ 116677 h 575393"/>
                <a:gd name="connsiteX6" fmla="*/ 119874 w 479494"/>
                <a:gd name="connsiteY6" fmla="*/ 129463 h 575393"/>
                <a:gd name="connsiteX7" fmla="*/ 119874 w 479494"/>
                <a:gd name="connsiteY7" fmla="*/ 196593 h 575393"/>
                <a:gd name="connsiteX8" fmla="*/ 202986 w 479494"/>
                <a:gd name="connsiteY8" fmla="*/ 196593 h 575393"/>
                <a:gd name="connsiteX9" fmla="*/ 215772 w 479494"/>
                <a:gd name="connsiteY9" fmla="*/ 183806 h 575393"/>
                <a:gd name="connsiteX10" fmla="*/ 202986 w 479494"/>
                <a:gd name="connsiteY10" fmla="*/ 171020 h 575393"/>
                <a:gd name="connsiteX11" fmla="*/ 119874 w 479494"/>
                <a:gd name="connsiteY11" fmla="*/ 171020 h 575393"/>
                <a:gd name="connsiteX12" fmla="*/ 107087 w 479494"/>
                <a:gd name="connsiteY12" fmla="*/ 183806 h 575393"/>
                <a:gd name="connsiteX13" fmla="*/ 119874 w 479494"/>
                <a:gd name="connsiteY13" fmla="*/ 196593 h 575393"/>
                <a:gd name="connsiteX14" fmla="*/ 107087 w 479494"/>
                <a:gd name="connsiteY14" fmla="*/ 302081 h 575393"/>
                <a:gd name="connsiteX15" fmla="*/ 119874 w 479494"/>
                <a:gd name="connsiteY15" fmla="*/ 314868 h 575393"/>
                <a:gd name="connsiteX16" fmla="*/ 375604 w 479494"/>
                <a:gd name="connsiteY16" fmla="*/ 314868 h 575393"/>
                <a:gd name="connsiteX17" fmla="*/ 388390 w 479494"/>
                <a:gd name="connsiteY17" fmla="*/ 302081 h 575393"/>
                <a:gd name="connsiteX18" fmla="*/ 375604 w 479494"/>
                <a:gd name="connsiteY18" fmla="*/ 289295 h 575393"/>
                <a:gd name="connsiteX19" fmla="*/ 119874 w 479494"/>
                <a:gd name="connsiteY19" fmla="*/ 289295 h 575393"/>
                <a:gd name="connsiteX20" fmla="*/ 107087 w 479494"/>
                <a:gd name="connsiteY20" fmla="*/ 302081 h 575393"/>
                <a:gd name="connsiteX21" fmla="*/ 465109 w 479494"/>
                <a:gd name="connsiteY21" fmla="*/ 199789 h 575393"/>
                <a:gd name="connsiteX22" fmla="*/ 295688 w 479494"/>
                <a:gd name="connsiteY22" fmla="*/ 30368 h 575393"/>
                <a:gd name="connsiteX23" fmla="*/ 282902 w 479494"/>
                <a:gd name="connsiteY23" fmla="*/ 23975 h 575393"/>
                <a:gd name="connsiteX24" fmla="*/ 97497 w 479494"/>
                <a:gd name="connsiteY24" fmla="*/ 23975 h 575393"/>
                <a:gd name="connsiteX25" fmla="*/ 23975 w 479494"/>
                <a:gd name="connsiteY25" fmla="*/ 97497 h 575393"/>
                <a:gd name="connsiteX26" fmla="*/ 23975 w 479494"/>
                <a:gd name="connsiteY26" fmla="*/ 247739 h 575393"/>
                <a:gd name="connsiteX27" fmla="*/ 55941 w 479494"/>
                <a:gd name="connsiteY27" fmla="*/ 295688 h 575393"/>
                <a:gd name="connsiteX28" fmla="*/ 55941 w 479494"/>
                <a:gd name="connsiteY28" fmla="*/ 97497 h 575393"/>
                <a:gd name="connsiteX29" fmla="*/ 97497 w 479494"/>
                <a:gd name="connsiteY29" fmla="*/ 55941 h 575393"/>
                <a:gd name="connsiteX30" fmla="*/ 260525 w 479494"/>
                <a:gd name="connsiteY30" fmla="*/ 55941 h 575393"/>
                <a:gd name="connsiteX31" fmla="*/ 260525 w 479494"/>
                <a:gd name="connsiteY31" fmla="*/ 151840 h 575393"/>
                <a:gd name="connsiteX32" fmla="*/ 334048 w 479494"/>
                <a:gd name="connsiteY32" fmla="*/ 225362 h 575393"/>
                <a:gd name="connsiteX33" fmla="*/ 433143 w 479494"/>
                <a:gd name="connsiteY33" fmla="*/ 225362 h 575393"/>
                <a:gd name="connsiteX34" fmla="*/ 433143 w 479494"/>
                <a:gd name="connsiteY34" fmla="*/ 484289 h 575393"/>
                <a:gd name="connsiteX35" fmla="*/ 391587 w 479494"/>
                <a:gd name="connsiteY35" fmla="*/ 525845 h 575393"/>
                <a:gd name="connsiteX36" fmla="*/ 167823 w 479494"/>
                <a:gd name="connsiteY36" fmla="*/ 525845 h 575393"/>
                <a:gd name="connsiteX37" fmla="*/ 171020 w 479494"/>
                <a:gd name="connsiteY37" fmla="*/ 551418 h 575393"/>
                <a:gd name="connsiteX38" fmla="*/ 171020 w 479494"/>
                <a:gd name="connsiteY38" fmla="*/ 561008 h 575393"/>
                <a:gd name="connsiteX39" fmla="*/ 343638 w 479494"/>
                <a:gd name="connsiteY39" fmla="*/ 561008 h 575393"/>
                <a:gd name="connsiteX40" fmla="*/ 343638 w 479494"/>
                <a:gd name="connsiteY40" fmla="*/ 561008 h 575393"/>
                <a:gd name="connsiteX41" fmla="*/ 394784 w 479494"/>
                <a:gd name="connsiteY41" fmla="*/ 561008 h 575393"/>
                <a:gd name="connsiteX42" fmla="*/ 394784 w 479494"/>
                <a:gd name="connsiteY42" fmla="*/ 561008 h 575393"/>
                <a:gd name="connsiteX43" fmla="*/ 394784 w 479494"/>
                <a:gd name="connsiteY43" fmla="*/ 561008 h 575393"/>
                <a:gd name="connsiteX44" fmla="*/ 468306 w 479494"/>
                <a:gd name="connsiteY44" fmla="*/ 487486 h 575393"/>
                <a:gd name="connsiteX45" fmla="*/ 468306 w 479494"/>
                <a:gd name="connsiteY45" fmla="*/ 209379 h 575393"/>
                <a:gd name="connsiteX46" fmla="*/ 465109 w 479494"/>
                <a:gd name="connsiteY46" fmla="*/ 199789 h 575393"/>
                <a:gd name="connsiteX47" fmla="*/ 334048 w 479494"/>
                <a:gd name="connsiteY47" fmla="*/ 196593 h 575393"/>
                <a:gd name="connsiteX48" fmla="*/ 292491 w 479494"/>
                <a:gd name="connsiteY48" fmla="*/ 155036 h 575393"/>
                <a:gd name="connsiteX49" fmla="*/ 292491 w 479494"/>
                <a:gd name="connsiteY49" fmla="*/ 78317 h 575393"/>
                <a:gd name="connsiteX50" fmla="*/ 410767 w 479494"/>
                <a:gd name="connsiteY50" fmla="*/ 196593 h 575393"/>
                <a:gd name="connsiteX51" fmla="*/ 334048 w 479494"/>
                <a:gd name="connsiteY51" fmla="*/ 196593 h 575393"/>
                <a:gd name="connsiteX52" fmla="*/ 187003 w 479494"/>
                <a:gd name="connsiteY52" fmla="*/ 452323 h 575393"/>
                <a:gd name="connsiteX53" fmla="*/ 375604 w 479494"/>
                <a:gd name="connsiteY53" fmla="*/ 452323 h 575393"/>
                <a:gd name="connsiteX54" fmla="*/ 388390 w 479494"/>
                <a:gd name="connsiteY54" fmla="*/ 439536 h 575393"/>
                <a:gd name="connsiteX55" fmla="*/ 375604 w 479494"/>
                <a:gd name="connsiteY55" fmla="*/ 426750 h 575393"/>
                <a:gd name="connsiteX56" fmla="*/ 187003 w 479494"/>
                <a:gd name="connsiteY56" fmla="*/ 426750 h 575393"/>
                <a:gd name="connsiteX57" fmla="*/ 174216 w 479494"/>
                <a:gd name="connsiteY57" fmla="*/ 439536 h 575393"/>
                <a:gd name="connsiteX58" fmla="*/ 187003 w 479494"/>
                <a:gd name="connsiteY58" fmla="*/ 452323 h 575393"/>
                <a:gd name="connsiteX59" fmla="*/ 388390 w 479494"/>
                <a:gd name="connsiteY59" fmla="*/ 369211 h 575393"/>
                <a:gd name="connsiteX60" fmla="*/ 375604 w 479494"/>
                <a:gd name="connsiteY60" fmla="*/ 356424 h 575393"/>
                <a:gd name="connsiteX61" fmla="*/ 151840 w 479494"/>
                <a:gd name="connsiteY61" fmla="*/ 356424 h 575393"/>
                <a:gd name="connsiteX62" fmla="*/ 139053 w 479494"/>
                <a:gd name="connsiteY62" fmla="*/ 369211 h 575393"/>
                <a:gd name="connsiteX63" fmla="*/ 151840 w 479494"/>
                <a:gd name="connsiteY63" fmla="*/ 381997 h 575393"/>
                <a:gd name="connsiteX64" fmla="*/ 375604 w 479494"/>
                <a:gd name="connsiteY64" fmla="*/ 381997 h 575393"/>
                <a:gd name="connsiteX65" fmla="*/ 388390 w 479494"/>
                <a:gd name="connsiteY65" fmla="*/ 369211 h 57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9494" h="575393">
                  <a:moveTo>
                    <a:pt x="119874" y="129463"/>
                  </a:moveTo>
                  <a:lnTo>
                    <a:pt x="202986" y="129463"/>
                  </a:lnTo>
                  <a:cubicBezTo>
                    <a:pt x="209379" y="129463"/>
                    <a:pt x="215772" y="123070"/>
                    <a:pt x="215772" y="116677"/>
                  </a:cubicBezTo>
                  <a:cubicBezTo>
                    <a:pt x="215772" y="110284"/>
                    <a:pt x="209379" y="103890"/>
                    <a:pt x="202986" y="103890"/>
                  </a:cubicBezTo>
                  <a:lnTo>
                    <a:pt x="119874" y="103890"/>
                  </a:lnTo>
                  <a:cubicBezTo>
                    <a:pt x="113480" y="103890"/>
                    <a:pt x="107087" y="110284"/>
                    <a:pt x="107087" y="116677"/>
                  </a:cubicBezTo>
                  <a:cubicBezTo>
                    <a:pt x="103890" y="126267"/>
                    <a:pt x="110284" y="129463"/>
                    <a:pt x="119874" y="129463"/>
                  </a:cubicBezTo>
                  <a:close/>
                  <a:moveTo>
                    <a:pt x="119874" y="196593"/>
                  </a:moveTo>
                  <a:lnTo>
                    <a:pt x="202986" y="196593"/>
                  </a:lnTo>
                  <a:cubicBezTo>
                    <a:pt x="209379" y="196593"/>
                    <a:pt x="215772" y="190199"/>
                    <a:pt x="215772" y="183806"/>
                  </a:cubicBezTo>
                  <a:cubicBezTo>
                    <a:pt x="215772" y="177413"/>
                    <a:pt x="209379" y="171020"/>
                    <a:pt x="202986" y="171020"/>
                  </a:cubicBezTo>
                  <a:lnTo>
                    <a:pt x="119874" y="171020"/>
                  </a:lnTo>
                  <a:cubicBezTo>
                    <a:pt x="113480" y="171020"/>
                    <a:pt x="107087" y="177413"/>
                    <a:pt x="107087" y="183806"/>
                  </a:cubicBezTo>
                  <a:cubicBezTo>
                    <a:pt x="103890" y="190199"/>
                    <a:pt x="110284" y="196593"/>
                    <a:pt x="119874" y="196593"/>
                  </a:cubicBezTo>
                  <a:close/>
                  <a:moveTo>
                    <a:pt x="107087" y="302081"/>
                  </a:moveTo>
                  <a:cubicBezTo>
                    <a:pt x="107087" y="308475"/>
                    <a:pt x="113480" y="314868"/>
                    <a:pt x="119874" y="314868"/>
                  </a:cubicBezTo>
                  <a:lnTo>
                    <a:pt x="375604" y="314868"/>
                  </a:lnTo>
                  <a:cubicBezTo>
                    <a:pt x="381997" y="314868"/>
                    <a:pt x="388390" y="308475"/>
                    <a:pt x="388390" y="302081"/>
                  </a:cubicBezTo>
                  <a:cubicBezTo>
                    <a:pt x="388390" y="295688"/>
                    <a:pt x="381997" y="289295"/>
                    <a:pt x="375604" y="289295"/>
                  </a:cubicBezTo>
                  <a:lnTo>
                    <a:pt x="119874" y="289295"/>
                  </a:lnTo>
                  <a:cubicBezTo>
                    <a:pt x="113480" y="286098"/>
                    <a:pt x="107087" y="292491"/>
                    <a:pt x="107087" y="302081"/>
                  </a:cubicBezTo>
                  <a:close/>
                  <a:moveTo>
                    <a:pt x="465109" y="199789"/>
                  </a:moveTo>
                  <a:lnTo>
                    <a:pt x="295688" y="30368"/>
                  </a:lnTo>
                  <a:cubicBezTo>
                    <a:pt x="292491" y="27171"/>
                    <a:pt x="286098" y="23975"/>
                    <a:pt x="282902" y="23975"/>
                  </a:cubicBezTo>
                  <a:lnTo>
                    <a:pt x="97497" y="23975"/>
                  </a:lnTo>
                  <a:cubicBezTo>
                    <a:pt x="55941" y="23975"/>
                    <a:pt x="23975" y="55941"/>
                    <a:pt x="23975" y="97497"/>
                  </a:cubicBezTo>
                  <a:lnTo>
                    <a:pt x="23975" y="247739"/>
                  </a:lnTo>
                  <a:lnTo>
                    <a:pt x="55941" y="295688"/>
                  </a:lnTo>
                  <a:lnTo>
                    <a:pt x="55941" y="97497"/>
                  </a:lnTo>
                  <a:cubicBezTo>
                    <a:pt x="55941" y="75121"/>
                    <a:pt x="75121" y="55941"/>
                    <a:pt x="97497" y="55941"/>
                  </a:cubicBezTo>
                  <a:lnTo>
                    <a:pt x="260525" y="55941"/>
                  </a:lnTo>
                  <a:lnTo>
                    <a:pt x="260525" y="151840"/>
                  </a:lnTo>
                  <a:cubicBezTo>
                    <a:pt x="260525" y="193396"/>
                    <a:pt x="292491" y="225362"/>
                    <a:pt x="334048" y="225362"/>
                  </a:cubicBezTo>
                  <a:lnTo>
                    <a:pt x="433143" y="225362"/>
                  </a:lnTo>
                  <a:lnTo>
                    <a:pt x="433143" y="484289"/>
                  </a:lnTo>
                  <a:cubicBezTo>
                    <a:pt x="433143" y="506666"/>
                    <a:pt x="413963" y="525845"/>
                    <a:pt x="391587" y="525845"/>
                  </a:cubicBezTo>
                  <a:lnTo>
                    <a:pt x="167823" y="525845"/>
                  </a:lnTo>
                  <a:lnTo>
                    <a:pt x="171020" y="551418"/>
                  </a:lnTo>
                  <a:cubicBezTo>
                    <a:pt x="171020" y="554615"/>
                    <a:pt x="171020" y="557812"/>
                    <a:pt x="171020" y="561008"/>
                  </a:cubicBezTo>
                  <a:cubicBezTo>
                    <a:pt x="244542" y="561008"/>
                    <a:pt x="343638" y="561008"/>
                    <a:pt x="343638" y="561008"/>
                  </a:cubicBezTo>
                  <a:lnTo>
                    <a:pt x="343638" y="561008"/>
                  </a:lnTo>
                  <a:lnTo>
                    <a:pt x="394784" y="561008"/>
                  </a:lnTo>
                  <a:lnTo>
                    <a:pt x="394784" y="561008"/>
                  </a:lnTo>
                  <a:lnTo>
                    <a:pt x="394784" y="561008"/>
                  </a:lnTo>
                  <a:cubicBezTo>
                    <a:pt x="436340" y="561008"/>
                    <a:pt x="468306" y="525845"/>
                    <a:pt x="468306" y="487486"/>
                  </a:cubicBezTo>
                  <a:lnTo>
                    <a:pt x="468306" y="209379"/>
                  </a:lnTo>
                  <a:cubicBezTo>
                    <a:pt x="468306" y="206182"/>
                    <a:pt x="468306" y="202986"/>
                    <a:pt x="465109" y="199789"/>
                  </a:cubicBezTo>
                  <a:close/>
                  <a:moveTo>
                    <a:pt x="334048" y="196593"/>
                  </a:moveTo>
                  <a:cubicBezTo>
                    <a:pt x="311671" y="196593"/>
                    <a:pt x="292491" y="177413"/>
                    <a:pt x="292491" y="155036"/>
                  </a:cubicBezTo>
                  <a:lnTo>
                    <a:pt x="292491" y="78317"/>
                  </a:lnTo>
                  <a:lnTo>
                    <a:pt x="410767" y="196593"/>
                  </a:lnTo>
                  <a:lnTo>
                    <a:pt x="334048" y="196593"/>
                  </a:lnTo>
                  <a:close/>
                  <a:moveTo>
                    <a:pt x="187003" y="452323"/>
                  </a:moveTo>
                  <a:lnTo>
                    <a:pt x="375604" y="452323"/>
                  </a:lnTo>
                  <a:cubicBezTo>
                    <a:pt x="381997" y="452323"/>
                    <a:pt x="388390" y="445930"/>
                    <a:pt x="388390" y="439536"/>
                  </a:cubicBezTo>
                  <a:cubicBezTo>
                    <a:pt x="388390" y="433143"/>
                    <a:pt x="381997" y="426750"/>
                    <a:pt x="375604" y="426750"/>
                  </a:cubicBezTo>
                  <a:lnTo>
                    <a:pt x="187003" y="426750"/>
                  </a:lnTo>
                  <a:cubicBezTo>
                    <a:pt x="180609" y="426750"/>
                    <a:pt x="174216" y="433143"/>
                    <a:pt x="174216" y="439536"/>
                  </a:cubicBezTo>
                  <a:cubicBezTo>
                    <a:pt x="174216" y="445930"/>
                    <a:pt x="180609" y="452323"/>
                    <a:pt x="187003" y="452323"/>
                  </a:cubicBezTo>
                  <a:close/>
                  <a:moveTo>
                    <a:pt x="388390" y="369211"/>
                  </a:moveTo>
                  <a:cubicBezTo>
                    <a:pt x="388390" y="362817"/>
                    <a:pt x="381997" y="356424"/>
                    <a:pt x="375604" y="356424"/>
                  </a:cubicBezTo>
                  <a:lnTo>
                    <a:pt x="151840" y="356424"/>
                  </a:lnTo>
                  <a:cubicBezTo>
                    <a:pt x="145447" y="356424"/>
                    <a:pt x="139053" y="362817"/>
                    <a:pt x="139053" y="369211"/>
                  </a:cubicBezTo>
                  <a:cubicBezTo>
                    <a:pt x="139053" y="375604"/>
                    <a:pt x="145447" y="381997"/>
                    <a:pt x="151840" y="381997"/>
                  </a:cubicBezTo>
                  <a:lnTo>
                    <a:pt x="375604" y="381997"/>
                  </a:lnTo>
                  <a:cubicBezTo>
                    <a:pt x="381997" y="381997"/>
                    <a:pt x="388390" y="375604"/>
                    <a:pt x="388390" y="369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  <p:sp>
          <p:nvSpPr>
            <p:cNvPr id="27" name="Vrije vorm: vorm 162">
              <a:extLst>
                <a:ext uri="{FF2B5EF4-FFF2-40B4-BE49-F238E27FC236}">
                  <a16:creationId xmlns:a16="http://schemas.microsoft.com/office/drawing/2014/main" id="{A4FC7D39-EA27-4D04-9411-3409476581B7}"/>
                </a:ext>
              </a:extLst>
            </p:cNvPr>
            <p:cNvSpPr/>
            <p:nvPr/>
          </p:nvSpPr>
          <p:spPr>
            <a:xfrm>
              <a:off x="3700465" y="5346781"/>
              <a:ext cx="223764" cy="223764"/>
            </a:xfrm>
            <a:custGeom>
              <a:avLst/>
              <a:gdLst>
                <a:gd name="connsiteX0" fmla="*/ 126267 w 223763"/>
                <a:gd name="connsiteY0" fmla="*/ 23975 h 223763"/>
                <a:gd name="connsiteX1" fmla="*/ 23975 w 223763"/>
                <a:gd name="connsiteY1" fmla="*/ 126267 h 223763"/>
                <a:gd name="connsiteX2" fmla="*/ 126267 w 223763"/>
                <a:gd name="connsiteY2" fmla="*/ 228559 h 223763"/>
                <a:gd name="connsiteX3" fmla="*/ 228559 w 223763"/>
                <a:gd name="connsiteY3" fmla="*/ 126267 h 223763"/>
                <a:gd name="connsiteX4" fmla="*/ 126267 w 223763"/>
                <a:gd name="connsiteY4" fmla="*/ 23975 h 223763"/>
                <a:gd name="connsiteX5" fmla="*/ 135857 w 223763"/>
                <a:gd name="connsiteY5" fmla="*/ 199789 h 223763"/>
                <a:gd name="connsiteX6" fmla="*/ 78317 w 223763"/>
                <a:gd name="connsiteY6" fmla="*/ 151840 h 223763"/>
                <a:gd name="connsiteX7" fmla="*/ 62334 w 223763"/>
                <a:gd name="connsiteY7" fmla="*/ 151840 h 223763"/>
                <a:gd name="connsiteX8" fmla="*/ 62334 w 223763"/>
                <a:gd name="connsiteY8" fmla="*/ 135857 h 223763"/>
                <a:gd name="connsiteX9" fmla="*/ 75121 w 223763"/>
                <a:gd name="connsiteY9" fmla="*/ 135857 h 223763"/>
                <a:gd name="connsiteX10" fmla="*/ 75121 w 223763"/>
                <a:gd name="connsiteY10" fmla="*/ 126267 h 223763"/>
                <a:gd name="connsiteX11" fmla="*/ 75121 w 223763"/>
                <a:gd name="connsiteY11" fmla="*/ 116677 h 223763"/>
                <a:gd name="connsiteX12" fmla="*/ 62334 w 223763"/>
                <a:gd name="connsiteY12" fmla="*/ 116677 h 223763"/>
                <a:gd name="connsiteX13" fmla="*/ 62334 w 223763"/>
                <a:gd name="connsiteY13" fmla="*/ 100694 h 223763"/>
                <a:gd name="connsiteX14" fmla="*/ 78317 w 223763"/>
                <a:gd name="connsiteY14" fmla="*/ 100694 h 223763"/>
                <a:gd name="connsiteX15" fmla="*/ 135857 w 223763"/>
                <a:gd name="connsiteY15" fmla="*/ 52744 h 223763"/>
                <a:gd name="connsiteX16" fmla="*/ 164626 w 223763"/>
                <a:gd name="connsiteY16" fmla="*/ 59138 h 223763"/>
                <a:gd name="connsiteX17" fmla="*/ 164626 w 223763"/>
                <a:gd name="connsiteY17" fmla="*/ 81514 h 223763"/>
                <a:gd name="connsiteX18" fmla="*/ 139053 w 223763"/>
                <a:gd name="connsiteY18" fmla="*/ 71924 h 223763"/>
                <a:gd name="connsiteX19" fmla="*/ 107087 w 223763"/>
                <a:gd name="connsiteY19" fmla="*/ 97497 h 223763"/>
                <a:gd name="connsiteX20" fmla="*/ 158233 w 223763"/>
                <a:gd name="connsiteY20" fmla="*/ 97497 h 223763"/>
                <a:gd name="connsiteX21" fmla="*/ 151840 w 223763"/>
                <a:gd name="connsiteY21" fmla="*/ 113480 h 223763"/>
                <a:gd name="connsiteX22" fmla="*/ 103890 w 223763"/>
                <a:gd name="connsiteY22" fmla="*/ 113480 h 223763"/>
                <a:gd name="connsiteX23" fmla="*/ 103890 w 223763"/>
                <a:gd name="connsiteY23" fmla="*/ 123070 h 223763"/>
                <a:gd name="connsiteX24" fmla="*/ 103890 w 223763"/>
                <a:gd name="connsiteY24" fmla="*/ 132660 h 223763"/>
                <a:gd name="connsiteX25" fmla="*/ 151840 w 223763"/>
                <a:gd name="connsiteY25" fmla="*/ 132660 h 223763"/>
                <a:gd name="connsiteX26" fmla="*/ 145447 w 223763"/>
                <a:gd name="connsiteY26" fmla="*/ 148643 h 223763"/>
                <a:gd name="connsiteX27" fmla="*/ 107087 w 223763"/>
                <a:gd name="connsiteY27" fmla="*/ 148643 h 223763"/>
                <a:gd name="connsiteX28" fmla="*/ 139053 w 223763"/>
                <a:gd name="connsiteY28" fmla="*/ 174216 h 223763"/>
                <a:gd name="connsiteX29" fmla="*/ 164626 w 223763"/>
                <a:gd name="connsiteY29" fmla="*/ 167823 h 223763"/>
                <a:gd name="connsiteX30" fmla="*/ 174216 w 223763"/>
                <a:gd name="connsiteY30" fmla="*/ 187003 h 223763"/>
                <a:gd name="connsiteX31" fmla="*/ 135857 w 223763"/>
                <a:gd name="connsiteY31" fmla="*/ 199789 h 2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763" h="223763">
                  <a:moveTo>
                    <a:pt x="126267" y="23975"/>
                  </a:moveTo>
                  <a:cubicBezTo>
                    <a:pt x="68728" y="23975"/>
                    <a:pt x="23975" y="68728"/>
                    <a:pt x="23975" y="126267"/>
                  </a:cubicBezTo>
                  <a:cubicBezTo>
                    <a:pt x="23975" y="183806"/>
                    <a:pt x="68728" y="228559"/>
                    <a:pt x="126267" y="228559"/>
                  </a:cubicBezTo>
                  <a:cubicBezTo>
                    <a:pt x="183806" y="228559"/>
                    <a:pt x="228559" y="183806"/>
                    <a:pt x="228559" y="126267"/>
                  </a:cubicBezTo>
                  <a:cubicBezTo>
                    <a:pt x="228559" y="68728"/>
                    <a:pt x="180609" y="23975"/>
                    <a:pt x="126267" y="23975"/>
                  </a:cubicBezTo>
                  <a:close/>
                  <a:moveTo>
                    <a:pt x="135857" y="199789"/>
                  </a:moveTo>
                  <a:cubicBezTo>
                    <a:pt x="103890" y="199789"/>
                    <a:pt x="84711" y="180609"/>
                    <a:pt x="78317" y="151840"/>
                  </a:cubicBezTo>
                  <a:lnTo>
                    <a:pt x="62334" y="151840"/>
                  </a:lnTo>
                  <a:lnTo>
                    <a:pt x="62334" y="135857"/>
                  </a:lnTo>
                  <a:lnTo>
                    <a:pt x="75121" y="135857"/>
                  </a:lnTo>
                  <a:cubicBezTo>
                    <a:pt x="75121" y="132660"/>
                    <a:pt x="75121" y="129463"/>
                    <a:pt x="75121" y="126267"/>
                  </a:cubicBezTo>
                  <a:cubicBezTo>
                    <a:pt x="75121" y="123070"/>
                    <a:pt x="75121" y="119874"/>
                    <a:pt x="75121" y="116677"/>
                  </a:cubicBezTo>
                  <a:lnTo>
                    <a:pt x="62334" y="116677"/>
                  </a:lnTo>
                  <a:lnTo>
                    <a:pt x="62334" y="100694"/>
                  </a:lnTo>
                  <a:lnTo>
                    <a:pt x="78317" y="100694"/>
                  </a:lnTo>
                  <a:cubicBezTo>
                    <a:pt x="84711" y="71924"/>
                    <a:pt x="107087" y="52744"/>
                    <a:pt x="135857" y="52744"/>
                  </a:cubicBezTo>
                  <a:cubicBezTo>
                    <a:pt x="145447" y="52744"/>
                    <a:pt x="158233" y="55941"/>
                    <a:pt x="164626" y="59138"/>
                  </a:cubicBezTo>
                  <a:lnTo>
                    <a:pt x="164626" y="81514"/>
                  </a:lnTo>
                  <a:cubicBezTo>
                    <a:pt x="155036" y="75121"/>
                    <a:pt x="148643" y="71924"/>
                    <a:pt x="139053" y="71924"/>
                  </a:cubicBezTo>
                  <a:cubicBezTo>
                    <a:pt x="123070" y="71924"/>
                    <a:pt x="113480" y="81514"/>
                    <a:pt x="107087" y="97497"/>
                  </a:cubicBezTo>
                  <a:lnTo>
                    <a:pt x="158233" y="97497"/>
                  </a:lnTo>
                  <a:lnTo>
                    <a:pt x="151840" y="113480"/>
                  </a:lnTo>
                  <a:lnTo>
                    <a:pt x="103890" y="113480"/>
                  </a:lnTo>
                  <a:cubicBezTo>
                    <a:pt x="103890" y="116677"/>
                    <a:pt x="103890" y="119874"/>
                    <a:pt x="103890" y="123070"/>
                  </a:cubicBezTo>
                  <a:cubicBezTo>
                    <a:pt x="103890" y="126267"/>
                    <a:pt x="103890" y="129463"/>
                    <a:pt x="103890" y="132660"/>
                  </a:cubicBezTo>
                  <a:lnTo>
                    <a:pt x="151840" y="132660"/>
                  </a:lnTo>
                  <a:lnTo>
                    <a:pt x="145447" y="148643"/>
                  </a:lnTo>
                  <a:lnTo>
                    <a:pt x="107087" y="148643"/>
                  </a:lnTo>
                  <a:cubicBezTo>
                    <a:pt x="113480" y="164626"/>
                    <a:pt x="123070" y="174216"/>
                    <a:pt x="139053" y="174216"/>
                  </a:cubicBezTo>
                  <a:cubicBezTo>
                    <a:pt x="145447" y="174216"/>
                    <a:pt x="155036" y="174216"/>
                    <a:pt x="164626" y="167823"/>
                  </a:cubicBezTo>
                  <a:lnTo>
                    <a:pt x="174216" y="187003"/>
                  </a:lnTo>
                  <a:cubicBezTo>
                    <a:pt x="158233" y="196593"/>
                    <a:pt x="145447" y="199789"/>
                    <a:pt x="135857" y="199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  <p:sp>
          <p:nvSpPr>
            <p:cNvPr id="28" name="Vrije vorm: vorm 163">
              <a:extLst>
                <a:ext uri="{FF2B5EF4-FFF2-40B4-BE49-F238E27FC236}">
                  <a16:creationId xmlns:a16="http://schemas.microsoft.com/office/drawing/2014/main" id="{2D346CBC-D1AA-4608-B6C3-AFB1D89DD96F}"/>
                </a:ext>
              </a:extLst>
            </p:cNvPr>
            <p:cNvSpPr/>
            <p:nvPr/>
          </p:nvSpPr>
          <p:spPr>
            <a:xfrm>
              <a:off x="3633336" y="5241292"/>
              <a:ext cx="191798" cy="191798"/>
            </a:xfrm>
            <a:custGeom>
              <a:avLst/>
              <a:gdLst>
                <a:gd name="connsiteX0" fmla="*/ 100694 w 191797"/>
                <a:gd name="connsiteY0" fmla="*/ 23975 h 191797"/>
                <a:gd name="connsiteX1" fmla="*/ 23975 w 191797"/>
                <a:gd name="connsiteY1" fmla="*/ 100694 h 191797"/>
                <a:gd name="connsiteX2" fmla="*/ 100694 w 191797"/>
                <a:gd name="connsiteY2" fmla="*/ 177413 h 191797"/>
                <a:gd name="connsiteX3" fmla="*/ 177413 w 191797"/>
                <a:gd name="connsiteY3" fmla="*/ 100694 h 191797"/>
                <a:gd name="connsiteX4" fmla="*/ 100694 w 191797"/>
                <a:gd name="connsiteY4" fmla="*/ 23975 h 191797"/>
                <a:gd name="connsiteX5" fmla="*/ 103890 w 191797"/>
                <a:gd name="connsiteY5" fmla="*/ 151840 h 191797"/>
                <a:gd name="connsiteX6" fmla="*/ 62334 w 191797"/>
                <a:gd name="connsiteY6" fmla="*/ 119874 h 191797"/>
                <a:gd name="connsiteX7" fmla="*/ 52744 w 191797"/>
                <a:gd name="connsiteY7" fmla="*/ 119874 h 191797"/>
                <a:gd name="connsiteX8" fmla="*/ 52744 w 191797"/>
                <a:gd name="connsiteY8" fmla="*/ 107087 h 191797"/>
                <a:gd name="connsiteX9" fmla="*/ 62334 w 191797"/>
                <a:gd name="connsiteY9" fmla="*/ 107087 h 191797"/>
                <a:gd name="connsiteX10" fmla="*/ 62334 w 191797"/>
                <a:gd name="connsiteY10" fmla="*/ 100694 h 191797"/>
                <a:gd name="connsiteX11" fmla="*/ 62334 w 191797"/>
                <a:gd name="connsiteY11" fmla="*/ 94301 h 191797"/>
                <a:gd name="connsiteX12" fmla="*/ 52744 w 191797"/>
                <a:gd name="connsiteY12" fmla="*/ 94301 h 191797"/>
                <a:gd name="connsiteX13" fmla="*/ 52744 w 191797"/>
                <a:gd name="connsiteY13" fmla="*/ 81514 h 191797"/>
                <a:gd name="connsiteX14" fmla="*/ 62334 w 191797"/>
                <a:gd name="connsiteY14" fmla="*/ 81514 h 191797"/>
                <a:gd name="connsiteX15" fmla="*/ 103890 w 191797"/>
                <a:gd name="connsiteY15" fmla="*/ 49548 h 191797"/>
                <a:gd name="connsiteX16" fmla="*/ 123070 w 191797"/>
                <a:gd name="connsiteY16" fmla="*/ 52744 h 191797"/>
                <a:gd name="connsiteX17" fmla="*/ 123070 w 191797"/>
                <a:gd name="connsiteY17" fmla="*/ 68728 h 191797"/>
                <a:gd name="connsiteX18" fmla="*/ 107087 w 191797"/>
                <a:gd name="connsiteY18" fmla="*/ 62334 h 191797"/>
                <a:gd name="connsiteX19" fmla="*/ 84711 w 191797"/>
                <a:gd name="connsiteY19" fmla="*/ 81514 h 191797"/>
                <a:gd name="connsiteX20" fmla="*/ 123070 w 191797"/>
                <a:gd name="connsiteY20" fmla="*/ 81514 h 191797"/>
                <a:gd name="connsiteX21" fmla="*/ 116677 w 191797"/>
                <a:gd name="connsiteY21" fmla="*/ 91104 h 191797"/>
                <a:gd name="connsiteX22" fmla="*/ 81514 w 191797"/>
                <a:gd name="connsiteY22" fmla="*/ 91104 h 191797"/>
                <a:gd name="connsiteX23" fmla="*/ 81514 w 191797"/>
                <a:gd name="connsiteY23" fmla="*/ 97497 h 191797"/>
                <a:gd name="connsiteX24" fmla="*/ 81514 w 191797"/>
                <a:gd name="connsiteY24" fmla="*/ 103890 h 191797"/>
                <a:gd name="connsiteX25" fmla="*/ 116677 w 191797"/>
                <a:gd name="connsiteY25" fmla="*/ 103890 h 191797"/>
                <a:gd name="connsiteX26" fmla="*/ 113480 w 191797"/>
                <a:gd name="connsiteY26" fmla="*/ 116677 h 191797"/>
                <a:gd name="connsiteX27" fmla="*/ 84711 w 191797"/>
                <a:gd name="connsiteY27" fmla="*/ 116677 h 191797"/>
                <a:gd name="connsiteX28" fmla="*/ 107087 w 191797"/>
                <a:gd name="connsiteY28" fmla="*/ 132660 h 191797"/>
                <a:gd name="connsiteX29" fmla="*/ 123070 w 191797"/>
                <a:gd name="connsiteY29" fmla="*/ 126267 h 191797"/>
                <a:gd name="connsiteX30" fmla="*/ 129463 w 191797"/>
                <a:gd name="connsiteY30" fmla="*/ 139053 h 191797"/>
                <a:gd name="connsiteX31" fmla="*/ 103890 w 191797"/>
                <a:gd name="connsiteY31" fmla="*/ 151840 h 19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797" h="191797">
                  <a:moveTo>
                    <a:pt x="100694" y="23975"/>
                  </a:moveTo>
                  <a:cubicBezTo>
                    <a:pt x="59138" y="23975"/>
                    <a:pt x="23975" y="59138"/>
                    <a:pt x="23975" y="100694"/>
                  </a:cubicBezTo>
                  <a:cubicBezTo>
                    <a:pt x="23975" y="142250"/>
                    <a:pt x="59138" y="177413"/>
                    <a:pt x="100694" y="177413"/>
                  </a:cubicBezTo>
                  <a:cubicBezTo>
                    <a:pt x="142250" y="177413"/>
                    <a:pt x="177413" y="142250"/>
                    <a:pt x="177413" y="100694"/>
                  </a:cubicBezTo>
                  <a:cubicBezTo>
                    <a:pt x="177413" y="59138"/>
                    <a:pt x="142250" y="23975"/>
                    <a:pt x="100694" y="23975"/>
                  </a:cubicBezTo>
                  <a:close/>
                  <a:moveTo>
                    <a:pt x="103890" y="151840"/>
                  </a:moveTo>
                  <a:cubicBezTo>
                    <a:pt x="81514" y="151840"/>
                    <a:pt x="68728" y="139053"/>
                    <a:pt x="62334" y="119874"/>
                  </a:cubicBezTo>
                  <a:lnTo>
                    <a:pt x="52744" y="119874"/>
                  </a:lnTo>
                  <a:lnTo>
                    <a:pt x="52744" y="107087"/>
                  </a:lnTo>
                  <a:lnTo>
                    <a:pt x="62334" y="107087"/>
                  </a:lnTo>
                  <a:cubicBezTo>
                    <a:pt x="62334" y="103890"/>
                    <a:pt x="62334" y="103890"/>
                    <a:pt x="62334" y="100694"/>
                  </a:cubicBezTo>
                  <a:cubicBezTo>
                    <a:pt x="62334" y="97497"/>
                    <a:pt x="62334" y="94301"/>
                    <a:pt x="62334" y="94301"/>
                  </a:cubicBezTo>
                  <a:lnTo>
                    <a:pt x="52744" y="94301"/>
                  </a:lnTo>
                  <a:lnTo>
                    <a:pt x="52744" y="81514"/>
                  </a:lnTo>
                  <a:lnTo>
                    <a:pt x="62334" y="81514"/>
                  </a:lnTo>
                  <a:cubicBezTo>
                    <a:pt x="68728" y="62334"/>
                    <a:pt x="81514" y="49548"/>
                    <a:pt x="103890" y="49548"/>
                  </a:cubicBezTo>
                  <a:cubicBezTo>
                    <a:pt x="110284" y="49548"/>
                    <a:pt x="119874" y="52744"/>
                    <a:pt x="123070" y="52744"/>
                  </a:cubicBezTo>
                  <a:lnTo>
                    <a:pt x="123070" y="68728"/>
                  </a:lnTo>
                  <a:cubicBezTo>
                    <a:pt x="119874" y="65531"/>
                    <a:pt x="113480" y="62334"/>
                    <a:pt x="107087" y="62334"/>
                  </a:cubicBezTo>
                  <a:cubicBezTo>
                    <a:pt x="97497" y="62334"/>
                    <a:pt x="87907" y="68728"/>
                    <a:pt x="84711" y="81514"/>
                  </a:cubicBezTo>
                  <a:lnTo>
                    <a:pt x="123070" y="81514"/>
                  </a:lnTo>
                  <a:lnTo>
                    <a:pt x="116677" y="91104"/>
                  </a:lnTo>
                  <a:lnTo>
                    <a:pt x="81514" y="91104"/>
                  </a:lnTo>
                  <a:cubicBezTo>
                    <a:pt x="81514" y="94301"/>
                    <a:pt x="81514" y="97497"/>
                    <a:pt x="81514" y="97497"/>
                  </a:cubicBezTo>
                  <a:cubicBezTo>
                    <a:pt x="81514" y="97497"/>
                    <a:pt x="81514" y="100694"/>
                    <a:pt x="81514" y="103890"/>
                  </a:cubicBezTo>
                  <a:lnTo>
                    <a:pt x="116677" y="103890"/>
                  </a:lnTo>
                  <a:lnTo>
                    <a:pt x="113480" y="116677"/>
                  </a:lnTo>
                  <a:lnTo>
                    <a:pt x="84711" y="116677"/>
                  </a:lnTo>
                  <a:cubicBezTo>
                    <a:pt x="87907" y="126267"/>
                    <a:pt x="94301" y="132660"/>
                    <a:pt x="107087" y="132660"/>
                  </a:cubicBezTo>
                  <a:cubicBezTo>
                    <a:pt x="113480" y="132660"/>
                    <a:pt x="116677" y="132660"/>
                    <a:pt x="123070" y="126267"/>
                  </a:cubicBezTo>
                  <a:lnTo>
                    <a:pt x="129463" y="139053"/>
                  </a:lnTo>
                  <a:cubicBezTo>
                    <a:pt x="123070" y="148643"/>
                    <a:pt x="113480" y="151840"/>
                    <a:pt x="103890" y="151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</p:grpSp>
      <p:pic>
        <p:nvPicPr>
          <p:cNvPr id="29" name="Afbeelding 17">
            <a:extLst>
              <a:ext uri="{FF2B5EF4-FFF2-40B4-BE49-F238E27FC236}">
                <a16:creationId xmlns:a16="http://schemas.microsoft.com/office/drawing/2014/main" id="{83133270-6AE9-49D8-A906-C51FE8BFA7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14" y="1976425"/>
            <a:ext cx="982864" cy="655243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D9ED1A-EECF-4543-914C-E3218636070B}"/>
              </a:ext>
            </a:extLst>
          </p:cNvPr>
          <p:cNvSpPr txBox="1"/>
          <p:nvPr/>
        </p:nvSpPr>
        <p:spPr>
          <a:xfrm>
            <a:off x="2291044" y="5277914"/>
            <a:ext cx="8339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NB: per 1-7-2021 </a:t>
            </a:r>
            <a:r>
              <a:rPr lang="en-US" sz="2000" dirty="0" err="1"/>
              <a:t>uitbreiding</a:t>
            </a:r>
            <a:r>
              <a:rPr lang="en-US" sz="2000" dirty="0"/>
              <a:t> met: EU </a:t>
            </a:r>
            <a:r>
              <a:rPr lang="en-US" sz="2000" dirty="0" err="1"/>
              <a:t>afstandsverkopen</a:t>
            </a:r>
            <a:r>
              <a:rPr lang="en-US" sz="2000" dirty="0"/>
              <a:t> en </a:t>
            </a:r>
            <a:r>
              <a:rPr lang="en-US" sz="2000" dirty="0" err="1"/>
              <a:t>andere</a:t>
            </a:r>
            <a:r>
              <a:rPr lang="en-US" sz="2000" dirty="0"/>
              <a:t> B2C-diensten, maar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aftrek</a:t>
            </a:r>
            <a:r>
              <a:rPr lang="en-US" sz="2000" dirty="0"/>
              <a:t> </a:t>
            </a:r>
            <a:r>
              <a:rPr lang="en-US" sz="2000" dirty="0" err="1"/>
              <a:t>voorbelasting</a:t>
            </a:r>
            <a:r>
              <a:rPr lang="en-US" sz="2000" dirty="0"/>
              <a:t> en </a:t>
            </a:r>
            <a:r>
              <a:rPr lang="en-US" sz="2000" dirty="0" err="1"/>
              <a:t>lokale</a:t>
            </a:r>
            <a:r>
              <a:rPr lang="en-US" sz="2000" dirty="0"/>
              <a:t> </a:t>
            </a:r>
            <a:r>
              <a:rPr lang="en-US" sz="2000" dirty="0" err="1"/>
              <a:t>leveringen</a:t>
            </a:r>
            <a:r>
              <a:rPr lang="en-US" sz="2000" dirty="0"/>
              <a:t> via MOSS</a:t>
            </a:r>
            <a:br>
              <a:rPr lang="en-US" sz="2000" dirty="0"/>
            </a:br>
            <a:r>
              <a:rPr lang="en-US" sz="2000" dirty="0"/>
              <a:t>NB2: </a:t>
            </a:r>
            <a:r>
              <a:rPr lang="en-US" sz="2000" dirty="0" err="1"/>
              <a:t>diensten</a:t>
            </a:r>
            <a:r>
              <a:rPr lang="en-US" sz="2000" dirty="0"/>
              <a:t> </a:t>
            </a:r>
            <a:r>
              <a:rPr lang="en-US" sz="2000" dirty="0" err="1"/>
              <a:t>belast</a:t>
            </a:r>
            <a:r>
              <a:rPr lang="en-US" sz="2000" dirty="0"/>
              <a:t> in de eigen EU-</a:t>
            </a:r>
            <a:r>
              <a:rPr lang="en-US" sz="2000" dirty="0" err="1"/>
              <a:t>lidstaat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aangeven</a:t>
            </a:r>
            <a:r>
              <a:rPr lang="en-US" sz="2000" dirty="0"/>
              <a:t> via MOSS</a:t>
            </a:r>
            <a:endParaRPr lang="nl-NL" sz="2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815CAF-54B1-423F-BC81-0932AEE166F6}"/>
              </a:ext>
            </a:extLst>
          </p:cNvPr>
          <p:cNvCxnSpPr>
            <a:cxnSpLocks/>
          </p:cNvCxnSpPr>
          <p:nvPr/>
        </p:nvCxnSpPr>
        <p:spPr>
          <a:xfrm>
            <a:off x="5713463" y="3871543"/>
            <a:ext cx="2403841" cy="734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ep 121">
            <a:extLst>
              <a:ext uri="{FF2B5EF4-FFF2-40B4-BE49-F238E27FC236}">
                <a16:creationId xmlns:a16="http://schemas.microsoft.com/office/drawing/2014/main" id="{DCFB192A-B415-488F-9E84-0F4A8F25C97F}"/>
              </a:ext>
            </a:extLst>
          </p:cNvPr>
          <p:cNvGrpSpPr/>
          <p:nvPr/>
        </p:nvGrpSpPr>
        <p:grpSpPr>
          <a:xfrm>
            <a:off x="7508712" y="3728747"/>
            <a:ext cx="507131" cy="636901"/>
            <a:chOff x="2279441" y="1875390"/>
            <a:chExt cx="507395" cy="637233"/>
          </a:xfrm>
          <a:solidFill>
            <a:schemeClr val="accent1"/>
          </a:solidFill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96CC2F32-BA28-45A8-A2D0-9B6D59B9C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689" y="1875390"/>
              <a:ext cx="303119" cy="178649"/>
            </a:xfrm>
            <a:custGeom>
              <a:avLst/>
              <a:gdLst>
                <a:gd name="T0" fmla="*/ 645 w 1242"/>
                <a:gd name="T1" fmla="*/ 193 h 732"/>
                <a:gd name="T2" fmla="*/ 616 w 1242"/>
                <a:gd name="T3" fmla="*/ 202 h 732"/>
                <a:gd name="T4" fmla="*/ 587 w 1242"/>
                <a:gd name="T5" fmla="*/ 212 h 732"/>
                <a:gd name="T6" fmla="*/ 568 w 1242"/>
                <a:gd name="T7" fmla="*/ 231 h 732"/>
                <a:gd name="T8" fmla="*/ 549 w 1242"/>
                <a:gd name="T9" fmla="*/ 260 h 732"/>
                <a:gd name="T10" fmla="*/ 549 w 1242"/>
                <a:gd name="T11" fmla="*/ 289 h 732"/>
                <a:gd name="T12" fmla="*/ 549 w 1242"/>
                <a:gd name="T13" fmla="*/ 327 h 732"/>
                <a:gd name="T14" fmla="*/ 568 w 1242"/>
                <a:gd name="T15" fmla="*/ 347 h 732"/>
                <a:gd name="T16" fmla="*/ 587 w 1242"/>
                <a:gd name="T17" fmla="*/ 376 h 732"/>
                <a:gd name="T18" fmla="*/ 616 w 1242"/>
                <a:gd name="T19" fmla="*/ 385 h 732"/>
                <a:gd name="T20" fmla="*/ 645 w 1242"/>
                <a:gd name="T21" fmla="*/ 395 h 732"/>
                <a:gd name="T22" fmla="*/ 674 w 1242"/>
                <a:gd name="T23" fmla="*/ 385 h 732"/>
                <a:gd name="T24" fmla="*/ 703 w 1242"/>
                <a:gd name="T25" fmla="*/ 376 h 732"/>
                <a:gd name="T26" fmla="*/ 722 w 1242"/>
                <a:gd name="T27" fmla="*/ 347 h 732"/>
                <a:gd name="T28" fmla="*/ 741 w 1242"/>
                <a:gd name="T29" fmla="*/ 327 h 732"/>
                <a:gd name="T30" fmla="*/ 741 w 1242"/>
                <a:gd name="T31" fmla="*/ 289 h 732"/>
                <a:gd name="T32" fmla="*/ 741 w 1242"/>
                <a:gd name="T33" fmla="*/ 260 h 732"/>
                <a:gd name="T34" fmla="*/ 722 w 1242"/>
                <a:gd name="T35" fmla="*/ 231 h 732"/>
                <a:gd name="T36" fmla="*/ 703 w 1242"/>
                <a:gd name="T37" fmla="*/ 212 h 732"/>
                <a:gd name="T38" fmla="*/ 674 w 1242"/>
                <a:gd name="T39" fmla="*/ 202 h 732"/>
                <a:gd name="T40" fmla="*/ 645 w 1242"/>
                <a:gd name="T41" fmla="*/ 193 h 732"/>
                <a:gd name="T42" fmla="*/ 645 w 1242"/>
                <a:gd name="T43" fmla="*/ 0 h 732"/>
                <a:gd name="T44" fmla="*/ 761 w 1242"/>
                <a:gd name="T45" fmla="*/ 29 h 732"/>
                <a:gd name="T46" fmla="*/ 847 w 1242"/>
                <a:gd name="T47" fmla="*/ 87 h 732"/>
                <a:gd name="T48" fmla="*/ 915 w 1242"/>
                <a:gd name="T49" fmla="*/ 183 h 732"/>
                <a:gd name="T50" fmla="*/ 934 w 1242"/>
                <a:gd name="T51" fmla="*/ 289 h 732"/>
                <a:gd name="T52" fmla="*/ 1222 w 1242"/>
                <a:gd name="T53" fmla="*/ 289 h 732"/>
                <a:gd name="T54" fmla="*/ 1242 w 1242"/>
                <a:gd name="T55" fmla="*/ 299 h 732"/>
                <a:gd name="T56" fmla="*/ 992 w 1242"/>
                <a:gd name="T57" fmla="*/ 732 h 732"/>
                <a:gd name="T58" fmla="*/ 68 w 1242"/>
                <a:gd name="T59" fmla="*/ 732 h 732"/>
                <a:gd name="T60" fmla="*/ 39 w 1242"/>
                <a:gd name="T61" fmla="*/ 732 h 732"/>
                <a:gd name="T62" fmla="*/ 19 w 1242"/>
                <a:gd name="T63" fmla="*/ 713 h 732"/>
                <a:gd name="T64" fmla="*/ 10 w 1242"/>
                <a:gd name="T65" fmla="*/ 694 h 732"/>
                <a:gd name="T66" fmla="*/ 0 w 1242"/>
                <a:gd name="T67" fmla="*/ 665 h 732"/>
                <a:gd name="T68" fmla="*/ 0 w 1242"/>
                <a:gd name="T69" fmla="*/ 356 h 732"/>
                <a:gd name="T70" fmla="*/ 10 w 1242"/>
                <a:gd name="T71" fmla="*/ 327 h 732"/>
                <a:gd name="T72" fmla="*/ 19 w 1242"/>
                <a:gd name="T73" fmla="*/ 308 h 732"/>
                <a:gd name="T74" fmla="*/ 39 w 1242"/>
                <a:gd name="T75" fmla="*/ 299 h 732"/>
                <a:gd name="T76" fmla="*/ 68 w 1242"/>
                <a:gd name="T77" fmla="*/ 289 h 732"/>
                <a:gd name="T78" fmla="*/ 356 w 1242"/>
                <a:gd name="T79" fmla="*/ 289 h 732"/>
                <a:gd name="T80" fmla="*/ 376 w 1242"/>
                <a:gd name="T81" fmla="*/ 183 h 732"/>
                <a:gd name="T82" fmla="*/ 443 w 1242"/>
                <a:gd name="T83" fmla="*/ 87 h 732"/>
                <a:gd name="T84" fmla="*/ 530 w 1242"/>
                <a:gd name="T85" fmla="*/ 29 h 732"/>
                <a:gd name="T86" fmla="*/ 645 w 1242"/>
                <a:gd name="T87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2" h="732">
                  <a:moveTo>
                    <a:pt x="645" y="193"/>
                  </a:moveTo>
                  <a:lnTo>
                    <a:pt x="616" y="202"/>
                  </a:lnTo>
                  <a:lnTo>
                    <a:pt x="587" y="212"/>
                  </a:lnTo>
                  <a:lnTo>
                    <a:pt x="568" y="231"/>
                  </a:lnTo>
                  <a:lnTo>
                    <a:pt x="549" y="260"/>
                  </a:lnTo>
                  <a:lnTo>
                    <a:pt x="549" y="289"/>
                  </a:lnTo>
                  <a:lnTo>
                    <a:pt x="549" y="327"/>
                  </a:lnTo>
                  <a:lnTo>
                    <a:pt x="568" y="347"/>
                  </a:lnTo>
                  <a:lnTo>
                    <a:pt x="587" y="376"/>
                  </a:lnTo>
                  <a:lnTo>
                    <a:pt x="616" y="385"/>
                  </a:lnTo>
                  <a:lnTo>
                    <a:pt x="645" y="395"/>
                  </a:lnTo>
                  <a:lnTo>
                    <a:pt x="674" y="385"/>
                  </a:lnTo>
                  <a:lnTo>
                    <a:pt x="703" y="376"/>
                  </a:lnTo>
                  <a:lnTo>
                    <a:pt x="722" y="347"/>
                  </a:lnTo>
                  <a:lnTo>
                    <a:pt x="741" y="327"/>
                  </a:lnTo>
                  <a:lnTo>
                    <a:pt x="741" y="289"/>
                  </a:lnTo>
                  <a:lnTo>
                    <a:pt x="741" y="260"/>
                  </a:lnTo>
                  <a:lnTo>
                    <a:pt x="722" y="231"/>
                  </a:lnTo>
                  <a:lnTo>
                    <a:pt x="703" y="212"/>
                  </a:lnTo>
                  <a:lnTo>
                    <a:pt x="674" y="202"/>
                  </a:lnTo>
                  <a:lnTo>
                    <a:pt x="645" y="193"/>
                  </a:lnTo>
                  <a:close/>
                  <a:moveTo>
                    <a:pt x="645" y="0"/>
                  </a:moveTo>
                  <a:lnTo>
                    <a:pt x="761" y="29"/>
                  </a:lnTo>
                  <a:lnTo>
                    <a:pt x="847" y="87"/>
                  </a:lnTo>
                  <a:lnTo>
                    <a:pt x="915" y="183"/>
                  </a:lnTo>
                  <a:lnTo>
                    <a:pt x="934" y="289"/>
                  </a:lnTo>
                  <a:lnTo>
                    <a:pt x="1222" y="289"/>
                  </a:lnTo>
                  <a:lnTo>
                    <a:pt x="1242" y="299"/>
                  </a:lnTo>
                  <a:lnTo>
                    <a:pt x="992" y="732"/>
                  </a:lnTo>
                  <a:lnTo>
                    <a:pt x="68" y="732"/>
                  </a:lnTo>
                  <a:lnTo>
                    <a:pt x="39" y="732"/>
                  </a:lnTo>
                  <a:lnTo>
                    <a:pt x="19" y="713"/>
                  </a:lnTo>
                  <a:lnTo>
                    <a:pt x="10" y="694"/>
                  </a:lnTo>
                  <a:lnTo>
                    <a:pt x="0" y="665"/>
                  </a:lnTo>
                  <a:lnTo>
                    <a:pt x="0" y="356"/>
                  </a:lnTo>
                  <a:lnTo>
                    <a:pt x="10" y="327"/>
                  </a:lnTo>
                  <a:lnTo>
                    <a:pt x="19" y="308"/>
                  </a:lnTo>
                  <a:lnTo>
                    <a:pt x="39" y="299"/>
                  </a:lnTo>
                  <a:lnTo>
                    <a:pt x="68" y="289"/>
                  </a:lnTo>
                  <a:lnTo>
                    <a:pt x="356" y="289"/>
                  </a:lnTo>
                  <a:lnTo>
                    <a:pt x="376" y="183"/>
                  </a:lnTo>
                  <a:lnTo>
                    <a:pt x="443" y="87"/>
                  </a:lnTo>
                  <a:lnTo>
                    <a:pt x="530" y="29"/>
                  </a:lnTo>
                  <a:lnTo>
                    <a:pt x="6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D19B42F8-08CB-493E-9BC9-D420DF9A4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441" y="1997663"/>
              <a:ext cx="479328" cy="514960"/>
            </a:xfrm>
            <a:custGeom>
              <a:avLst/>
              <a:gdLst>
                <a:gd name="T0" fmla="*/ 125 w 1964"/>
                <a:gd name="T1" fmla="*/ 0 h 2110"/>
                <a:gd name="T2" fmla="*/ 241 w 1964"/>
                <a:gd name="T3" fmla="*/ 0 h 2110"/>
                <a:gd name="T4" fmla="*/ 241 w 1964"/>
                <a:gd name="T5" fmla="*/ 1850 h 2110"/>
                <a:gd name="T6" fmla="*/ 1213 w 1964"/>
                <a:gd name="T7" fmla="*/ 1850 h 2110"/>
                <a:gd name="T8" fmla="*/ 1280 w 1964"/>
                <a:gd name="T9" fmla="*/ 1831 h 2110"/>
                <a:gd name="T10" fmla="*/ 1329 w 1964"/>
                <a:gd name="T11" fmla="*/ 1782 h 2110"/>
                <a:gd name="T12" fmla="*/ 1357 w 1964"/>
                <a:gd name="T13" fmla="*/ 1725 h 2110"/>
                <a:gd name="T14" fmla="*/ 1367 w 1964"/>
                <a:gd name="T15" fmla="*/ 1657 h 2110"/>
                <a:gd name="T16" fmla="*/ 1377 w 1964"/>
                <a:gd name="T17" fmla="*/ 1609 h 2110"/>
                <a:gd name="T18" fmla="*/ 1377 w 1964"/>
                <a:gd name="T19" fmla="*/ 1590 h 2110"/>
                <a:gd name="T20" fmla="*/ 1377 w 1964"/>
                <a:gd name="T21" fmla="*/ 1570 h 2110"/>
                <a:gd name="T22" fmla="*/ 1386 w 1964"/>
                <a:gd name="T23" fmla="*/ 1551 h 2110"/>
                <a:gd name="T24" fmla="*/ 1405 w 1964"/>
                <a:gd name="T25" fmla="*/ 1542 h 2110"/>
                <a:gd name="T26" fmla="*/ 1434 w 1964"/>
                <a:gd name="T27" fmla="*/ 1532 h 2110"/>
                <a:gd name="T28" fmla="*/ 1454 w 1964"/>
                <a:gd name="T29" fmla="*/ 1532 h 2110"/>
                <a:gd name="T30" fmla="*/ 1511 w 1964"/>
                <a:gd name="T31" fmla="*/ 1532 h 2110"/>
                <a:gd name="T32" fmla="*/ 1579 w 1964"/>
                <a:gd name="T33" fmla="*/ 1513 h 2110"/>
                <a:gd name="T34" fmla="*/ 1646 w 1964"/>
                <a:gd name="T35" fmla="*/ 1484 h 2110"/>
                <a:gd name="T36" fmla="*/ 1704 w 1964"/>
                <a:gd name="T37" fmla="*/ 1445 h 2110"/>
                <a:gd name="T38" fmla="*/ 1723 w 1964"/>
                <a:gd name="T39" fmla="*/ 1378 h 2110"/>
                <a:gd name="T40" fmla="*/ 1723 w 1964"/>
                <a:gd name="T41" fmla="*/ 742 h 2110"/>
                <a:gd name="T42" fmla="*/ 1964 w 1964"/>
                <a:gd name="T43" fmla="*/ 327 h 2110"/>
                <a:gd name="T44" fmla="*/ 1964 w 1964"/>
                <a:gd name="T45" fmla="*/ 1975 h 2110"/>
                <a:gd name="T46" fmla="*/ 1954 w 1964"/>
                <a:gd name="T47" fmla="*/ 2014 h 2110"/>
                <a:gd name="T48" fmla="*/ 1935 w 1964"/>
                <a:gd name="T49" fmla="*/ 2052 h 2110"/>
                <a:gd name="T50" fmla="*/ 1916 w 1964"/>
                <a:gd name="T51" fmla="*/ 2081 h 2110"/>
                <a:gd name="T52" fmla="*/ 1877 w 1964"/>
                <a:gd name="T53" fmla="*/ 2100 h 2110"/>
                <a:gd name="T54" fmla="*/ 1839 w 1964"/>
                <a:gd name="T55" fmla="*/ 2110 h 2110"/>
                <a:gd name="T56" fmla="*/ 125 w 1964"/>
                <a:gd name="T57" fmla="*/ 2110 h 2110"/>
                <a:gd name="T58" fmla="*/ 87 w 1964"/>
                <a:gd name="T59" fmla="*/ 2100 h 2110"/>
                <a:gd name="T60" fmla="*/ 58 w 1964"/>
                <a:gd name="T61" fmla="*/ 2081 h 2110"/>
                <a:gd name="T62" fmla="*/ 29 w 1964"/>
                <a:gd name="T63" fmla="*/ 2052 h 2110"/>
                <a:gd name="T64" fmla="*/ 10 w 1964"/>
                <a:gd name="T65" fmla="*/ 2014 h 2110"/>
                <a:gd name="T66" fmla="*/ 0 w 1964"/>
                <a:gd name="T67" fmla="*/ 1975 h 2110"/>
                <a:gd name="T68" fmla="*/ 0 w 1964"/>
                <a:gd name="T69" fmla="*/ 135 h 2110"/>
                <a:gd name="T70" fmla="*/ 10 w 1964"/>
                <a:gd name="T71" fmla="*/ 96 h 2110"/>
                <a:gd name="T72" fmla="*/ 29 w 1964"/>
                <a:gd name="T73" fmla="*/ 58 h 2110"/>
                <a:gd name="T74" fmla="*/ 58 w 1964"/>
                <a:gd name="T75" fmla="*/ 29 h 2110"/>
                <a:gd name="T76" fmla="*/ 87 w 1964"/>
                <a:gd name="T77" fmla="*/ 10 h 2110"/>
                <a:gd name="T78" fmla="*/ 125 w 1964"/>
                <a:gd name="T79" fmla="*/ 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4" h="2110">
                  <a:moveTo>
                    <a:pt x="125" y="0"/>
                  </a:moveTo>
                  <a:lnTo>
                    <a:pt x="241" y="0"/>
                  </a:lnTo>
                  <a:lnTo>
                    <a:pt x="241" y="1850"/>
                  </a:lnTo>
                  <a:lnTo>
                    <a:pt x="1213" y="1850"/>
                  </a:lnTo>
                  <a:lnTo>
                    <a:pt x="1280" y="1831"/>
                  </a:lnTo>
                  <a:lnTo>
                    <a:pt x="1329" y="1782"/>
                  </a:lnTo>
                  <a:lnTo>
                    <a:pt x="1357" y="1725"/>
                  </a:lnTo>
                  <a:lnTo>
                    <a:pt x="1367" y="1657"/>
                  </a:lnTo>
                  <a:lnTo>
                    <a:pt x="1377" y="1609"/>
                  </a:lnTo>
                  <a:lnTo>
                    <a:pt x="1377" y="1590"/>
                  </a:lnTo>
                  <a:lnTo>
                    <a:pt x="1377" y="1570"/>
                  </a:lnTo>
                  <a:lnTo>
                    <a:pt x="1386" y="1551"/>
                  </a:lnTo>
                  <a:lnTo>
                    <a:pt x="1405" y="1542"/>
                  </a:lnTo>
                  <a:lnTo>
                    <a:pt x="1434" y="1532"/>
                  </a:lnTo>
                  <a:lnTo>
                    <a:pt x="1454" y="1532"/>
                  </a:lnTo>
                  <a:lnTo>
                    <a:pt x="1511" y="1532"/>
                  </a:lnTo>
                  <a:lnTo>
                    <a:pt x="1579" y="1513"/>
                  </a:lnTo>
                  <a:lnTo>
                    <a:pt x="1646" y="1484"/>
                  </a:lnTo>
                  <a:lnTo>
                    <a:pt x="1704" y="1445"/>
                  </a:lnTo>
                  <a:lnTo>
                    <a:pt x="1723" y="1378"/>
                  </a:lnTo>
                  <a:lnTo>
                    <a:pt x="1723" y="742"/>
                  </a:lnTo>
                  <a:lnTo>
                    <a:pt x="1964" y="327"/>
                  </a:lnTo>
                  <a:lnTo>
                    <a:pt x="1964" y="1975"/>
                  </a:lnTo>
                  <a:lnTo>
                    <a:pt x="1954" y="2014"/>
                  </a:lnTo>
                  <a:lnTo>
                    <a:pt x="1935" y="2052"/>
                  </a:lnTo>
                  <a:lnTo>
                    <a:pt x="1916" y="2081"/>
                  </a:lnTo>
                  <a:lnTo>
                    <a:pt x="1877" y="2100"/>
                  </a:lnTo>
                  <a:lnTo>
                    <a:pt x="1839" y="2110"/>
                  </a:lnTo>
                  <a:lnTo>
                    <a:pt x="125" y="2110"/>
                  </a:lnTo>
                  <a:lnTo>
                    <a:pt x="87" y="2100"/>
                  </a:lnTo>
                  <a:lnTo>
                    <a:pt x="58" y="2081"/>
                  </a:lnTo>
                  <a:lnTo>
                    <a:pt x="29" y="2052"/>
                  </a:lnTo>
                  <a:lnTo>
                    <a:pt x="10" y="2014"/>
                  </a:lnTo>
                  <a:lnTo>
                    <a:pt x="0" y="1975"/>
                  </a:lnTo>
                  <a:lnTo>
                    <a:pt x="0" y="135"/>
                  </a:lnTo>
                  <a:lnTo>
                    <a:pt x="10" y="96"/>
                  </a:lnTo>
                  <a:lnTo>
                    <a:pt x="29" y="58"/>
                  </a:lnTo>
                  <a:lnTo>
                    <a:pt x="58" y="29"/>
                  </a:lnTo>
                  <a:lnTo>
                    <a:pt x="87" y="1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4415CEFF-5468-437A-9B70-46C8005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950" y="1927130"/>
              <a:ext cx="281886" cy="449064"/>
            </a:xfrm>
            <a:custGeom>
              <a:avLst/>
              <a:gdLst>
                <a:gd name="T0" fmla="*/ 915 w 1155"/>
                <a:gd name="T1" fmla="*/ 0 h 1840"/>
                <a:gd name="T2" fmla="*/ 982 w 1155"/>
                <a:gd name="T3" fmla="*/ 9 h 1840"/>
                <a:gd name="T4" fmla="*/ 1049 w 1155"/>
                <a:gd name="T5" fmla="*/ 29 h 1840"/>
                <a:gd name="T6" fmla="*/ 1126 w 1155"/>
                <a:gd name="T7" fmla="*/ 96 h 1840"/>
                <a:gd name="T8" fmla="*/ 1155 w 1155"/>
                <a:gd name="T9" fmla="*/ 173 h 1840"/>
                <a:gd name="T10" fmla="*/ 1146 w 1155"/>
                <a:gd name="T11" fmla="*/ 241 h 1840"/>
                <a:gd name="T12" fmla="*/ 1146 w 1155"/>
                <a:gd name="T13" fmla="*/ 241 h 1840"/>
                <a:gd name="T14" fmla="*/ 761 w 1155"/>
                <a:gd name="T15" fmla="*/ 906 h 1840"/>
                <a:gd name="T16" fmla="*/ 751 w 1155"/>
                <a:gd name="T17" fmla="*/ 925 h 1840"/>
                <a:gd name="T18" fmla="*/ 722 w 1155"/>
                <a:gd name="T19" fmla="*/ 983 h 1840"/>
                <a:gd name="T20" fmla="*/ 674 w 1155"/>
                <a:gd name="T21" fmla="*/ 1060 h 1840"/>
                <a:gd name="T22" fmla="*/ 616 w 1155"/>
                <a:gd name="T23" fmla="*/ 1156 h 1840"/>
                <a:gd name="T24" fmla="*/ 549 w 1155"/>
                <a:gd name="T25" fmla="*/ 1262 h 1840"/>
                <a:gd name="T26" fmla="*/ 472 w 1155"/>
                <a:gd name="T27" fmla="*/ 1368 h 1840"/>
                <a:gd name="T28" fmla="*/ 395 w 1155"/>
                <a:gd name="T29" fmla="*/ 1474 h 1840"/>
                <a:gd name="T30" fmla="*/ 318 w 1155"/>
                <a:gd name="T31" fmla="*/ 1570 h 1840"/>
                <a:gd name="T32" fmla="*/ 231 w 1155"/>
                <a:gd name="T33" fmla="*/ 1657 h 1840"/>
                <a:gd name="T34" fmla="*/ 222 w 1155"/>
                <a:gd name="T35" fmla="*/ 1667 h 1840"/>
                <a:gd name="T36" fmla="*/ 183 w 1155"/>
                <a:gd name="T37" fmla="*/ 1696 h 1840"/>
                <a:gd name="T38" fmla="*/ 135 w 1155"/>
                <a:gd name="T39" fmla="*/ 1744 h 1840"/>
                <a:gd name="T40" fmla="*/ 87 w 1155"/>
                <a:gd name="T41" fmla="*/ 1782 h 1840"/>
                <a:gd name="T42" fmla="*/ 48 w 1155"/>
                <a:gd name="T43" fmla="*/ 1821 h 1840"/>
                <a:gd name="T44" fmla="*/ 39 w 1155"/>
                <a:gd name="T45" fmla="*/ 1831 h 1840"/>
                <a:gd name="T46" fmla="*/ 20 w 1155"/>
                <a:gd name="T47" fmla="*/ 1840 h 1840"/>
                <a:gd name="T48" fmla="*/ 10 w 1155"/>
                <a:gd name="T49" fmla="*/ 1840 h 1840"/>
                <a:gd name="T50" fmla="*/ 0 w 1155"/>
                <a:gd name="T51" fmla="*/ 1831 h 1840"/>
                <a:gd name="T52" fmla="*/ 0 w 1155"/>
                <a:gd name="T53" fmla="*/ 1811 h 1840"/>
                <a:gd name="T54" fmla="*/ 10 w 1155"/>
                <a:gd name="T55" fmla="*/ 1782 h 1840"/>
                <a:gd name="T56" fmla="*/ 20 w 1155"/>
                <a:gd name="T57" fmla="*/ 1715 h 1840"/>
                <a:gd name="T58" fmla="*/ 39 w 1155"/>
                <a:gd name="T59" fmla="*/ 1647 h 1840"/>
                <a:gd name="T60" fmla="*/ 48 w 1155"/>
                <a:gd name="T61" fmla="*/ 1580 h 1840"/>
                <a:gd name="T62" fmla="*/ 58 w 1155"/>
                <a:gd name="T63" fmla="*/ 1551 h 1840"/>
                <a:gd name="T64" fmla="*/ 87 w 1155"/>
                <a:gd name="T65" fmla="*/ 1445 h 1840"/>
                <a:gd name="T66" fmla="*/ 125 w 1155"/>
                <a:gd name="T67" fmla="*/ 1320 h 1840"/>
                <a:gd name="T68" fmla="*/ 183 w 1155"/>
                <a:gd name="T69" fmla="*/ 1204 h 1840"/>
                <a:gd name="T70" fmla="*/ 241 w 1155"/>
                <a:gd name="T71" fmla="*/ 1079 h 1840"/>
                <a:gd name="T72" fmla="*/ 299 w 1155"/>
                <a:gd name="T73" fmla="*/ 963 h 1840"/>
                <a:gd name="T74" fmla="*/ 356 w 1155"/>
                <a:gd name="T75" fmla="*/ 867 h 1840"/>
                <a:gd name="T76" fmla="*/ 395 w 1155"/>
                <a:gd name="T77" fmla="*/ 790 h 1840"/>
                <a:gd name="T78" fmla="*/ 433 w 1155"/>
                <a:gd name="T79" fmla="*/ 742 h 1840"/>
                <a:gd name="T80" fmla="*/ 443 w 1155"/>
                <a:gd name="T81" fmla="*/ 722 h 1840"/>
                <a:gd name="T82" fmla="*/ 828 w 1155"/>
                <a:gd name="T83" fmla="*/ 58 h 1840"/>
                <a:gd name="T84" fmla="*/ 828 w 1155"/>
                <a:gd name="T85" fmla="*/ 58 h 1840"/>
                <a:gd name="T86" fmla="*/ 866 w 1155"/>
                <a:gd name="T87" fmla="*/ 19 h 1840"/>
                <a:gd name="T88" fmla="*/ 915 w 1155"/>
                <a:gd name="T89" fmla="*/ 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1840">
                  <a:moveTo>
                    <a:pt x="915" y="0"/>
                  </a:moveTo>
                  <a:lnTo>
                    <a:pt x="982" y="9"/>
                  </a:lnTo>
                  <a:lnTo>
                    <a:pt x="1049" y="29"/>
                  </a:lnTo>
                  <a:lnTo>
                    <a:pt x="1126" y="96"/>
                  </a:lnTo>
                  <a:lnTo>
                    <a:pt x="1155" y="173"/>
                  </a:lnTo>
                  <a:lnTo>
                    <a:pt x="1146" y="241"/>
                  </a:lnTo>
                  <a:lnTo>
                    <a:pt x="1146" y="241"/>
                  </a:lnTo>
                  <a:lnTo>
                    <a:pt x="761" y="906"/>
                  </a:lnTo>
                  <a:lnTo>
                    <a:pt x="751" y="925"/>
                  </a:lnTo>
                  <a:lnTo>
                    <a:pt x="722" y="983"/>
                  </a:lnTo>
                  <a:lnTo>
                    <a:pt x="674" y="1060"/>
                  </a:lnTo>
                  <a:lnTo>
                    <a:pt x="616" y="1156"/>
                  </a:lnTo>
                  <a:lnTo>
                    <a:pt x="549" y="1262"/>
                  </a:lnTo>
                  <a:lnTo>
                    <a:pt x="472" y="1368"/>
                  </a:lnTo>
                  <a:lnTo>
                    <a:pt x="395" y="1474"/>
                  </a:lnTo>
                  <a:lnTo>
                    <a:pt x="318" y="1570"/>
                  </a:lnTo>
                  <a:lnTo>
                    <a:pt x="231" y="1657"/>
                  </a:lnTo>
                  <a:lnTo>
                    <a:pt x="222" y="1667"/>
                  </a:lnTo>
                  <a:lnTo>
                    <a:pt x="183" y="1696"/>
                  </a:lnTo>
                  <a:lnTo>
                    <a:pt x="135" y="1744"/>
                  </a:lnTo>
                  <a:lnTo>
                    <a:pt x="87" y="1782"/>
                  </a:lnTo>
                  <a:lnTo>
                    <a:pt x="48" y="1821"/>
                  </a:lnTo>
                  <a:lnTo>
                    <a:pt x="39" y="1831"/>
                  </a:lnTo>
                  <a:lnTo>
                    <a:pt x="20" y="1840"/>
                  </a:lnTo>
                  <a:lnTo>
                    <a:pt x="10" y="1840"/>
                  </a:lnTo>
                  <a:lnTo>
                    <a:pt x="0" y="1831"/>
                  </a:lnTo>
                  <a:lnTo>
                    <a:pt x="0" y="1811"/>
                  </a:lnTo>
                  <a:lnTo>
                    <a:pt x="10" y="1782"/>
                  </a:lnTo>
                  <a:lnTo>
                    <a:pt x="20" y="1715"/>
                  </a:lnTo>
                  <a:lnTo>
                    <a:pt x="39" y="1647"/>
                  </a:lnTo>
                  <a:lnTo>
                    <a:pt x="48" y="1580"/>
                  </a:lnTo>
                  <a:lnTo>
                    <a:pt x="58" y="1551"/>
                  </a:lnTo>
                  <a:lnTo>
                    <a:pt x="87" y="1445"/>
                  </a:lnTo>
                  <a:lnTo>
                    <a:pt x="125" y="1320"/>
                  </a:lnTo>
                  <a:lnTo>
                    <a:pt x="183" y="1204"/>
                  </a:lnTo>
                  <a:lnTo>
                    <a:pt x="241" y="1079"/>
                  </a:lnTo>
                  <a:lnTo>
                    <a:pt x="299" y="963"/>
                  </a:lnTo>
                  <a:lnTo>
                    <a:pt x="356" y="867"/>
                  </a:lnTo>
                  <a:lnTo>
                    <a:pt x="395" y="790"/>
                  </a:lnTo>
                  <a:lnTo>
                    <a:pt x="433" y="742"/>
                  </a:lnTo>
                  <a:lnTo>
                    <a:pt x="443" y="722"/>
                  </a:lnTo>
                  <a:lnTo>
                    <a:pt x="828" y="58"/>
                  </a:lnTo>
                  <a:lnTo>
                    <a:pt x="828" y="58"/>
                  </a:lnTo>
                  <a:lnTo>
                    <a:pt x="866" y="19"/>
                  </a:lnTo>
                  <a:lnTo>
                    <a:pt x="9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nl-NL" sz="2399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aphic 17">
            <a:extLst>
              <a:ext uri="{FF2B5EF4-FFF2-40B4-BE49-F238E27FC236}">
                <a16:creationId xmlns:a16="http://schemas.microsoft.com/office/drawing/2014/main" id="{C3D2C07D-F0CC-4628-9A0A-A9FA397D1BA7}"/>
              </a:ext>
            </a:extLst>
          </p:cNvPr>
          <p:cNvGrpSpPr/>
          <p:nvPr/>
        </p:nvGrpSpPr>
        <p:grpSpPr>
          <a:xfrm>
            <a:off x="7221165" y="4621348"/>
            <a:ext cx="575093" cy="575093"/>
            <a:chOff x="3657311" y="5012733"/>
            <a:chExt cx="575393" cy="575393"/>
          </a:xfrm>
          <a:solidFill>
            <a:schemeClr val="accent1"/>
          </a:solidFill>
        </p:grpSpPr>
        <p:sp>
          <p:nvSpPr>
            <p:cNvPr id="40" name="Vrije vorm: vorm 161">
              <a:extLst>
                <a:ext uri="{FF2B5EF4-FFF2-40B4-BE49-F238E27FC236}">
                  <a16:creationId xmlns:a16="http://schemas.microsoft.com/office/drawing/2014/main" id="{294597C5-8541-4175-BE47-576521D4F503}"/>
                </a:ext>
              </a:extLst>
            </p:cNvPr>
            <p:cNvSpPr/>
            <p:nvPr/>
          </p:nvSpPr>
          <p:spPr>
            <a:xfrm>
              <a:off x="3761201" y="4988758"/>
              <a:ext cx="479494" cy="575393"/>
            </a:xfrm>
            <a:custGeom>
              <a:avLst/>
              <a:gdLst>
                <a:gd name="connsiteX0" fmla="*/ 119874 w 479494"/>
                <a:gd name="connsiteY0" fmla="*/ 129463 h 575393"/>
                <a:gd name="connsiteX1" fmla="*/ 202986 w 479494"/>
                <a:gd name="connsiteY1" fmla="*/ 129463 h 575393"/>
                <a:gd name="connsiteX2" fmla="*/ 215772 w 479494"/>
                <a:gd name="connsiteY2" fmla="*/ 116677 h 575393"/>
                <a:gd name="connsiteX3" fmla="*/ 202986 w 479494"/>
                <a:gd name="connsiteY3" fmla="*/ 103890 h 575393"/>
                <a:gd name="connsiteX4" fmla="*/ 119874 w 479494"/>
                <a:gd name="connsiteY4" fmla="*/ 103890 h 575393"/>
                <a:gd name="connsiteX5" fmla="*/ 107087 w 479494"/>
                <a:gd name="connsiteY5" fmla="*/ 116677 h 575393"/>
                <a:gd name="connsiteX6" fmla="*/ 119874 w 479494"/>
                <a:gd name="connsiteY6" fmla="*/ 129463 h 575393"/>
                <a:gd name="connsiteX7" fmla="*/ 119874 w 479494"/>
                <a:gd name="connsiteY7" fmla="*/ 196593 h 575393"/>
                <a:gd name="connsiteX8" fmla="*/ 202986 w 479494"/>
                <a:gd name="connsiteY8" fmla="*/ 196593 h 575393"/>
                <a:gd name="connsiteX9" fmla="*/ 215772 w 479494"/>
                <a:gd name="connsiteY9" fmla="*/ 183806 h 575393"/>
                <a:gd name="connsiteX10" fmla="*/ 202986 w 479494"/>
                <a:gd name="connsiteY10" fmla="*/ 171020 h 575393"/>
                <a:gd name="connsiteX11" fmla="*/ 119874 w 479494"/>
                <a:gd name="connsiteY11" fmla="*/ 171020 h 575393"/>
                <a:gd name="connsiteX12" fmla="*/ 107087 w 479494"/>
                <a:gd name="connsiteY12" fmla="*/ 183806 h 575393"/>
                <a:gd name="connsiteX13" fmla="*/ 119874 w 479494"/>
                <a:gd name="connsiteY13" fmla="*/ 196593 h 575393"/>
                <a:gd name="connsiteX14" fmla="*/ 107087 w 479494"/>
                <a:gd name="connsiteY14" fmla="*/ 302081 h 575393"/>
                <a:gd name="connsiteX15" fmla="*/ 119874 w 479494"/>
                <a:gd name="connsiteY15" fmla="*/ 314868 h 575393"/>
                <a:gd name="connsiteX16" fmla="*/ 375604 w 479494"/>
                <a:gd name="connsiteY16" fmla="*/ 314868 h 575393"/>
                <a:gd name="connsiteX17" fmla="*/ 388390 w 479494"/>
                <a:gd name="connsiteY17" fmla="*/ 302081 h 575393"/>
                <a:gd name="connsiteX18" fmla="*/ 375604 w 479494"/>
                <a:gd name="connsiteY18" fmla="*/ 289295 h 575393"/>
                <a:gd name="connsiteX19" fmla="*/ 119874 w 479494"/>
                <a:gd name="connsiteY19" fmla="*/ 289295 h 575393"/>
                <a:gd name="connsiteX20" fmla="*/ 107087 w 479494"/>
                <a:gd name="connsiteY20" fmla="*/ 302081 h 575393"/>
                <a:gd name="connsiteX21" fmla="*/ 465109 w 479494"/>
                <a:gd name="connsiteY21" fmla="*/ 199789 h 575393"/>
                <a:gd name="connsiteX22" fmla="*/ 295688 w 479494"/>
                <a:gd name="connsiteY22" fmla="*/ 30368 h 575393"/>
                <a:gd name="connsiteX23" fmla="*/ 282902 w 479494"/>
                <a:gd name="connsiteY23" fmla="*/ 23975 h 575393"/>
                <a:gd name="connsiteX24" fmla="*/ 97497 w 479494"/>
                <a:gd name="connsiteY24" fmla="*/ 23975 h 575393"/>
                <a:gd name="connsiteX25" fmla="*/ 23975 w 479494"/>
                <a:gd name="connsiteY25" fmla="*/ 97497 h 575393"/>
                <a:gd name="connsiteX26" fmla="*/ 23975 w 479494"/>
                <a:gd name="connsiteY26" fmla="*/ 247739 h 575393"/>
                <a:gd name="connsiteX27" fmla="*/ 55941 w 479494"/>
                <a:gd name="connsiteY27" fmla="*/ 295688 h 575393"/>
                <a:gd name="connsiteX28" fmla="*/ 55941 w 479494"/>
                <a:gd name="connsiteY28" fmla="*/ 97497 h 575393"/>
                <a:gd name="connsiteX29" fmla="*/ 97497 w 479494"/>
                <a:gd name="connsiteY29" fmla="*/ 55941 h 575393"/>
                <a:gd name="connsiteX30" fmla="*/ 260525 w 479494"/>
                <a:gd name="connsiteY30" fmla="*/ 55941 h 575393"/>
                <a:gd name="connsiteX31" fmla="*/ 260525 w 479494"/>
                <a:gd name="connsiteY31" fmla="*/ 151840 h 575393"/>
                <a:gd name="connsiteX32" fmla="*/ 334048 w 479494"/>
                <a:gd name="connsiteY32" fmla="*/ 225362 h 575393"/>
                <a:gd name="connsiteX33" fmla="*/ 433143 w 479494"/>
                <a:gd name="connsiteY33" fmla="*/ 225362 h 575393"/>
                <a:gd name="connsiteX34" fmla="*/ 433143 w 479494"/>
                <a:gd name="connsiteY34" fmla="*/ 484289 h 575393"/>
                <a:gd name="connsiteX35" fmla="*/ 391587 w 479494"/>
                <a:gd name="connsiteY35" fmla="*/ 525845 h 575393"/>
                <a:gd name="connsiteX36" fmla="*/ 167823 w 479494"/>
                <a:gd name="connsiteY36" fmla="*/ 525845 h 575393"/>
                <a:gd name="connsiteX37" fmla="*/ 171020 w 479494"/>
                <a:gd name="connsiteY37" fmla="*/ 551418 h 575393"/>
                <a:gd name="connsiteX38" fmla="*/ 171020 w 479494"/>
                <a:gd name="connsiteY38" fmla="*/ 561008 h 575393"/>
                <a:gd name="connsiteX39" fmla="*/ 343638 w 479494"/>
                <a:gd name="connsiteY39" fmla="*/ 561008 h 575393"/>
                <a:gd name="connsiteX40" fmla="*/ 343638 w 479494"/>
                <a:gd name="connsiteY40" fmla="*/ 561008 h 575393"/>
                <a:gd name="connsiteX41" fmla="*/ 394784 w 479494"/>
                <a:gd name="connsiteY41" fmla="*/ 561008 h 575393"/>
                <a:gd name="connsiteX42" fmla="*/ 394784 w 479494"/>
                <a:gd name="connsiteY42" fmla="*/ 561008 h 575393"/>
                <a:gd name="connsiteX43" fmla="*/ 394784 w 479494"/>
                <a:gd name="connsiteY43" fmla="*/ 561008 h 575393"/>
                <a:gd name="connsiteX44" fmla="*/ 468306 w 479494"/>
                <a:gd name="connsiteY44" fmla="*/ 487486 h 575393"/>
                <a:gd name="connsiteX45" fmla="*/ 468306 w 479494"/>
                <a:gd name="connsiteY45" fmla="*/ 209379 h 575393"/>
                <a:gd name="connsiteX46" fmla="*/ 465109 w 479494"/>
                <a:gd name="connsiteY46" fmla="*/ 199789 h 575393"/>
                <a:gd name="connsiteX47" fmla="*/ 334048 w 479494"/>
                <a:gd name="connsiteY47" fmla="*/ 196593 h 575393"/>
                <a:gd name="connsiteX48" fmla="*/ 292491 w 479494"/>
                <a:gd name="connsiteY48" fmla="*/ 155036 h 575393"/>
                <a:gd name="connsiteX49" fmla="*/ 292491 w 479494"/>
                <a:gd name="connsiteY49" fmla="*/ 78317 h 575393"/>
                <a:gd name="connsiteX50" fmla="*/ 410767 w 479494"/>
                <a:gd name="connsiteY50" fmla="*/ 196593 h 575393"/>
                <a:gd name="connsiteX51" fmla="*/ 334048 w 479494"/>
                <a:gd name="connsiteY51" fmla="*/ 196593 h 575393"/>
                <a:gd name="connsiteX52" fmla="*/ 187003 w 479494"/>
                <a:gd name="connsiteY52" fmla="*/ 452323 h 575393"/>
                <a:gd name="connsiteX53" fmla="*/ 375604 w 479494"/>
                <a:gd name="connsiteY53" fmla="*/ 452323 h 575393"/>
                <a:gd name="connsiteX54" fmla="*/ 388390 w 479494"/>
                <a:gd name="connsiteY54" fmla="*/ 439536 h 575393"/>
                <a:gd name="connsiteX55" fmla="*/ 375604 w 479494"/>
                <a:gd name="connsiteY55" fmla="*/ 426750 h 575393"/>
                <a:gd name="connsiteX56" fmla="*/ 187003 w 479494"/>
                <a:gd name="connsiteY56" fmla="*/ 426750 h 575393"/>
                <a:gd name="connsiteX57" fmla="*/ 174216 w 479494"/>
                <a:gd name="connsiteY57" fmla="*/ 439536 h 575393"/>
                <a:gd name="connsiteX58" fmla="*/ 187003 w 479494"/>
                <a:gd name="connsiteY58" fmla="*/ 452323 h 575393"/>
                <a:gd name="connsiteX59" fmla="*/ 388390 w 479494"/>
                <a:gd name="connsiteY59" fmla="*/ 369211 h 575393"/>
                <a:gd name="connsiteX60" fmla="*/ 375604 w 479494"/>
                <a:gd name="connsiteY60" fmla="*/ 356424 h 575393"/>
                <a:gd name="connsiteX61" fmla="*/ 151840 w 479494"/>
                <a:gd name="connsiteY61" fmla="*/ 356424 h 575393"/>
                <a:gd name="connsiteX62" fmla="*/ 139053 w 479494"/>
                <a:gd name="connsiteY62" fmla="*/ 369211 h 575393"/>
                <a:gd name="connsiteX63" fmla="*/ 151840 w 479494"/>
                <a:gd name="connsiteY63" fmla="*/ 381997 h 575393"/>
                <a:gd name="connsiteX64" fmla="*/ 375604 w 479494"/>
                <a:gd name="connsiteY64" fmla="*/ 381997 h 575393"/>
                <a:gd name="connsiteX65" fmla="*/ 388390 w 479494"/>
                <a:gd name="connsiteY65" fmla="*/ 369211 h 57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9494" h="575393">
                  <a:moveTo>
                    <a:pt x="119874" y="129463"/>
                  </a:moveTo>
                  <a:lnTo>
                    <a:pt x="202986" y="129463"/>
                  </a:lnTo>
                  <a:cubicBezTo>
                    <a:pt x="209379" y="129463"/>
                    <a:pt x="215772" y="123070"/>
                    <a:pt x="215772" y="116677"/>
                  </a:cubicBezTo>
                  <a:cubicBezTo>
                    <a:pt x="215772" y="110284"/>
                    <a:pt x="209379" y="103890"/>
                    <a:pt x="202986" y="103890"/>
                  </a:cubicBezTo>
                  <a:lnTo>
                    <a:pt x="119874" y="103890"/>
                  </a:lnTo>
                  <a:cubicBezTo>
                    <a:pt x="113480" y="103890"/>
                    <a:pt x="107087" y="110284"/>
                    <a:pt x="107087" y="116677"/>
                  </a:cubicBezTo>
                  <a:cubicBezTo>
                    <a:pt x="103890" y="126267"/>
                    <a:pt x="110284" y="129463"/>
                    <a:pt x="119874" y="129463"/>
                  </a:cubicBezTo>
                  <a:close/>
                  <a:moveTo>
                    <a:pt x="119874" y="196593"/>
                  </a:moveTo>
                  <a:lnTo>
                    <a:pt x="202986" y="196593"/>
                  </a:lnTo>
                  <a:cubicBezTo>
                    <a:pt x="209379" y="196593"/>
                    <a:pt x="215772" y="190199"/>
                    <a:pt x="215772" y="183806"/>
                  </a:cubicBezTo>
                  <a:cubicBezTo>
                    <a:pt x="215772" y="177413"/>
                    <a:pt x="209379" y="171020"/>
                    <a:pt x="202986" y="171020"/>
                  </a:cubicBezTo>
                  <a:lnTo>
                    <a:pt x="119874" y="171020"/>
                  </a:lnTo>
                  <a:cubicBezTo>
                    <a:pt x="113480" y="171020"/>
                    <a:pt x="107087" y="177413"/>
                    <a:pt x="107087" y="183806"/>
                  </a:cubicBezTo>
                  <a:cubicBezTo>
                    <a:pt x="103890" y="190199"/>
                    <a:pt x="110284" y="196593"/>
                    <a:pt x="119874" y="196593"/>
                  </a:cubicBezTo>
                  <a:close/>
                  <a:moveTo>
                    <a:pt x="107087" y="302081"/>
                  </a:moveTo>
                  <a:cubicBezTo>
                    <a:pt x="107087" y="308475"/>
                    <a:pt x="113480" y="314868"/>
                    <a:pt x="119874" y="314868"/>
                  </a:cubicBezTo>
                  <a:lnTo>
                    <a:pt x="375604" y="314868"/>
                  </a:lnTo>
                  <a:cubicBezTo>
                    <a:pt x="381997" y="314868"/>
                    <a:pt x="388390" y="308475"/>
                    <a:pt x="388390" y="302081"/>
                  </a:cubicBezTo>
                  <a:cubicBezTo>
                    <a:pt x="388390" y="295688"/>
                    <a:pt x="381997" y="289295"/>
                    <a:pt x="375604" y="289295"/>
                  </a:cubicBezTo>
                  <a:lnTo>
                    <a:pt x="119874" y="289295"/>
                  </a:lnTo>
                  <a:cubicBezTo>
                    <a:pt x="113480" y="286098"/>
                    <a:pt x="107087" y="292491"/>
                    <a:pt x="107087" y="302081"/>
                  </a:cubicBezTo>
                  <a:close/>
                  <a:moveTo>
                    <a:pt x="465109" y="199789"/>
                  </a:moveTo>
                  <a:lnTo>
                    <a:pt x="295688" y="30368"/>
                  </a:lnTo>
                  <a:cubicBezTo>
                    <a:pt x="292491" y="27171"/>
                    <a:pt x="286098" y="23975"/>
                    <a:pt x="282902" y="23975"/>
                  </a:cubicBezTo>
                  <a:lnTo>
                    <a:pt x="97497" y="23975"/>
                  </a:lnTo>
                  <a:cubicBezTo>
                    <a:pt x="55941" y="23975"/>
                    <a:pt x="23975" y="55941"/>
                    <a:pt x="23975" y="97497"/>
                  </a:cubicBezTo>
                  <a:lnTo>
                    <a:pt x="23975" y="247739"/>
                  </a:lnTo>
                  <a:lnTo>
                    <a:pt x="55941" y="295688"/>
                  </a:lnTo>
                  <a:lnTo>
                    <a:pt x="55941" y="97497"/>
                  </a:lnTo>
                  <a:cubicBezTo>
                    <a:pt x="55941" y="75121"/>
                    <a:pt x="75121" y="55941"/>
                    <a:pt x="97497" y="55941"/>
                  </a:cubicBezTo>
                  <a:lnTo>
                    <a:pt x="260525" y="55941"/>
                  </a:lnTo>
                  <a:lnTo>
                    <a:pt x="260525" y="151840"/>
                  </a:lnTo>
                  <a:cubicBezTo>
                    <a:pt x="260525" y="193396"/>
                    <a:pt x="292491" y="225362"/>
                    <a:pt x="334048" y="225362"/>
                  </a:cubicBezTo>
                  <a:lnTo>
                    <a:pt x="433143" y="225362"/>
                  </a:lnTo>
                  <a:lnTo>
                    <a:pt x="433143" y="484289"/>
                  </a:lnTo>
                  <a:cubicBezTo>
                    <a:pt x="433143" y="506666"/>
                    <a:pt x="413963" y="525845"/>
                    <a:pt x="391587" y="525845"/>
                  </a:cubicBezTo>
                  <a:lnTo>
                    <a:pt x="167823" y="525845"/>
                  </a:lnTo>
                  <a:lnTo>
                    <a:pt x="171020" y="551418"/>
                  </a:lnTo>
                  <a:cubicBezTo>
                    <a:pt x="171020" y="554615"/>
                    <a:pt x="171020" y="557812"/>
                    <a:pt x="171020" y="561008"/>
                  </a:cubicBezTo>
                  <a:cubicBezTo>
                    <a:pt x="244542" y="561008"/>
                    <a:pt x="343638" y="561008"/>
                    <a:pt x="343638" y="561008"/>
                  </a:cubicBezTo>
                  <a:lnTo>
                    <a:pt x="343638" y="561008"/>
                  </a:lnTo>
                  <a:lnTo>
                    <a:pt x="394784" y="561008"/>
                  </a:lnTo>
                  <a:lnTo>
                    <a:pt x="394784" y="561008"/>
                  </a:lnTo>
                  <a:lnTo>
                    <a:pt x="394784" y="561008"/>
                  </a:lnTo>
                  <a:cubicBezTo>
                    <a:pt x="436340" y="561008"/>
                    <a:pt x="468306" y="525845"/>
                    <a:pt x="468306" y="487486"/>
                  </a:cubicBezTo>
                  <a:lnTo>
                    <a:pt x="468306" y="209379"/>
                  </a:lnTo>
                  <a:cubicBezTo>
                    <a:pt x="468306" y="206182"/>
                    <a:pt x="468306" y="202986"/>
                    <a:pt x="465109" y="199789"/>
                  </a:cubicBezTo>
                  <a:close/>
                  <a:moveTo>
                    <a:pt x="334048" y="196593"/>
                  </a:moveTo>
                  <a:cubicBezTo>
                    <a:pt x="311671" y="196593"/>
                    <a:pt x="292491" y="177413"/>
                    <a:pt x="292491" y="155036"/>
                  </a:cubicBezTo>
                  <a:lnTo>
                    <a:pt x="292491" y="78317"/>
                  </a:lnTo>
                  <a:lnTo>
                    <a:pt x="410767" y="196593"/>
                  </a:lnTo>
                  <a:lnTo>
                    <a:pt x="334048" y="196593"/>
                  </a:lnTo>
                  <a:close/>
                  <a:moveTo>
                    <a:pt x="187003" y="452323"/>
                  </a:moveTo>
                  <a:lnTo>
                    <a:pt x="375604" y="452323"/>
                  </a:lnTo>
                  <a:cubicBezTo>
                    <a:pt x="381997" y="452323"/>
                    <a:pt x="388390" y="445930"/>
                    <a:pt x="388390" y="439536"/>
                  </a:cubicBezTo>
                  <a:cubicBezTo>
                    <a:pt x="388390" y="433143"/>
                    <a:pt x="381997" y="426750"/>
                    <a:pt x="375604" y="426750"/>
                  </a:cubicBezTo>
                  <a:lnTo>
                    <a:pt x="187003" y="426750"/>
                  </a:lnTo>
                  <a:cubicBezTo>
                    <a:pt x="180609" y="426750"/>
                    <a:pt x="174216" y="433143"/>
                    <a:pt x="174216" y="439536"/>
                  </a:cubicBezTo>
                  <a:cubicBezTo>
                    <a:pt x="174216" y="445930"/>
                    <a:pt x="180609" y="452323"/>
                    <a:pt x="187003" y="452323"/>
                  </a:cubicBezTo>
                  <a:close/>
                  <a:moveTo>
                    <a:pt x="388390" y="369211"/>
                  </a:moveTo>
                  <a:cubicBezTo>
                    <a:pt x="388390" y="362817"/>
                    <a:pt x="381997" y="356424"/>
                    <a:pt x="375604" y="356424"/>
                  </a:cubicBezTo>
                  <a:lnTo>
                    <a:pt x="151840" y="356424"/>
                  </a:lnTo>
                  <a:cubicBezTo>
                    <a:pt x="145447" y="356424"/>
                    <a:pt x="139053" y="362817"/>
                    <a:pt x="139053" y="369211"/>
                  </a:cubicBezTo>
                  <a:cubicBezTo>
                    <a:pt x="139053" y="375604"/>
                    <a:pt x="145447" y="381997"/>
                    <a:pt x="151840" y="381997"/>
                  </a:cubicBezTo>
                  <a:lnTo>
                    <a:pt x="375604" y="381997"/>
                  </a:lnTo>
                  <a:cubicBezTo>
                    <a:pt x="381997" y="381997"/>
                    <a:pt x="388390" y="375604"/>
                    <a:pt x="388390" y="369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  <p:sp>
          <p:nvSpPr>
            <p:cNvPr id="41" name="Vrije vorm: vorm 162">
              <a:extLst>
                <a:ext uri="{FF2B5EF4-FFF2-40B4-BE49-F238E27FC236}">
                  <a16:creationId xmlns:a16="http://schemas.microsoft.com/office/drawing/2014/main" id="{58388BA0-6710-41F3-BB8B-C28DFC86B107}"/>
                </a:ext>
              </a:extLst>
            </p:cNvPr>
            <p:cNvSpPr/>
            <p:nvPr/>
          </p:nvSpPr>
          <p:spPr>
            <a:xfrm>
              <a:off x="3700465" y="5346781"/>
              <a:ext cx="223764" cy="223764"/>
            </a:xfrm>
            <a:custGeom>
              <a:avLst/>
              <a:gdLst>
                <a:gd name="connsiteX0" fmla="*/ 126267 w 223763"/>
                <a:gd name="connsiteY0" fmla="*/ 23975 h 223763"/>
                <a:gd name="connsiteX1" fmla="*/ 23975 w 223763"/>
                <a:gd name="connsiteY1" fmla="*/ 126267 h 223763"/>
                <a:gd name="connsiteX2" fmla="*/ 126267 w 223763"/>
                <a:gd name="connsiteY2" fmla="*/ 228559 h 223763"/>
                <a:gd name="connsiteX3" fmla="*/ 228559 w 223763"/>
                <a:gd name="connsiteY3" fmla="*/ 126267 h 223763"/>
                <a:gd name="connsiteX4" fmla="*/ 126267 w 223763"/>
                <a:gd name="connsiteY4" fmla="*/ 23975 h 223763"/>
                <a:gd name="connsiteX5" fmla="*/ 135857 w 223763"/>
                <a:gd name="connsiteY5" fmla="*/ 199789 h 223763"/>
                <a:gd name="connsiteX6" fmla="*/ 78317 w 223763"/>
                <a:gd name="connsiteY6" fmla="*/ 151840 h 223763"/>
                <a:gd name="connsiteX7" fmla="*/ 62334 w 223763"/>
                <a:gd name="connsiteY7" fmla="*/ 151840 h 223763"/>
                <a:gd name="connsiteX8" fmla="*/ 62334 w 223763"/>
                <a:gd name="connsiteY8" fmla="*/ 135857 h 223763"/>
                <a:gd name="connsiteX9" fmla="*/ 75121 w 223763"/>
                <a:gd name="connsiteY9" fmla="*/ 135857 h 223763"/>
                <a:gd name="connsiteX10" fmla="*/ 75121 w 223763"/>
                <a:gd name="connsiteY10" fmla="*/ 126267 h 223763"/>
                <a:gd name="connsiteX11" fmla="*/ 75121 w 223763"/>
                <a:gd name="connsiteY11" fmla="*/ 116677 h 223763"/>
                <a:gd name="connsiteX12" fmla="*/ 62334 w 223763"/>
                <a:gd name="connsiteY12" fmla="*/ 116677 h 223763"/>
                <a:gd name="connsiteX13" fmla="*/ 62334 w 223763"/>
                <a:gd name="connsiteY13" fmla="*/ 100694 h 223763"/>
                <a:gd name="connsiteX14" fmla="*/ 78317 w 223763"/>
                <a:gd name="connsiteY14" fmla="*/ 100694 h 223763"/>
                <a:gd name="connsiteX15" fmla="*/ 135857 w 223763"/>
                <a:gd name="connsiteY15" fmla="*/ 52744 h 223763"/>
                <a:gd name="connsiteX16" fmla="*/ 164626 w 223763"/>
                <a:gd name="connsiteY16" fmla="*/ 59138 h 223763"/>
                <a:gd name="connsiteX17" fmla="*/ 164626 w 223763"/>
                <a:gd name="connsiteY17" fmla="*/ 81514 h 223763"/>
                <a:gd name="connsiteX18" fmla="*/ 139053 w 223763"/>
                <a:gd name="connsiteY18" fmla="*/ 71924 h 223763"/>
                <a:gd name="connsiteX19" fmla="*/ 107087 w 223763"/>
                <a:gd name="connsiteY19" fmla="*/ 97497 h 223763"/>
                <a:gd name="connsiteX20" fmla="*/ 158233 w 223763"/>
                <a:gd name="connsiteY20" fmla="*/ 97497 h 223763"/>
                <a:gd name="connsiteX21" fmla="*/ 151840 w 223763"/>
                <a:gd name="connsiteY21" fmla="*/ 113480 h 223763"/>
                <a:gd name="connsiteX22" fmla="*/ 103890 w 223763"/>
                <a:gd name="connsiteY22" fmla="*/ 113480 h 223763"/>
                <a:gd name="connsiteX23" fmla="*/ 103890 w 223763"/>
                <a:gd name="connsiteY23" fmla="*/ 123070 h 223763"/>
                <a:gd name="connsiteX24" fmla="*/ 103890 w 223763"/>
                <a:gd name="connsiteY24" fmla="*/ 132660 h 223763"/>
                <a:gd name="connsiteX25" fmla="*/ 151840 w 223763"/>
                <a:gd name="connsiteY25" fmla="*/ 132660 h 223763"/>
                <a:gd name="connsiteX26" fmla="*/ 145447 w 223763"/>
                <a:gd name="connsiteY26" fmla="*/ 148643 h 223763"/>
                <a:gd name="connsiteX27" fmla="*/ 107087 w 223763"/>
                <a:gd name="connsiteY27" fmla="*/ 148643 h 223763"/>
                <a:gd name="connsiteX28" fmla="*/ 139053 w 223763"/>
                <a:gd name="connsiteY28" fmla="*/ 174216 h 223763"/>
                <a:gd name="connsiteX29" fmla="*/ 164626 w 223763"/>
                <a:gd name="connsiteY29" fmla="*/ 167823 h 223763"/>
                <a:gd name="connsiteX30" fmla="*/ 174216 w 223763"/>
                <a:gd name="connsiteY30" fmla="*/ 187003 h 223763"/>
                <a:gd name="connsiteX31" fmla="*/ 135857 w 223763"/>
                <a:gd name="connsiteY31" fmla="*/ 199789 h 2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763" h="223763">
                  <a:moveTo>
                    <a:pt x="126267" y="23975"/>
                  </a:moveTo>
                  <a:cubicBezTo>
                    <a:pt x="68728" y="23975"/>
                    <a:pt x="23975" y="68728"/>
                    <a:pt x="23975" y="126267"/>
                  </a:cubicBezTo>
                  <a:cubicBezTo>
                    <a:pt x="23975" y="183806"/>
                    <a:pt x="68728" y="228559"/>
                    <a:pt x="126267" y="228559"/>
                  </a:cubicBezTo>
                  <a:cubicBezTo>
                    <a:pt x="183806" y="228559"/>
                    <a:pt x="228559" y="183806"/>
                    <a:pt x="228559" y="126267"/>
                  </a:cubicBezTo>
                  <a:cubicBezTo>
                    <a:pt x="228559" y="68728"/>
                    <a:pt x="180609" y="23975"/>
                    <a:pt x="126267" y="23975"/>
                  </a:cubicBezTo>
                  <a:close/>
                  <a:moveTo>
                    <a:pt x="135857" y="199789"/>
                  </a:moveTo>
                  <a:cubicBezTo>
                    <a:pt x="103890" y="199789"/>
                    <a:pt x="84711" y="180609"/>
                    <a:pt x="78317" y="151840"/>
                  </a:cubicBezTo>
                  <a:lnTo>
                    <a:pt x="62334" y="151840"/>
                  </a:lnTo>
                  <a:lnTo>
                    <a:pt x="62334" y="135857"/>
                  </a:lnTo>
                  <a:lnTo>
                    <a:pt x="75121" y="135857"/>
                  </a:lnTo>
                  <a:cubicBezTo>
                    <a:pt x="75121" y="132660"/>
                    <a:pt x="75121" y="129463"/>
                    <a:pt x="75121" y="126267"/>
                  </a:cubicBezTo>
                  <a:cubicBezTo>
                    <a:pt x="75121" y="123070"/>
                    <a:pt x="75121" y="119874"/>
                    <a:pt x="75121" y="116677"/>
                  </a:cubicBezTo>
                  <a:lnTo>
                    <a:pt x="62334" y="116677"/>
                  </a:lnTo>
                  <a:lnTo>
                    <a:pt x="62334" y="100694"/>
                  </a:lnTo>
                  <a:lnTo>
                    <a:pt x="78317" y="100694"/>
                  </a:lnTo>
                  <a:cubicBezTo>
                    <a:pt x="84711" y="71924"/>
                    <a:pt x="107087" y="52744"/>
                    <a:pt x="135857" y="52744"/>
                  </a:cubicBezTo>
                  <a:cubicBezTo>
                    <a:pt x="145447" y="52744"/>
                    <a:pt x="158233" y="55941"/>
                    <a:pt x="164626" y="59138"/>
                  </a:cubicBezTo>
                  <a:lnTo>
                    <a:pt x="164626" y="81514"/>
                  </a:lnTo>
                  <a:cubicBezTo>
                    <a:pt x="155036" y="75121"/>
                    <a:pt x="148643" y="71924"/>
                    <a:pt x="139053" y="71924"/>
                  </a:cubicBezTo>
                  <a:cubicBezTo>
                    <a:pt x="123070" y="71924"/>
                    <a:pt x="113480" y="81514"/>
                    <a:pt x="107087" y="97497"/>
                  </a:cubicBezTo>
                  <a:lnTo>
                    <a:pt x="158233" y="97497"/>
                  </a:lnTo>
                  <a:lnTo>
                    <a:pt x="151840" y="113480"/>
                  </a:lnTo>
                  <a:lnTo>
                    <a:pt x="103890" y="113480"/>
                  </a:lnTo>
                  <a:cubicBezTo>
                    <a:pt x="103890" y="116677"/>
                    <a:pt x="103890" y="119874"/>
                    <a:pt x="103890" y="123070"/>
                  </a:cubicBezTo>
                  <a:cubicBezTo>
                    <a:pt x="103890" y="126267"/>
                    <a:pt x="103890" y="129463"/>
                    <a:pt x="103890" y="132660"/>
                  </a:cubicBezTo>
                  <a:lnTo>
                    <a:pt x="151840" y="132660"/>
                  </a:lnTo>
                  <a:lnTo>
                    <a:pt x="145447" y="148643"/>
                  </a:lnTo>
                  <a:lnTo>
                    <a:pt x="107087" y="148643"/>
                  </a:lnTo>
                  <a:cubicBezTo>
                    <a:pt x="113480" y="164626"/>
                    <a:pt x="123070" y="174216"/>
                    <a:pt x="139053" y="174216"/>
                  </a:cubicBezTo>
                  <a:cubicBezTo>
                    <a:pt x="145447" y="174216"/>
                    <a:pt x="155036" y="174216"/>
                    <a:pt x="164626" y="167823"/>
                  </a:cubicBezTo>
                  <a:lnTo>
                    <a:pt x="174216" y="187003"/>
                  </a:lnTo>
                  <a:cubicBezTo>
                    <a:pt x="158233" y="196593"/>
                    <a:pt x="145447" y="199789"/>
                    <a:pt x="135857" y="199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  <p:sp>
          <p:nvSpPr>
            <p:cNvPr id="42" name="Vrije vorm: vorm 163">
              <a:extLst>
                <a:ext uri="{FF2B5EF4-FFF2-40B4-BE49-F238E27FC236}">
                  <a16:creationId xmlns:a16="http://schemas.microsoft.com/office/drawing/2014/main" id="{4892BC39-DC5B-400F-8CE4-082D735A2592}"/>
                </a:ext>
              </a:extLst>
            </p:cNvPr>
            <p:cNvSpPr/>
            <p:nvPr/>
          </p:nvSpPr>
          <p:spPr>
            <a:xfrm>
              <a:off x="3633336" y="5241292"/>
              <a:ext cx="191798" cy="191798"/>
            </a:xfrm>
            <a:custGeom>
              <a:avLst/>
              <a:gdLst>
                <a:gd name="connsiteX0" fmla="*/ 100694 w 191797"/>
                <a:gd name="connsiteY0" fmla="*/ 23975 h 191797"/>
                <a:gd name="connsiteX1" fmla="*/ 23975 w 191797"/>
                <a:gd name="connsiteY1" fmla="*/ 100694 h 191797"/>
                <a:gd name="connsiteX2" fmla="*/ 100694 w 191797"/>
                <a:gd name="connsiteY2" fmla="*/ 177413 h 191797"/>
                <a:gd name="connsiteX3" fmla="*/ 177413 w 191797"/>
                <a:gd name="connsiteY3" fmla="*/ 100694 h 191797"/>
                <a:gd name="connsiteX4" fmla="*/ 100694 w 191797"/>
                <a:gd name="connsiteY4" fmla="*/ 23975 h 191797"/>
                <a:gd name="connsiteX5" fmla="*/ 103890 w 191797"/>
                <a:gd name="connsiteY5" fmla="*/ 151840 h 191797"/>
                <a:gd name="connsiteX6" fmla="*/ 62334 w 191797"/>
                <a:gd name="connsiteY6" fmla="*/ 119874 h 191797"/>
                <a:gd name="connsiteX7" fmla="*/ 52744 w 191797"/>
                <a:gd name="connsiteY7" fmla="*/ 119874 h 191797"/>
                <a:gd name="connsiteX8" fmla="*/ 52744 w 191797"/>
                <a:gd name="connsiteY8" fmla="*/ 107087 h 191797"/>
                <a:gd name="connsiteX9" fmla="*/ 62334 w 191797"/>
                <a:gd name="connsiteY9" fmla="*/ 107087 h 191797"/>
                <a:gd name="connsiteX10" fmla="*/ 62334 w 191797"/>
                <a:gd name="connsiteY10" fmla="*/ 100694 h 191797"/>
                <a:gd name="connsiteX11" fmla="*/ 62334 w 191797"/>
                <a:gd name="connsiteY11" fmla="*/ 94301 h 191797"/>
                <a:gd name="connsiteX12" fmla="*/ 52744 w 191797"/>
                <a:gd name="connsiteY12" fmla="*/ 94301 h 191797"/>
                <a:gd name="connsiteX13" fmla="*/ 52744 w 191797"/>
                <a:gd name="connsiteY13" fmla="*/ 81514 h 191797"/>
                <a:gd name="connsiteX14" fmla="*/ 62334 w 191797"/>
                <a:gd name="connsiteY14" fmla="*/ 81514 h 191797"/>
                <a:gd name="connsiteX15" fmla="*/ 103890 w 191797"/>
                <a:gd name="connsiteY15" fmla="*/ 49548 h 191797"/>
                <a:gd name="connsiteX16" fmla="*/ 123070 w 191797"/>
                <a:gd name="connsiteY16" fmla="*/ 52744 h 191797"/>
                <a:gd name="connsiteX17" fmla="*/ 123070 w 191797"/>
                <a:gd name="connsiteY17" fmla="*/ 68728 h 191797"/>
                <a:gd name="connsiteX18" fmla="*/ 107087 w 191797"/>
                <a:gd name="connsiteY18" fmla="*/ 62334 h 191797"/>
                <a:gd name="connsiteX19" fmla="*/ 84711 w 191797"/>
                <a:gd name="connsiteY19" fmla="*/ 81514 h 191797"/>
                <a:gd name="connsiteX20" fmla="*/ 123070 w 191797"/>
                <a:gd name="connsiteY20" fmla="*/ 81514 h 191797"/>
                <a:gd name="connsiteX21" fmla="*/ 116677 w 191797"/>
                <a:gd name="connsiteY21" fmla="*/ 91104 h 191797"/>
                <a:gd name="connsiteX22" fmla="*/ 81514 w 191797"/>
                <a:gd name="connsiteY22" fmla="*/ 91104 h 191797"/>
                <a:gd name="connsiteX23" fmla="*/ 81514 w 191797"/>
                <a:gd name="connsiteY23" fmla="*/ 97497 h 191797"/>
                <a:gd name="connsiteX24" fmla="*/ 81514 w 191797"/>
                <a:gd name="connsiteY24" fmla="*/ 103890 h 191797"/>
                <a:gd name="connsiteX25" fmla="*/ 116677 w 191797"/>
                <a:gd name="connsiteY25" fmla="*/ 103890 h 191797"/>
                <a:gd name="connsiteX26" fmla="*/ 113480 w 191797"/>
                <a:gd name="connsiteY26" fmla="*/ 116677 h 191797"/>
                <a:gd name="connsiteX27" fmla="*/ 84711 w 191797"/>
                <a:gd name="connsiteY27" fmla="*/ 116677 h 191797"/>
                <a:gd name="connsiteX28" fmla="*/ 107087 w 191797"/>
                <a:gd name="connsiteY28" fmla="*/ 132660 h 191797"/>
                <a:gd name="connsiteX29" fmla="*/ 123070 w 191797"/>
                <a:gd name="connsiteY29" fmla="*/ 126267 h 191797"/>
                <a:gd name="connsiteX30" fmla="*/ 129463 w 191797"/>
                <a:gd name="connsiteY30" fmla="*/ 139053 h 191797"/>
                <a:gd name="connsiteX31" fmla="*/ 103890 w 191797"/>
                <a:gd name="connsiteY31" fmla="*/ 151840 h 19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797" h="191797">
                  <a:moveTo>
                    <a:pt x="100694" y="23975"/>
                  </a:moveTo>
                  <a:cubicBezTo>
                    <a:pt x="59138" y="23975"/>
                    <a:pt x="23975" y="59138"/>
                    <a:pt x="23975" y="100694"/>
                  </a:cubicBezTo>
                  <a:cubicBezTo>
                    <a:pt x="23975" y="142250"/>
                    <a:pt x="59138" y="177413"/>
                    <a:pt x="100694" y="177413"/>
                  </a:cubicBezTo>
                  <a:cubicBezTo>
                    <a:pt x="142250" y="177413"/>
                    <a:pt x="177413" y="142250"/>
                    <a:pt x="177413" y="100694"/>
                  </a:cubicBezTo>
                  <a:cubicBezTo>
                    <a:pt x="177413" y="59138"/>
                    <a:pt x="142250" y="23975"/>
                    <a:pt x="100694" y="23975"/>
                  </a:cubicBezTo>
                  <a:close/>
                  <a:moveTo>
                    <a:pt x="103890" y="151840"/>
                  </a:moveTo>
                  <a:cubicBezTo>
                    <a:pt x="81514" y="151840"/>
                    <a:pt x="68728" y="139053"/>
                    <a:pt x="62334" y="119874"/>
                  </a:cubicBezTo>
                  <a:lnTo>
                    <a:pt x="52744" y="119874"/>
                  </a:lnTo>
                  <a:lnTo>
                    <a:pt x="52744" y="107087"/>
                  </a:lnTo>
                  <a:lnTo>
                    <a:pt x="62334" y="107087"/>
                  </a:lnTo>
                  <a:cubicBezTo>
                    <a:pt x="62334" y="103890"/>
                    <a:pt x="62334" y="103890"/>
                    <a:pt x="62334" y="100694"/>
                  </a:cubicBezTo>
                  <a:cubicBezTo>
                    <a:pt x="62334" y="97497"/>
                    <a:pt x="62334" y="94301"/>
                    <a:pt x="62334" y="94301"/>
                  </a:cubicBezTo>
                  <a:lnTo>
                    <a:pt x="52744" y="94301"/>
                  </a:lnTo>
                  <a:lnTo>
                    <a:pt x="52744" y="81514"/>
                  </a:lnTo>
                  <a:lnTo>
                    <a:pt x="62334" y="81514"/>
                  </a:lnTo>
                  <a:cubicBezTo>
                    <a:pt x="68728" y="62334"/>
                    <a:pt x="81514" y="49548"/>
                    <a:pt x="103890" y="49548"/>
                  </a:cubicBezTo>
                  <a:cubicBezTo>
                    <a:pt x="110284" y="49548"/>
                    <a:pt x="119874" y="52744"/>
                    <a:pt x="123070" y="52744"/>
                  </a:cubicBezTo>
                  <a:lnTo>
                    <a:pt x="123070" y="68728"/>
                  </a:lnTo>
                  <a:cubicBezTo>
                    <a:pt x="119874" y="65531"/>
                    <a:pt x="113480" y="62334"/>
                    <a:pt x="107087" y="62334"/>
                  </a:cubicBezTo>
                  <a:cubicBezTo>
                    <a:pt x="97497" y="62334"/>
                    <a:pt x="87907" y="68728"/>
                    <a:pt x="84711" y="81514"/>
                  </a:cubicBezTo>
                  <a:lnTo>
                    <a:pt x="123070" y="81514"/>
                  </a:lnTo>
                  <a:lnTo>
                    <a:pt x="116677" y="91104"/>
                  </a:lnTo>
                  <a:lnTo>
                    <a:pt x="81514" y="91104"/>
                  </a:lnTo>
                  <a:cubicBezTo>
                    <a:pt x="81514" y="94301"/>
                    <a:pt x="81514" y="97497"/>
                    <a:pt x="81514" y="97497"/>
                  </a:cubicBezTo>
                  <a:cubicBezTo>
                    <a:pt x="81514" y="97497"/>
                    <a:pt x="81514" y="100694"/>
                    <a:pt x="81514" y="103890"/>
                  </a:cubicBezTo>
                  <a:lnTo>
                    <a:pt x="116677" y="103890"/>
                  </a:lnTo>
                  <a:lnTo>
                    <a:pt x="113480" y="116677"/>
                  </a:lnTo>
                  <a:lnTo>
                    <a:pt x="84711" y="116677"/>
                  </a:lnTo>
                  <a:cubicBezTo>
                    <a:pt x="87907" y="126267"/>
                    <a:pt x="94301" y="132660"/>
                    <a:pt x="107087" y="132660"/>
                  </a:cubicBezTo>
                  <a:cubicBezTo>
                    <a:pt x="113480" y="132660"/>
                    <a:pt x="116677" y="132660"/>
                    <a:pt x="123070" y="126267"/>
                  </a:cubicBezTo>
                  <a:lnTo>
                    <a:pt x="129463" y="139053"/>
                  </a:lnTo>
                  <a:cubicBezTo>
                    <a:pt x="123070" y="148643"/>
                    <a:pt x="113480" y="151840"/>
                    <a:pt x="103890" y="151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399"/>
            </a:p>
          </p:txBody>
        </p:sp>
      </p:grpSp>
      <p:pic>
        <p:nvPicPr>
          <p:cNvPr id="43" name="Afbeelding 16">
            <a:extLst>
              <a:ext uri="{FF2B5EF4-FFF2-40B4-BE49-F238E27FC236}">
                <a16:creationId xmlns:a16="http://schemas.microsoft.com/office/drawing/2014/main" id="{5AED5231-3853-43A6-8159-1BE9AF5EA0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99" y="3610525"/>
            <a:ext cx="1118988" cy="745992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44" name="Graphic 43" descr="Bank">
            <a:extLst>
              <a:ext uri="{FF2B5EF4-FFF2-40B4-BE49-F238E27FC236}">
                <a16:creationId xmlns:a16="http://schemas.microsoft.com/office/drawing/2014/main" id="{9C2259BE-E238-4654-ADD0-5B0130D08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9326" y="3030417"/>
            <a:ext cx="1279267" cy="1279267"/>
          </a:xfrm>
          <a:prstGeom prst="rect">
            <a:avLst/>
          </a:prstGeom>
        </p:spPr>
      </p:pic>
      <p:pic>
        <p:nvPicPr>
          <p:cNvPr id="45" name="Graphic 44" descr="Bank">
            <a:extLst>
              <a:ext uri="{FF2B5EF4-FFF2-40B4-BE49-F238E27FC236}">
                <a16:creationId xmlns:a16="http://schemas.microsoft.com/office/drawing/2014/main" id="{440C0212-BF88-4E5B-BEF8-B827BBC3D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3529" y="1600718"/>
            <a:ext cx="1279267" cy="1279267"/>
          </a:xfrm>
          <a:prstGeom prst="rect">
            <a:avLst/>
          </a:prstGeom>
        </p:spPr>
      </p:pic>
      <p:pic>
        <p:nvPicPr>
          <p:cNvPr id="46" name="Graphic 45" descr="Bank">
            <a:extLst>
              <a:ext uri="{FF2B5EF4-FFF2-40B4-BE49-F238E27FC236}">
                <a16:creationId xmlns:a16="http://schemas.microsoft.com/office/drawing/2014/main" id="{E2C2551A-F5A1-483B-A90E-923BA60C8C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7963" y="3725613"/>
            <a:ext cx="1279267" cy="1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>
                <a:solidFill>
                  <a:schemeClr val="bg1"/>
                </a:solidFill>
              </a:rPr>
              <a:t>E-commerce 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D0E10F-E78A-4706-AFC4-5DF265A3B6C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7AE82A-EE81-452E-87C2-09D9D50A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999" dirty="0"/>
              <a:t>Invoerregeling voor goederen met een intrinsieke waarde van € 150 of minder</a:t>
            </a:r>
          </a:p>
        </p:txBody>
      </p:sp>
      <p:pic>
        <p:nvPicPr>
          <p:cNvPr id="11" name="Picture 15" descr="nl">
            <a:extLst>
              <a:ext uri="{FF2B5EF4-FFF2-40B4-BE49-F238E27FC236}">
                <a16:creationId xmlns:a16="http://schemas.microsoft.com/office/drawing/2014/main" id="{F217E568-87D4-4297-9C8A-319BB1A3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364" y="3024567"/>
            <a:ext cx="742563" cy="3712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20" descr="us">
            <a:extLst>
              <a:ext uri="{FF2B5EF4-FFF2-40B4-BE49-F238E27FC236}">
                <a16:creationId xmlns:a16="http://schemas.microsoft.com/office/drawing/2014/main" id="{1AF8A00B-DFA9-448B-B994-83F4516F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587" y="1990242"/>
            <a:ext cx="742563" cy="3850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B76AA82F-3358-43D0-8269-3331653972AC}"/>
              </a:ext>
            </a:extLst>
          </p:cNvPr>
          <p:cNvCxnSpPr/>
          <p:nvPr/>
        </p:nvCxnSpPr>
        <p:spPr>
          <a:xfrm>
            <a:off x="4332748" y="1768291"/>
            <a:ext cx="32934" cy="4307981"/>
          </a:xfrm>
          <a:prstGeom prst="line">
            <a:avLst/>
          </a:prstGeom>
          <a:ln w="12700">
            <a:solidFill>
              <a:schemeClr val="tx1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>
            <a:extLst>
              <a:ext uri="{FF2B5EF4-FFF2-40B4-BE49-F238E27FC236}">
                <a16:creationId xmlns:a16="http://schemas.microsoft.com/office/drawing/2014/main" id="{37B300A3-C04F-458E-A5D6-F15959AB642E}"/>
              </a:ext>
            </a:extLst>
          </p:cNvPr>
          <p:cNvCxnSpPr>
            <a:cxnSpLocks/>
          </p:cNvCxnSpPr>
          <p:nvPr/>
        </p:nvCxnSpPr>
        <p:spPr>
          <a:xfrm>
            <a:off x="2024960" y="3128333"/>
            <a:ext cx="4133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extLst>
              <a:ext uri="{FF2B5EF4-FFF2-40B4-BE49-F238E27FC236}">
                <a16:creationId xmlns:a16="http://schemas.microsoft.com/office/drawing/2014/main" id="{B718C0CC-E1CE-4493-BCDC-3703190D4B0C}"/>
              </a:ext>
            </a:extLst>
          </p:cNvPr>
          <p:cNvSpPr txBox="1"/>
          <p:nvPr/>
        </p:nvSpPr>
        <p:spPr>
          <a:xfrm>
            <a:off x="3577032" y="2849886"/>
            <a:ext cx="1827848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Levering 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DBE32891-9B0C-4C14-A527-379B81618E32}"/>
              </a:ext>
            </a:extLst>
          </p:cNvPr>
          <p:cNvSpPr txBox="1"/>
          <p:nvPr/>
        </p:nvSpPr>
        <p:spPr>
          <a:xfrm>
            <a:off x="6296943" y="3362678"/>
            <a:ext cx="2398841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Klanten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A1AC8E6E-04E0-4F21-BA0B-E45CD7C842F8}"/>
              </a:ext>
            </a:extLst>
          </p:cNvPr>
          <p:cNvSpPr txBox="1"/>
          <p:nvPr/>
        </p:nvSpPr>
        <p:spPr>
          <a:xfrm>
            <a:off x="4529876" y="4086499"/>
            <a:ext cx="6084600" cy="1753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Btw </a:t>
            </a:r>
            <a:r>
              <a:rPr lang="en-GB" sz="1199" dirty="0" err="1"/>
              <a:t>wordt</a:t>
            </a:r>
            <a:r>
              <a:rPr lang="en-GB" sz="1199" dirty="0"/>
              <a:t> </a:t>
            </a:r>
            <a:r>
              <a:rPr lang="en-GB" sz="1199" dirty="0" err="1"/>
              <a:t>verschuldigd</a:t>
            </a:r>
            <a:r>
              <a:rPr lang="en-GB" sz="1199" dirty="0"/>
              <a:t> op het moment van levering</a:t>
            </a:r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Moment van levering = </a:t>
            </a:r>
            <a:r>
              <a:rPr lang="en-GB" sz="1199" dirty="0" err="1"/>
              <a:t>tijdstip</a:t>
            </a:r>
            <a:r>
              <a:rPr lang="en-GB" sz="1199" dirty="0"/>
              <a:t> </a:t>
            </a:r>
            <a:r>
              <a:rPr lang="en-GB" sz="1199" dirty="0" err="1"/>
              <a:t>wanneer</a:t>
            </a:r>
            <a:r>
              <a:rPr lang="en-GB" sz="1199" dirty="0"/>
              <a:t> de </a:t>
            </a:r>
            <a:r>
              <a:rPr lang="en-GB" sz="1199" dirty="0" err="1"/>
              <a:t>betaling</a:t>
            </a:r>
            <a:r>
              <a:rPr lang="en-GB" sz="1199" dirty="0"/>
              <a:t> </a:t>
            </a:r>
            <a:r>
              <a:rPr lang="en-GB" sz="1199" dirty="0" err="1"/>
              <a:t>wordt</a:t>
            </a:r>
            <a:r>
              <a:rPr lang="en-GB" sz="1199" dirty="0"/>
              <a:t> </a:t>
            </a:r>
            <a:r>
              <a:rPr lang="en-GB" sz="1199" dirty="0" err="1"/>
              <a:t>aanvaard</a:t>
            </a:r>
            <a:endParaRPr lang="en-GB" sz="1199" dirty="0"/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Btw is </a:t>
            </a:r>
            <a:r>
              <a:rPr lang="en-GB" sz="1199" dirty="0" err="1"/>
              <a:t>verschuldigd</a:t>
            </a:r>
            <a:r>
              <a:rPr lang="en-GB" sz="1199" dirty="0"/>
              <a:t> in de </a:t>
            </a:r>
            <a:r>
              <a:rPr lang="en-GB" sz="1199" dirty="0" err="1"/>
              <a:t>lidstaat</a:t>
            </a:r>
            <a:r>
              <a:rPr lang="en-GB" sz="1199" dirty="0"/>
              <a:t> </a:t>
            </a:r>
            <a:r>
              <a:rPr lang="en-GB" sz="1199" dirty="0" err="1"/>
              <a:t>waar</a:t>
            </a:r>
            <a:r>
              <a:rPr lang="en-GB" sz="1199" dirty="0"/>
              <a:t> het </a:t>
            </a:r>
            <a:r>
              <a:rPr lang="en-GB" sz="1199" dirty="0" err="1"/>
              <a:t>vervoer</a:t>
            </a:r>
            <a:r>
              <a:rPr lang="en-GB" sz="1199" dirty="0"/>
              <a:t> of de </a:t>
            </a:r>
            <a:r>
              <a:rPr lang="en-GB" sz="1199" dirty="0" err="1"/>
              <a:t>verzending</a:t>
            </a:r>
            <a:r>
              <a:rPr lang="en-GB" sz="1199" dirty="0"/>
              <a:t> </a:t>
            </a:r>
            <a:r>
              <a:rPr lang="en-GB" sz="1199" dirty="0" err="1"/>
              <a:t>eindigt</a:t>
            </a:r>
            <a:endParaRPr lang="en-GB" sz="1199" dirty="0"/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199" dirty="0"/>
              <a:t>MOSS-</a:t>
            </a:r>
            <a:r>
              <a:rPr lang="en-GB" sz="1199" dirty="0" err="1"/>
              <a:t>achtige</a:t>
            </a:r>
            <a:r>
              <a:rPr lang="en-GB" sz="1199" dirty="0"/>
              <a:t> btw </a:t>
            </a:r>
            <a:r>
              <a:rPr lang="en-GB" sz="1199" dirty="0" err="1"/>
              <a:t>aangifte</a:t>
            </a:r>
            <a:r>
              <a:rPr lang="en-GB" sz="1199" dirty="0"/>
              <a:t> per </a:t>
            </a:r>
            <a:r>
              <a:rPr lang="en-GB" sz="1199" dirty="0" err="1"/>
              <a:t>maand</a:t>
            </a:r>
            <a:r>
              <a:rPr lang="en-GB" sz="1199" dirty="0"/>
              <a:t> </a:t>
            </a:r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199" dirty="0" err="1"/>
              <a:t>Geen</a:t>
            </a:r>
            <a:r>
              <a:rPr lang="en-GB" sz="1199" dirty="0"/>
              <a:t> </a:t>
            </a:r>
            <a:r>
              <a:rPr lang="en-GB" sz="1199" dirty="0" err="1"/>
              <a:t>aftrek</a:t>
            </a:r>
            <a:r>
              <a:rPr lang="en-GB" sz="1199" dirty="0"/>
              <a:t> van </a:t>
            </a:r>
            <a:r>
              <a:rPr lang="en-GB" sz="1199" dirty="0" err="1"/>
              <a:t>voorbelasting</a:t>
            </a:r>
            <a:r>
              <a:rPr lang="en-GB" sz="1199" dirty="0"/>
              <a:t> </a:t>
            </a:r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199" dirty="0" err="1"/>
              <a:t>Bewaartermijn</a:t>
            </a:r>
            <a:r>
              <a:rPr lang="en-GB" sz="1199" dirty="0"/>
              <a:t> van 10 </a:t>
            </a:r>
            <a:r>
              <a:rPr lang="en-GB" sz="1199" dirty="0" err="1"/>
              <a:t>jaar</a:t>
            </a:r>
            <a:endParaRPr lang="en-GB" sz="1199" dirty="0"/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199" dirty="0" err="1"/>
              <a:t>Aansprakelijk</a:t>
            </a:r>
            <a:r>
              <a:rPr lang="en-GB" sz="1199" dirty="0"/>
              <a:t> </a:t>
            </a:r>
            <a:r>
              <a:rPr lang="en-GB" sz="1199" dirty="0" err="1"/>
              <a:t>vertegenwoordiger</a:t>
            </a:r>
            <a:r>
              <a:rPr lang="en-GB" sz="1199" dirty="0"/>
              <a:t> </a:t>
            </a:r>
          </a:p>
        </p:txBody>
      </p:sp>
      <p:pic>
        <p:nvPicPr>
          <p:cNvPr id="23" name="Graphic 22" descr="Kaartje">
            <a:extLst>
              <a:ext uri="{FF2B5EF4-FFF2-40B4-BE49-F238E27FC236}">
                <a16:creationId xmlns:a16="http://schemas.microsoft.com/office/drawing/2014/main" id="{F70AE3CD-1D0B-4F14-8313-1D2BD0DDB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562" y="2667835"/>
            <a:ext cx="913924" cy="913924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AAC8405C-4FAA-4387-B4C4-D2C5124361A9}"/>
              </a:ext>
            </a:extLst>
          </p:cNvPr>
          <p:cNvSpPr txBox="1"/>
          <p:nvPr/>
        </p:nvSpPr>
        <p:spPr>
          <a:xfrm>
            <a:off x="1577524" y="3804191"/>
            <a:ext cx="1619461" cy="86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Toont een speciaal Btw-nummer dat wordt gebruikt voor dit regime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CA35EA7-5FB8-42CB-839F-9B4CFFF105CA}"/>
              </a:ext>
            </a:extLst>
          </p:cNvPr>
          <p:cNvSpPr txBox="1"/>
          <p:nvPr/>
        </p:nvSpPr>
        <p:spPr>
          <a:xfrm>
            <a:off x="4426370" y="3572708"/>
            <a:ext cx="2959056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Vrijstelling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6279C11-9D13-4B3C-A597-0BE6CBE8E088}"/>
              </a:ext>
            </a:extLst>
          </p:cNvPr>
          <p:cNvCxnSpPr>
            <a:cxnSpLocks/>
          </p:cNvCxnSpPr>
          <p:nvPr/>
        </p:nvCxnSpPr>
        <p:spPr>
          <a:xfrm>
            <a:off x="1878587" y="3403684"/>
            <a:ext cx="1469764" cy="449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User">
            <a:extLst>
              <a:ext uri="{FF2B5EF4-FFF2-40B4-BE49-F238E27FC236}">
                <a16:creationId xmlns:a16="http://schemas.microsoft.com/office/drawing/2014/main" id="{5413F7B1-C3A3-4CC9-9625-1C8FDBA8FA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8805" y="2556420"/>
            <a:ext cx="913924" cy="913924"/>
          </a:xfrm>
          <a:prstGeom prst="rect">
            <a:avLst/>
          </a:prstGeom>
        </p:spPr>
      </p:pic>
      <p:pic>
        <p:nvPicPr>
          <p:cNvPr id="5" name="Graphic 4" descr="School girl">
            <a:extLst>
              <a:ext uri="{FF2B5EF4-FFF2-40B4-BE49-F238E27FC236}">
                <a16:creationId xmlns:a16="http://schemas.microsoft.com/office/drawing/2014/main" id="{3D9599F6-FB6F-4BA5-8DC9-72A12617A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7886" y="3407220"/>
            <a:ext cx="913924" cy="913924"/>
          </a:xfrm>
          <a:prstGeom prst="rect">
            <a:avLst/>
          </a:prstGeom>
        </p:spPr>
      </p:pic>
      <p:sp>
        <p:nvSpPr>
          <p:cNvPr id="25" name="TextBox 18">
            <a:extLst>
              <a:ext uri="{FF2B5EF4-FFF2-40B4-BE49-F238E27FC236}">
                <a16:creationId xmlns:a16="http://schemas.microsoft.com/office/drawing/2014/main" id="{44D59AA5-9BA1-47C0-9288-34CC65F9D6FD}"/>
              </a:ext>
            </a:extLst>
          </p:cNvPr>
          <p:cNvSpPr txBox="1"/>
          <p:nvPr/>
        </p:nvSpPr>
        <p:spPr>
          <a:xfrm>
            <a:off x="3520880" y="4230557"/>
            <a:ext cx="2398841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1399" dirty="0"/>
              <a:t>D</a:t>
            </a:r>
            <a:r>
              <a:rPr lang="nl-NL" sz="1399" dirty="0" err="1"/>
              <a:t>ouane</a:t>
            </a:r>
            <a:endParaRPr lang="nl-NL" sz="1399" dirty="0"/>
          </a:p>
        </p:txBody>
      </p:sp>
    </p:spTree>
    <p:extLst>
      <p:ext uri="{BB962C8B-B14F-4D97-AF65-F5344CB8AC3E}">
        <p14:creationId xmlns:p14="http://schemas.microsoft.com/office/powerpoint/2010/main" val="5934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7AE82A-EE81-452E-87C2-09D9D50A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999" dirty="0"/>
              <a:t>Regeling voor post- en koeriersbedrijven voor goederen met een intrinsieke waarde van € 150 of lager </a:t>
            </a:r>
          </a:p>
        </p:txBody>
      </p:sp>
      <p:pic>
        <p:nvPicPr>
          <p:cNvPr id="11" name="Picture 15" descr="nl">
            <a:extLst>
              <a:ext uri="{FF2B5EF4-FFF2-40B4-BE49-F238E27FC236}">
                <a16:creationId xmlns:a16="http://schemas.microsoft.com/office/drawing/2014/main" id="{F217E568-87D4-4297-9C8A-319BB1A3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364" y="3024567"/>
            <a:ext cx="742563" cy="3712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20" descr="us">
            <a:extLst>
              <a:ext uri="{FF2B5EF4-FFF2-40B4-BE49-F238E27FC236}">
                <a16:creationId xmlns:a16="http://schemas.microsoft.com/office/drawing/2014/main" id="{1AF8A00B-DFA9-448B-B994-83F4516F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587" y="1990242"/>
            <a:ext cx="742563" cy="3850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B76AA82F-3358-43D0-8269-3331653972AC}"/>
              </a:ext>
            </a:extLst>
          </p:cNvPr>
          <p:cNvCxnSpPr/>
          <p:nvPr/>
        </p:nvCxnSpPr>
        <p:spPr>
          <a:xfrm>
            <a:off x="4332748" y="1768291"/>
            <a:ext cx="32934" cy="4307981"/>
          </a:xfrm>
          <a:prstGeom prst="line">
            <a:avLst/>
          </a:prstGeom>
          <a:ln w="12700">
            <a:solidFill>
              <a:schemeClr val="tx1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>
            <a:extLst>
              <a:ext uri="{FF2B5EF4-FFF2-40B4-BE49-F238E27FC236}">
                <a16:creationId xmlns:a16="http://schemas.microsoft.com/office/drawing/2014/main" id="{37B300A3-C04F-458E-A5D6-F15959AB642E}"/>
              </a:ext>
            </a:extLst>
          </p:cNvPr>
          <p:cNvCxnSpPr>
            <a:cxnSpLocks/>
          </p:cNvCxnSpPr>
          <p:nvPr/>
        </p:nvCxnSpPr>
        <p:spPr>
          <a:xfrm>
            <a:off x="2024960" y="3128333"/>
            <a:ext cx="4133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extLst>
              <a:ext uri="{FF2B5EF4-FFF2-40B4-BE49-F238E27FC236}">
                <a16:creationId xmlns:a16="http://schemas.microsoft.com/office/drawing/2014/main" id="{B718C0CC-E1CE-4493-BCDC-3703190D4B0C}"/>
              </a:ext>
            </a:extLst>
          </p:cNvPr>
          <p:cNvSpPr txBox="1"/>
          <p:nvPr/>
        </p:nvSpPr>
        <p:spPr>
          <a:xfrm>
            <a:off x="3577032" y="2849886"/>
            <a:ext cx="1827848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Levering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DBE32891-9B0C-4C14-A527-379B81618E32}"/>
              </a:ext>
            </a:extLst>
          </p:cNvPr>
          <p:cNvSpPr txBox="1"/>
          <p:nvPr/>
        </p:nvSpPr>
        <p:spPr>
          <a:xfrm>
            <a:off x="3449288" y="4234070"/>
            <a:ext cx="2398841" cy="21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399" dirty="0"/>
              <a:t>Klanten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A1AC8E6E-04E0-4F21-BA0B-E45CD7C842F8}"/>
              </a:ext>
            </a:extLst>
          </p:cNvPr>
          <p:cNvSpPr txBox="1"/>
          <p:nvPr/>
        </p:nvSpPr>
        <p:spPr>
          <a:xfrm>
            <a:off x="5153085" y="3896255"/>
            <a:ext cx="6189219" cy="159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1199" dirty="0"/>
              <a:t>Maandelijks elektronische Btw-aangifte </a:t>
            </a: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nl-NL" sz="1199" b="1" dirty="0">
                <a:solidFill>
                  <a:srgbClr val="ED1A3B"/>
                </a:solidFill>
              </a:rPr>
              <a:t>!! </a:t>
            </a:r>
            <a:r>
              <a:rPr lang="nl-NL" sz="1199" dirty="0"/>
              <a:t>Aansluiting bij art. 110 DWU </a:t>
            </a:r>
            <a:r>
              <a:rPr lang="nl-NL" sz="1199" dirty="0">
                <a:sym typeface="Wingdings" panose="05000000000000000000" pitchFamily="2" charset="2"/>
              </a:rPr>
              <a:t> uitgestelde betaling tot midden van de maand </a:t>
            </a:r>
            <a:r>
              <a:rPr lang="nl-NL" sz="1199" b="1" dirty="0">
                <a:solidFill>
                  <a:srgbClr val="ED1A3B"/>
                </a:solidFill>
                <a:sym typeface="Wingdings" panose="05000000000000000000" pitchFamily="2" charset="2"/>
              </a:rPr>
              <a:t>!!</a:t>
            </a:r>
            <a:endParaRPr lang="nl-NL" sz="1199" b="1" dirty="0">
              <a:solidFill>
                <a:srgbClr val="ED1A3B"/>
              </a:solidFill>
            </a:endParaRPr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1199" dirty="0"/>
              <a:t>Optie voor lidstaat: Algemene btw-tarief van toepassing  (NB: niet in NL)</a:t>
            </a:r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1199" dirty="0"/>
              <a:t>De persoon voor wie de goederen zijn bestemd is verantwoordelijk voor de betaling van btw</a:t>
            </a:r>
          </a:p>
          <a:p>
            <a:pPr marL="285607" indent="-285607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1199" dirty="0"/>
              <a:t>De persoon die de goederen aanbiedt, int de btw van de persoon voor wie de goederen bestemd zijn en betaalt de btw </a:t>
            </a:r>
          </a:p>
        </p:txBody>
      </p:sp>
      <p:pic>
        <p:nvPicPr>
          <p:cNvPr id="20" name="Graphic 19" descr="Gebruiker">
            <a:extLst>
              <a:ext uri="{FF2B5EF4-FFF2-40B4-BE49-F238E27FC236}">
                <a16:creationId xmlns:a16="http://schemas.microsoft.com/office/drawing/2014/main" id="{9DBCFC30-1E25-4441-84E8-CB50819E6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9750" y="2670443"/>
            <a:ext cx="913924" cy="913924"/>
          </a:xfrm>
          <a:prstGeom prst="rect">
            <a:avLst/>
          </a:prstGeom>
        </p:spPr>
      </p:pic>
      <p:pic>
        <p:nvPicPr>
          <p:cNvPr id="21" name="Graphic 20" descr="Gebruiker">
            <a:extLst>
              <a:ext uri="{FF2B5EF4-FFF2-40B4-BE49-F238E27FC236}">
                <a16:creationId xmlns:a16="http://schemas.microsoft.com/office/drawing/2014/main" id="{235E2B03-EC56-4F39-B442-1756FDFBA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8351" y="3395848"/>
            <a:ext cx="913924" cy="913924"/>
          </a:xfrm>
          <a:prstGeom prst="rect">
            <a:avLst/>
          </a:prstGeom>
        </p:spPr>
      </p:pic>
      <p:pic>
        <p:nvPicPr>
          <p:cNvPr id="23" name="Graphic 22" descr="Kaartje">
            <a:extLst>
              <a:ext uri="{FF2B5EF4-FFF2-40B4-BE49-F238E27FC236}">
                <a16:creationId xmlns:a16="http://schemas.microsoft.com/office/drawing/2014/main" id="{F70AE3CD-1D0B-4F14-8313-1D2BD0DDB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562" y="2667835"/>
            <a:ext cx="913924" cy="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llon QRM"/>
          <p:cNvSpPr>
            <a:spLocks noChangeAspect="1" noEditPoints="1"/>
          </p:cNvSpPr>
          <p:nvPr/>
        </p:nvSpPr>
        <p:spPr bwMode="auto">
          <a:xfrm>
            <a:off x="663230" y="1718566"/>
            <a:ext cx="3513155" cy="4317751"/>
          </a:xfrm>
          <a:custGeom>
            <a:avLst/>
            <a:gdLst>
              <a:gd name="T0" fmla="*/ 608 w 960"/>
              <a:gd name="T1" fmla="*/ 930 h 1180"/>
              <a:gd name="T2" fmla="*/ 960 w 960"/>
              <a:gd name="T3" fmla="*/ 376 h 1180"/>
              <a:gd name="T4" fmla="*/ 538 w 960"/>
              <a:gd name="T5" fmla="*/ 0 h 1180"/>
              <a:gd name="T6" fmla="*/ 768 w 960"/>
              <a:gd name="T7" fmla="*/ 383 h 1180"/>
              <a:gd name="T8" fmla="*/ 576 w 960"/>
              <a:gd name="T9" fmla="*/ 923 h 1180"/>
              <a:gd name="T10" fmla="*/ 538 w 960"/>
              <a:gd name="T11" fmla="*/ 923 h 1180"/>
              <a:gd name="T12" fmla="*/ 731 w 960"/>
              <a:gd name="T13" fmla="*/ 383 h 1180"/>
              <a:gd name="T14" fmla="*/ 501 w 960"/>
              <a:gd name="T15" fmla="*/ 0 h 1180"/>
              <a:gd name="T16" fmla="*/ 480 w 960"/>
              <a:gd name="T17" fmla="*/ 0 h 1180"/>
              <a:gd name="T18" fmla="*/ 459 w 960"/>
              <a:gd name="T19" fmla="*/ 0 h 1180"/>
              <a:gd name="T20" fmla="*/ 229 w 960"/>
              <a:gd name="T21" fmla="*/ 383 h 1180"/>
              <a:gd name="T22" fmla="*/ 425 w 960"/>
              <a:gd name="T23" fmla="*/ 923 h 1180"/>
              <a:gd name="T24" fmla="*/ 385 w 960"/>
              <a:gd name="T25" fmla="*/ 923 h 1180"/>
              <a:gd name="T26" fmla="*/ 193 w 960"/>
              <a:gd name="T27" fmla="*/ 383 h 1180"/>
              <a:gd name="T28" fmla="*/ 422 w 960"/>
              <a:gd name="T29" fmla="*/ 0 h 1180"/>
              <a:gd name="T30" fmla="*/ 0 w 960"/>
              <a:gd name="T31" fmla="*/ 376 h 1180"/>
              <a:gd name="T32" fmla="*/ 353 w 960"/>
              <a:gd name="T33" fmla="*/ 930 h 1180"/>
              <a:gd name="T34" fmla="*/ 341 w 960"/>
              <a:gd name="T35" fmla="*/ 953 h 1180"/>
              <a:gd name="T36" fmla="*/ 369 w 960"/>
              <a:gd name="T37" fmla="*/ 983 h 1180"/>
              <a:gd name="T38" fmla="*/ 592 w 960"/>
              <a:gd name="T39" fmla="*/ 983 h 1180"/>
              <a:gd name="T40" fmla="*/ 619 w 960"/>
              <a:gd name="T41" fmla="*/ 953 h 1180"/>
              <a:gd name="T42" fmla="*/ 608 w 960"/>
              <a:gd name="T43" fmla="*/ 930 h 1180"/>
              <a:gd name="T44" fmla="*/ 576 w 960"/>
              <a:gd name="T45" fmla="*/ 1042 h 1180"/>
              <a:gd name="T46" fmla="*/ 385 w 960"/>
              <a:gd name="T47" fmla="*/ 1042 h 1180"/>
              <a:gd name="T48" fmla="*/ 369 w 960"/>
              <a:gd name="T49" fmla="*/ 1062 h 1180"/>
              <a:gd name="T50" fmla="*/ 395 w 960"/>
              <a:gd name="T51" fmla="*/ 1160 h 1180"/>
              <a:gd name="T52" fmla="*/ 425 w 960"/>
              <a:gd name="T53" fmla="*/ 1180 h 1180"/>
              <a:gd name="T54" fmla="*/ 538 w 960"/>
              <a:gd name="T55" fmla="*/ 1180 h 1180"/>
              <a:gd name="T56" fmla="*/ 566 w 960"/>
              <a:gd name="T57" fmla="*/ 1160 h 1180"/>
              <a:gd name="T58" fmla="*/ 592 w 960"/>
              <a:gd name="T59" fmla="*/ 1062 h 1180"/>
              <a:gd name="T60" fmla="*/ 576 w 960"/>
              <a:gd name="T61" fmla="*/ 1042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0" h="1180">
                <a:moveTo>
                  <a:pt x="608" y="930"/>
                </a:moveTo>
                <a:cubicBezTo>
                  <a:pt x="728" y="747"/>
                  <a:pt x="960" y="596"/>
                  <a:pt x="960" y="376"/>
                </a:cubicBezTo>
                <a:cubicBezTo>
                  <a:pt x="960" y="170"/>
                  <a:pt x="773" y="3"/>
                  <a:pt x="538" y="0"/>
                </a:cubicBezTo>
                <a:cubicBezTo>
                  <a:pt x="673" y="61"/>
                  <a:pt x="768" y="209"/>
                  <a:pt x="768" y="383"/>
                </a:cubicBezTo>
                <a:cubicBezTo>
                  <a:pt x="768" y="580"/>
                  <a:pt x="642" y="747"/>
                  <a:pt x="576" y="923"/>
                </a:cubicBezTo>
                <a:cubicBezTo>
                  <a:pt x="538" y="923"/>
                  <a:pt x="538" y="923"/>
                  <a:pt x="538" y="923"/>
                </a:cubicBezTo>
                <a:cubicBezTo>
                  <a:pt x="603" y="747"/>
                  <a:pt x="731" y="580"/>
                  <a:pt x="731" y="383"/>
                </a:cubicBezTo>
                <a:cubicBezTo>
                  <a:pt x="731" y="209"/>
                  <a:pt x="636" y="61"/>
                  <a:pt x="501" y="0"/>
                </a:cubicBezTo>
                <a:cubicBezTo>
                  <a:pt x="500" y="0"/>
                  <a:pt x="491" y="0"/>
                  <a:pt x="480" y="0"/>
                </a:cubicBezTo>
                <a:cubicBezTo>
                  <a:pt x="471" y="0"/>
                  <a:pt x="461" y="0"/>
                  <a:pt x="459" y="0"/>
                </a:cubicBezTo>
                <a:cubicBezTo>
                  <a:pt x="325" y="61"/>
                  <a:pt x="229" y="209"/>
                  <a:pt x="229" y="383"/>
                </a:cubicBezTo>
                <a:cubicBezTo>
                  <a:pt x="229" y="580"/>
                  <a:pt x="357" y="747"/>
                  <a:pt x="425" y="923"/>
                </a:cubicBezTo>
                <a:cubicBezTo>
                  <a:pt x="385" y="923"/>
                  <a:pt x="385" y="923"/>
                  <a:pt x="385" y="923"/>
                </a:cubicBezTo>
                <a:cubicBezTo>
                  <a:pt x="320" y="747"/>
                  <a:pt x="193" y="580"/>
                  <a:pt x="193" y="383"/>
                </a:cubicBezTo>
                <a:cubicBezTo>
                  <a:pt x="193" y="209"/>
                  <a:pt x="288" y="61"/>
                  <a:pt x="422" y="0"/>
                </a:cubicBezTo>
                <a:cubicBezTo>
                  <a:pt x="188" y="3"/>
                  <a:pt x="0" y="170"/>
                  <a:pt x="0" y="376"/>
                </a:cubicBezTo>
                <a:cubicBezTo>
                  <a:pt x="0" y="596"/>
                  <a:pt x="232" y="747"/>
                  <a:pt x="353" y="930"/>
                </a:cubicBezTo>
                <a:cubicBezTo>
                  <a:pt x="346" y="934"/>
                  <a:pt x="341" y="943"/>
                  <a:pt x="341" y="953"/>
                </a:cubicBezTo>
                <a:cubicBezTo>
                  <a:pt x="341" y="969"/>
                  <a:pt x="353" y="983"/>
                  <a:pt x="369" y="983"/>
                </a:cubicBezTo>
                <a:cubicBezTo>
                  <a:pt x="592" y="983"/>
                  <a:pt x="592" y="983"/>
                  <a:pt x="592" y="983"/>
                </a:cubicBezTo>
                <a:cubicBezTo>
                  <a:pt x="608" y="983"/>
                  <a:pt x="619" y="969"/>
                  <a:pt x="619" y="953"/>
                </a:cubicBezTo>
                <a:cubicBezTo>
                  <a:pt x="619" y="943"/>
                  <a:pt x="615" y="934"/>
                  <a:pt x="608" y="930"/>
                </a:cubicBezTo>
                <a:close/>
                <a:moveTo>
                  <a:pt x="576" y="104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3" y="1042"/>
                  <a:pt x="364" y="1051"/>
                  <a:pt x="369" y="1062"/>
                </a:cubicBezTo>
                <a:cubicBezTo>
                  <a:pt x="395" y="1160"/>
                  <a:pt x="395" y="1160"/>
                  <a:pt x="395" y="1160"/>
                </a:cubicBezTo>
                <a:cubicBezTo>
                  <a:pt x="399" y="1171"/>
                  <a:pt x="411" y="1180"/>
                  <a:pt x="425" y="1180"/>
                </a:cubicBezTo>
                <a:cubicBezTo>
                  <a:pt x="538" y="1180"/>
                  <a:pt x="538" y="1180"/>
                  <a:pt x="538" y="1180"/>
                </a:cubicBezTo>
                <a:cubicBezTo>
                  <a:pt x="550" y="1180"/>
                  <a:pt x="562" y="1171"/>
                  <a:pt x="566" y="1160"/>
                </a:cubicBezTo>
                <a:cubicBezTo>
                  <a:pt x="592" y="1062"/>
                  <a:pt x="592" y="1062"/>
                  <a:pt x="592" y="1062"/>
                </a:cubicBezTo>
                <a:cubicBezTo>
                  <a:pt x="596" y="1051"/>
                  <a:pt x="589" y="1042"/>
                  <a:pt x="576" y="1042"/>
                </a:cubicBez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13492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999" b="1" dirty="0" err="1">
                <a:solidFill>
                  <a:schemeClr val="bg1"/>
                </a:solidFill>
              </a:rPr>
              <a:t>Aangifte</a:t>
            </a:r>
            <a:r>
              <a:rPr lang="en-US" sz="2999" b="1" dirty="0">
                <a:solidFill>
                  <a:schemeClr val="bg1"/>
                </a:solidFill>
              </a:rPr>
              <a:t> </a:t>
            </a:r>
            <a:br>
              <a:rPr lang="en-US" sz="2999" b="1" dirty="0">
                <a:solidFill>
                  <a:schemeClr val="bg1"/>
                </a:solidFill>
              </a:rPr>
            </a:br>
            <a:r>
              <a:rPr lang="en-US" sz="2999" b="1" dirty="0">
                <a:solidFill>
                  <a:schemeClr val="bg1"/>
                </a:solidFill>
              </a:rPr>
              <a:t>100.000</a:t>
            </a:r>
          </a:p>
          <a:p>
            <a:pPr algn="ctr"/>
            <a:r>
              <a:rPr lang="en-US" sz="2999" b="1" dirty="0" err="1">
                <a:solidFill>
                  <a:schemeClr val="bg1"/>
                </a:solidFill>
              </a:rPr>
              <a:t>Betaling</a:t>
            </a:r>
            <a:endParaRPr lang="en-US" sz="2999" b="1" dirty="0">
              <a:solidFill>
                <a:schemeClr val="bg1"/>
              </a:solidFill>
            </a:endParaRPr>
          </a:p>
          <a:p>
            <a:pPr algn="ctr"/>
            <a:r>
              <a:rPr lang="en-US" sz="2999" b="1" dirty="0">
                <a:solidFill>
                  <a:schemeClr val="bg1"/>
                </a:solidFill>
              </a:rPr>
              <a:t>90.000</a:t>
            </a:r>
            <a:endParaRPr lang="nl-NL" sz="2999" b="1" dirty="0">
              <a:solidFill>
                <a:schemeClr val="bg1"/>
              </a:solidFill>
            </a:endParaRPr>
          </a:p>
        </p:txBody>
      </p:sp>
      <p:sp>
        <p:nvSpPr>
          <p:cNvPr id="4" name="witte achtergrond"/>
          <p:cNvSpPr/>
          <p:nvPr/>
        </p:nvSpPr>
        <p:spPr>
          <a:xfrm>
            <a:off x="0" y="-9928"/>
            <a:ext cx="12192000" cy="139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30" name="locator - boven"/>
          <p:cNvSpPr/>
          <p:nvPr/>
        </p:nvSpPr>
        <p:spPr>
          <a:xfrm rot="16200000" flipH="1">
            <a:off x="781263" y="106439"/>
            <a:ext cx="416853" cy="207544"/>
          </a:xfrm>
          <a:custGeom>
            <a:avLst/>
            <a:gdLst>
              <a:gd name="connsiteX0" fmla="*/ 0 w 417070"/>
              <a:gd name="connsiteY0" fmla="*/ 0 h 207598"/>
              <a:gd name="connsiteX1" fmla="*/ 0 w 417070"/>
              <a:gd name="connsiteY1" fmla="*/ 207598 h 207598"/>
              <a:gd name="connsiteX2" fmla="*/ 274741 w 417070"/>
              <a:gd name="connsiteY2" fmla="*/ 207598 h 207598"/>
              <a:gd name="connsiteX3" fmla="*/ 417070 w 417070"/>
              <a:gd name="connsiteY3" fmla="*/ 0 h 20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070" h="207598">
                <a:moveTo>
                  <a:pt x="0" y="0"/>
                </a:moveTo>
                <a:lnTo>
                  <a:pt x="0" y="207598"/>
                </a:lnTo>
                <a:lnTo>
                  <a:pt x="274741" y="207598"/>
                </a:lnTo>
                <a:lnTo>
                  <a:pt x="417070" y="0"/>
                </a:lnTo>
                <a:close/>
              </a:path>
            </a:pathLst>
          </a:custGeom>
          <a:solidFill>
            <a:srgbClr val="EE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655"/>
            <a:endParaRPr lang="nl-NL" sz="2399">
              <a:solidFill>
                <a:srgbClr val="FFFFFF"/>
              </a:solidFill>
            </a:endParaRPr>
          </a:p>
        </p:txBody>
      </p:sp>
      <p:cxnSp>
        <p:nvCxnSpPr>
          <p:cNvPr id="29" name="grijze lijn"/>
          <p:cNvCxnSpPr/>
          <p:nvPr/>
        </p:nvCxnSpPr>
        <p:spPr>
          <a:xfrm flipH="1">
            <a:off x="664458" y="1359748"/>
            <a:ext cx="108655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27E286A-D3C4-48AC-8F44-4447530642A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3764" y="466065"/>
            <a:ext cx="10864472" cy="532941"/>
          </a:xfrm>
        </p:spPr>
        <p:txBody>
          <a:bodyPr/>
          <a:lstStyle/>
          <a:p>
            <a:r>
              <a:rPr lang="nl-NL" dirty="0"/>
              <a:t>Betaal altijd je volledige OSS-aangifte!</a:t>
            </a:r>
          </a:p>
        </p:txBody>
      </p:sp>
      <p:sp>
        <p:nvSpPr>
          <p:cNvPr id="24" name="ballon F&amp;C"/>
          <p:cNvSpPr>
            <a:spLocks noChangeAspect="1" noEditPoints="1"/>
          </p:cNvSpPr>
          <p:nvPr/>
        </p:nvSpPr>
        <p:spPr bwMode="auto">
          <a:xfrm>
            <a:off x="4368486" y="4093994"/>
            <a:ext cx="1171052" cy="1439250"/>
          </a:xfrm>
          <a:custGeom>
            <a:avLst/>
            <a:gdLst>
              <a:gd name="T0" fmla="*/ 608 w 960"/>
              <a:gd name="T1" fmla="*/ 930 h 1180"/>
              <a:gd name="T2" fmla="*/ 960 w 960"/>
              <a:gd name="T3" fmla="*/ 376 h 1180"/>
              <a:gd name="T4" fmla="*/ 538 w 960"/>
              <a:gd name="T5" fmla="*/ 0 h 1180"/>
              <a:gd name="T6" fmla="*/ 768 w 960"/>
              <a:gd name="T7" fmla="*/ 383 h 1180"/>
              <a:gd name="T8" fmla="*/ 576 w 960"/>
              <a:gd name="T9" fmla="*/ 923 h 1180"/>
              <a:gd name="T10" fmla="*/ 538 w 960"/>
              <a:gd name="T11" fmla="*/ 923 h 1180"/>
              <a:gd name="T12" fmla="*/ 731 w 960"/>
              <a:gd name="T13" fmla="*/ 383 h 1180"/>
              <a:gd name="T14" fmla="*/ 501 w 960"/>
              <a:gd name="T15" fmla="*/ 0 h 1180"/>
              <a:gd name="T16" fmla="*/ 480 w 960"/>
              <a:gd name="T17" fmla="*/ 0 h 1180"/>
              <a:gd name="T18" fmla="*/ 459 w 960"/>
              <a:gd name="T19" fmla="*/ 0 h 1180"/>
              <a:gd name="T20" fmla="*/ 229 w 960"/>
              <a:gd name="T21" fmla="*/ 383 h 1180"/>
              <a:gd name="T22" fmla="*/ 425 w 960"/>
              <a:gd name="T23" fmla="*/ 923 h 1180"/>
              <a:gd name="T24" fmla="*/ 385 w 960"/>
              <a:gd name="T25" fmla="*/ 923 h 1180"/>
              <a:gd name="T26" fmla="*/ 193 w 960"/>
              <a:gd name="T27" fmla="*/ 383 h 1180"/>
              <a:gd name="T28" fmla="*/ 422 w 960"/>
              <a:gd name="T29" fmla="*/ 0 h 1180"/>
              <a:gd name="T30" fmla="*/ 0 w 960"/>
              <a:gd name="T31" fmla="*/ 376 h 1180"/>
              <a:gd name="T32" fmla="*/ 353 w 960"/>
              <a:gd name="T33" fmla="*/ 930 h 1180"/>
              <a:gd name="T34" fmla="*/ 341 w 960"/>
              <a:gd name="T35" fmla="*/ 953 h 1180"/>
              <a:gd name="T36" fmla="*/ 369 w 960"/>
              <a:gd name="T37" fmla="*/ 983 h 1180"/>
              <a:gd name="T38" fmla="*/ 592 w 960"/>
              <a:gd name="T39" fmla="*/ 983 h 1180"/>
              <a:gd name="T40" fmla="*/ 619 w 960"/>
              <a:gd name="T41" fmla="*/ 953 h 1180"/>
              <a:gd name="T42" fmla="*/ 608 w 960"/>
              <a:gd name="T43" fmla="*/ 930 h 1180"/>
              <a:gd name="T44" fmla="*/ 576 w 960"/>
              <a:gd name="T45" fmla="*/ 1042 h 1180"/>
              <a:gd name="T46" fmla="*/ 385 w 960"/>
              <a:gd name="T47" fmla="*/ 1042 h 1180"/>
              <a:gd name="T48" fmla="*/ 369 w 960"/>
              <a:gd name="T49" fmla="*/ 1062 h 1180"/>
              <a:gd name="T50" fmla="*/ 395 w 960"/>
              <a:gd name="T51" fmla="*/ 1160 h 1180"/>
              <a:gd name="T52" fmla="*/ 425 w 960"/>
              <a:gd name="T53" fmla="*/ 1180 h 1180"/>
              <a:gd name="T54" fmla="*/ 538 w 960"/>
              <a:gd name="T55" fmla="*/ 1180 h 1180"/>
              <a:gd name="T56" fmla="*/ 566 w 960"/>
              <a:gd name="T57" fmla="*/ 1160 h 1180"/>
              <a:gd name="T58" fmla="*/ 592 w 960"/>
              <a:gd name="T59" fmla="*/ 1062 h 1180"/>
              <a:gd name="T60" fmla="*/ 576 w 960"/>
              <a:gd name="T61" fmla="*/ 1042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0" h="1180">
                <a:moveTo>
                  <a:pt x="608" y="930"/>
                </a:moveTo>
                <a:cubicBezTo>
                  <a:pt x="728" y="747"/>
                  <a:pt x="960" y="596"/>
                  <a:pt x="960" y="376"/>
                </a:cubicBezTo>
                <a:cubicBezTo>
                  <a:pt x="960" y="170"/>
                  <a:pt x="773" y="3"/>
                  <a:pt x="538" y="0"/>
                </a:cubicBezTo>
                <a:cubicBezTo>
                  <a:pt x="673" y="61"/>
                  <a:pt x="768" y="209"/>
                  <a:pt x="768" y="383"/>
                </a:cubicBezTo>
                <a:cubicBezTo>
                  <a:pt x="768" y="580"/>
                  <a:pt x="642" y="747"/>
                  <a:pt x="576" y="923"/>
                </a:cubicBezTo>
                <a:cubicBezTo>
                  <a:pt x="538" y="923"/>
                  <a:pt x="538" y="923"/>
                  <a:pt x="538" y="923"/>
                </a:cubicBezTo>
                <a:cubicBezTo>
                  <a:pt x="603" y="747"/>
                  <a:pt x="731" y="580"/>
                  <a:pt x="731" y="383"/>
                </a:cubicBezTo>
                <a:cubicBezTo>
                  <a:pt x="731" y="209"/>
                  <a:pt x="636" y="61"/>
                  <a:pt x="501" y="0"/>
                </a:cubicBezTo>
                <a:cubicBezTo>
                  <a:pt x="500" y="0"/>
                  <a:pt x="491" y="0"/>
                  <a:pt x="480" y="0"/>
                </a:cubicBezTo>
                <a:cubicBezTo>
                  <a:pt x="471" y="0"/>
                  <a:pt x="461" y="0"/>
                  <a:pt x="459" y="0"/>
                </a:cubicBezTo>
                <a:cubicBezTo>
                  <a:pt x="325" y="61"/>
                  <a:pt x="229" y="209"/>
                  <a:pt x="229" y="383"/>
                </a:cubicBezTo>
                <a:cubicBezTo>
                  <a:pt x="229" y="580"/>
                  <a:pt x="357" y="747"/>
                  <a:pt x="425" y="923"/>
                </a:cubicBezTo>
                <a:cubicBezTo>
                  <a:pt x="385" y="923"/>
                  <a:pt x="385" y="923"/>
                  <a:pt x="385" y="923"/>
                </a:cubicBezTo>
                <a:cubicBezTo>
                  <a:pt x="320" y="747"/>
                  <a:pt x="193" y="580"/>
                  <a:pt x="193" y="383"/>
                </a:cubicBezTo>
                <a:cubicBezTo>
                  <a:pt x="193" y="209"/>
                  <a:pt x="288" y="61"/>
                  <a:pt x="422" y="0"/>
                </a:cubicBezTo>
                <a:cubicBezTo>
                  <a:pt x="188" y="3"/>
                  <a:pt x="0" y="170"/>
                  <a:pt x="0" y="376"/>
                </a:cubicBezTo>
                <a:cubicBezTo>
                  <a:pt x="0" y="596"/>
                  <a:pt x="232" y="747"/>
                  <a:pt x="353" y="930"/>
                </a:cubicBezTo>
                <a:cubicBezTo>
                  <a:pt x="346" y="934"/>
                  <a:pt x="341" y="943"/>
                  <a:pt x="341" y="953"/>
                </a:cubicBezTo>
                <a:cubicBezTo>
                  <a:pt x="341" y="969"/>
                  <a:pt x="353" y="983"/>
                  <a:pt x="369" y="983"/>
                </a:cubicBezTo>
                <a:cubicBezTo>
                  <a:pt x="592" y="983"/>
                  <a:pt x="592" y="983"/>
                  <a:pt x="592" y="983"/>
                </a:cubicBezTo>
                <a:cubicBezTo>
                  <a:pt x="608" y="983"/>
                  <a:pt x="619" y="969"/>
                  <a:pt x="619" y="953"/>
                </a:cubicBezTo>
                <a:cubicBezTo>
                  <a:pt x="619" y="943"/>
                  <a:pt x="615" y="934"/>
                  <a:pt x="608" y="930"/>
                </a:cubicBezTo>
                <a:close/>
                <a:moveTo>
                  <a:pt x="576" y="104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3" y="1042"/>
                  <a:pt x="364" y="1051"/>
                  <a:pt x="369" y="1062"/>
                </a:cubicBezTo>
                <a:cubicBezTo>
                  <a:pt x="395" y="1160"/>
                  <a:pt x="395" y="1160"/>
                  <a:pt x="395" y="1160"/>
                </a:cubicBezTo>
                <a:cubicBezTo>
                  <a:pt x="399" y="1171"/>
                  <a:pt x="411" y="1180"/>
                  <a:pt x="425" y="1180"/>
                </a:cubicBezTo>
                <a:cubicBezTo>
                  <a:pt x="538" y="1180"/>
                  <a:pt x="538" y="1180"/>
                  <a:pt x="538" y="1180"/>
                </a:cubicBezTo>
                <a:cubicBezTo>
                  <a:pt x="550" y="1180"/>
                  <a:pt x="562" y="1171"/>
                  <a:pt x="566" y="1160"/>
                </a:cubicBezTo>
                <a:cubicBezTo>
                  <a:pt x="592" y="1062"/>
                  <a:pt x="592" y="1062"/>
                  <a:pt x="592" y="1062"/>
                </a:cubicBezTo>
                <a:cubicBezTo>
                  <a:pt x="596" y="1051"/>
                  <a:pt x="589" y="1042"/>
                  <a:pt x="576" y="1042"/>
                </a:cubicBez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44976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99" b="1" dirty="0">
                <a:solidFill>
                  <a:schemeClr val="bg1"/>
                </a:solidFill>
              </a:rPr>
              <a:t>18.000</a:t>
            </a:r>
            <a:endParaRPr lang="nl-NL" sz="999" b="1" dirty="0">
              <a:solidFill>
                <a:schemeClr val="bg1"/>
              </a:solidFill>
            </a:endParaRPr>
          </a:p>
        </p:txBody>
      </p:sp>
      <p:sp>
        <p:nvSpPr>
          <p:cNvPr id="25" name="ballon HR"/>
          <p:cNvSpPr>
            <a:spLocks noChangeAspect="1" noEditPoints="1"/>
          </p:cNvSpPr>
          <p:nvPr/>
        </p:nvSpPr>
        <p:spPr bwMode="auto">
          <a:xfrm>
            <a:off x="5821673" y="4091499"/>
            <a:ext cx="1171052" cy="1439250"/>
          </a:xfrm>
          <a:custGeom>
            <a:avLst/>
            <a:gdLst>
              <a:gd name="T0" fmla="*/ 608 w 960"/>
              <a:gd name="T1" fmla="*/ 930 h 1180"/>
              <a:gd name="T2" fmla="*/ 960 w 960"/>
              <a:gd name="T3" fmla="*/ 376 h 1180"/>
              <a:gd name="T4" fmla="*/ 538 w 960"/>
              <a:gd name="T5" fmla="*/ 0 h 1180"/>
              <a:gd name="T6" fmla="*/ 768 w 960"/>
              <a:gd name="T7" fmla="*/ 383 h 1180"/>
              <a:gd name="T8" fmla="*/ 576 w 960"/>
              <a:gd name="T9" fmla="*/ 923 h 1180"/>
              <a:gd name="T10" fmla="*/ 538 w 960"/>
              <a:gd name="T11" fmla="*/ 923 h 1180"/>
              <a:gd name="T12" fmla="*/ 731 w 960"/>
              <a:gd name="T13" fmla="*/ 383 h 1180"/>
              <a:gd name="T14" fmla="*/ 501 w 960"/>
              <a:gd name="T15" fmla="*/ 0 h 1180"/>
              <a:gd name="T16" fmla="*/ 480 w 960"/>
              <a:gd name="T17" fmla="*/ 0 h 1180"/>
              <a:gd name="T18" fmla="*/ 459 w 960"/>
              <a:gd name="T19" fmla="*/ 0 h 1180"/>
              <a:gd name="T20" fmla="*/ 229 w 960"/>
              <a:gd name="T21" fmla="*/ 383 h 1180"/>
              <a:gd name="T22" fmla="*/ 425 w 960"/>
              <a:gd name="T23" fmla="*/ 923 h 1180"/>
              <a:gd name="T24" fmla="*/ 385 w 960"/>
              <a:gd name="T25" fmla="*/ 923 h 1180"/>
              <a:gd name="T26" fmla="*/ 193 w 960"/>
              <a:gd name="T27" fmla="*/ 383 h 1180"/>
              <a:gd name="T28" fmla="*/ 422 w 960"/>
              <a:gd name="T29" fmla="*/ 0 h 1180"/>
              <a:gd name="T30" fmla="*/ 0 w 960"/>
              <a:gd name="T31" fmla="*/ 376 h 1180"/>
              <a:gd name="T32" fmla="*/ 353 w 960"/>
              <a:gd name="T33" fmla="*/ 930 h 1180"/>
              <a:gd name="T34" fmla="*/ 341 w 960"/>
              <a:gd name="T35" fmla="*/ 953 h 1180"/>
              <a:gd name="T36" fmla="*/ 369 w 960"/>
              <a:gd name="T37" fmla="*/ 983 h 1180"/>
              <a:gd name="T38" fmla="*/ 592 w 960"/>
              <a:gd name="T39" fmla="*/ 983 h 1180"/>
              <a:gd name="T40" fmla="*/ 619 w 960"/>
              <a:gd name="T41" fmla="*/ 953 h 1180"/>
              <a:gd name="T42" fmla="*/ 608 w 960"/>
              <a:gd name="T43" fmla="*/ 930 h 1180"/>
              <a:gd name="T44" fmla="*/ 576 w 960"/>
              <a:gd name="T45" fmla="*/ 1042 h 1180"/>
              <a:gd name="T46" fmla="*/ 385 w 960"/>
              <a:gd name="T47" fmla="*/ 1042 h 1180"/>
              <a:gd name="T48" fmla="*/ 369 w 960"/>
              <a:gd name="T49" fmla="*/ 1062 h 1180"/>
              <a:gd name="T50" fmla="*/ 395 w 960"/>
              <a:gd name="T51" fmla="*/ 1160 h 1180"/>
              <a:gd name="T52" fmla="*/ 425 w 960"/>
              <a:gd name="T53" fmla="*/ 1180 h 1180"/>
              <a:gd name="T54" fmla="*/ 538 w 960"/>
              <a:gd name="T55" fmla="*/ 1180 h 1180"/>
              <a:gd name="T56" fmla="*/ 566 w 960"/>
              <a:gd name="T57" fmla="*/ 1160 h 1180"/>
              <a:gd name="T58" fmla="*/ 592 w 960"/>
              <a:gd name="T59" fmla="*/ 1062 h 1180"/>
              <a:gd name="T60" fmla="*/ 576 w 960"/>
              <a:gd name="T61" fmla="*/ 1042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0" h="1180">
                <a:moveTo>
                  <a:pt x="608" y="930"/>
                </a:moveTo>
                <a:cubicBezTo>
                  <a:pt x="728" y="747"/>
                  <a:pt x="960" y="596"/>
                  <a:pt x="960" y="376"/>
                </a:cubicBezTo>
                <a:cubicBezTo>
                  <a:pt x="960" y="170"/>
                  <a:pt x="773" y="3"/>
                  <a:pt x="538" y="0"/>
                </a:cubicBezTo>
                <a:cubicBezTo>
                  <a:pt x="673" y="61"/>
                  <a:pt x="768" y="209"/>
                  <a:pt x="768" y="383"/>
                </a:cubicBezTo>
                <a:cubicBezTo>
                  <a:pt x="768" y="580"/>
                  <a:pt x="642" y="747"/>
                  <a:pt x="576" y="923"/>
                </a:cubicBezTo>
                <a:cubicBezTo>
                  <a:pt x="538" y="923"/>
                  <a:pt x="538" y="923"/>
                  <a:pt x="538" y="923"/>
                </a:cubicBezTo>
                <a:cubicBezTo>
                  <a:pt x="603" y="747"/>
                  <a:pt x="731" y="580"/>
                  <a:pt x="731" y="383"/>
                </a:cubicBezTo>
                <a:cubicBezTo>
                  <a:pt x="731" y="209"/>
                  <a:pt x="636" y="61"/>
                  <a:pt x="501" y="0"/>
                </a:cubicBezTo>
                <a:cubicBezTo>
                  <a:pt x="500" y="0"/>
                  <a:pt x="491" y="0"/>
                  <a:pt x="480" y="0"/>
                </a:cubicBezTo>
                <a:cubicBezTo>
                  <a:pt x="471" y="0"/>
                  <a:pt x="461" y="0"/>
                  <a:pt x="459" y="0"/>
                </a:cubicBezTo>
                <a:cubicBezTo>
                  <a:pt x="325" y="61"/>
                  <a:pt x="229" y="209"/>
                  <a:pt x="229" y="383"/>
                </a:cubicBezTo>
                <a:cubicBezTo>
                  <a:pt x="229" y="580"/>
                  <a:pt x="357" y="747"/>
                  <a:pt x="425" y="923"/>
                </a:cubicBezTo>
                <a:cubicBezTo>
                  <a:pt x="385" y="923"/>
                  <a:pt x="385" y="923"/>
                  <a:pt x="385" y="923"/>
                </a:cubicBezTo>
                <a:cubicBezTo>
                  <a:pt x="320" y="747"/>
                  <a:pt x="193" y="580"/>
                  <a:pt x="193" y="383"/>
                </a:cubicBezTo>
                <a:cubicBezTo>
                  <a:pt x="193" y="209"/>
                  <a:pt x="288" y="61"/>
                  <a:pt x="422" y="0"/>
                </a:cubicBezTo>
                <a:cubicBezTo>
                  <a:pt x="188" y="3"/>
                  <a:pt x="0" y="170"/>
                  <a:pt x="0" y="376"/>
                </a:cubicBezTo>
                <a:cubicBezTo>
                  <a:pt x="0" y="596"/>
                  <a:pt x="232" y="747"/>
                  <a:pt x="353" y="930"/>
                </a:cubicBezTo>
                <a:cubicBezTo>
                  <a:pt x="346" y="934"/>
                  <a:pt x="341" y="943"/>
                  <a:pt x="341" y="953"/>
                </a:cubicBezTo>
                <a:cubicBezTo>
                  <a:pt x="341" y="969"/>
                  <a:pt x="353" y="983"/>
                  <a:pt x="369" y="983"/>
                </a:cubicBezTo>
                <a:cubicBezTo>
                  <a:pt x="592" y="983"/>
                  <a:pt x="592" y="983"/>
                  <a:pt x="592" y="983"/>
                </a:cubicBezTo>
                <a:cubicBezTo>
                  <a:pt x="608" y="983"/>
                  <a:pt x="619" y="969"/>
                  <a:pt x="619" y="953"/>
                </a:cubicBezTo>
                <a:cubicBezTo>
                  <a:pt x="619" y="943"/>
                  <a:pt x="615" y="934"/>
                  <a:pt x="608" y="930"/>
                </a:cubicBezTo>
                <a:close/>
                <a:moveTo>
                  <a:pt x="576" y="104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3" y="1042"/>
                  <a:pt x="364" y="1051"/>
                  <a:pt x="369" y="1062"/>
                </a:cubicBezTo>
                <a:cubicBezTo>
                  <a:pt x="395" y="1160"/>
                  <a:pt x="395" y="1160"/>
                  <a:pt x="395" y="1160"/>
                </a:cubicBezTo>
                <a:cubicBezTo>
                  <a:pt x="399" y="1171"/>
                  <a:pt x="411" y="1180"/>
                  <a:pt x="425" y="1180"/>
                </a:cubicBezTo>
                <a:cubicBezTo>
                  <a:pt x="538" y="1180"/>
                  <a:pt x="538" y="1180"/>
                  <a:pt x="538" y="1180"/>
                </a:cubicBezTo>
                <a:cubicBezTo>
                  <a:pt x="550" y="1180"/>
                  <a:pt x="562" y="1171"/>
                  <a:pt x="566" y="1160"/>
                </a:cubicBezTo>
                <a:cubicBezTo>
                  <a:pt x="592" y="1062"/>
                  <a:pt x="592" y="1062"/>
                  <a:pt x="592" y="1062"/>
                </a:cubicBezTo>
                <a:cubicBezTo>
                  <a:pt x="596" y="1051"/>
                  <a:pt x="589" y="1042"/>
                  <a:pt x="576" y="1042"/>
                </a:cubicBez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44976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999" b="1" dirty="0">
                <a:solidFill>
                  <a:schemeClr val="bg1"/>
                </a:solidFill>
              </a:rPr>
              <a:t>18.000</a:t>
            </a:r>
          </a:p>
        </p:txBody>
      </p:sp>
      <p:sp>
        <p:nvSpPr>
          <p:cNvPr id="26" name="ballon BVT"/>
          <p:cNvSpPr>
            <a:spLocks noChangeAspect="1" noEditPoints="1"/>
          </p:cNvSpPr>
          <p:nvPr/>
        </p:nvSpPr>
        <p:spPr bwMode="auto">
          <a:xfrm>
            <a:off x="7274861" y="4093994"/>
            <a:ext cx="1171052" cy="1439250"/>
          </a:xfrm>
          <a:custGeom>
            <a:avLst/>
            <a:gdLst>
              <a:gd name="T0" fmla="*/ 608 w 960"/>
              <a:gd name="T1" fmla="*/ 930 h 1180"/>
              <a:gd name="T2" fmla="*/ 960 w 960"/>
              <a:gd name="T3" fmla="*/ 376 h 1180"/>
              <a:gd name="T4" fmla="*/ 538 w 960"/>
              <a:gd name="T5" fmla="*/ 0 h 1180"/>
              <a:gd name="T6" fmla="*/ 768 w 960"/>
              <a:gd name="T7" fmla="*/ 383 h 1180"/>
              <a:gd name="T8" fmla="*/ 576 w 960"/>
              <a:gd name="T9" fmla="*/ 923 h 1180"/>
              <a:gd name="T10" fmla="*/ 538 w 960"/>
              <a:gd name="T11" fmla="*/ 923 h 1180"/>
              <a:gd name="T12" fmla="*/ 731 w 960"/>
              <a:gd name="T13" fmla="*/ 383 h 1180"/>
              <a:gd name="T14" fmla="*/ 501 w 960"/>
              <a:gd name="T15" fmla="*/ 0 h 1180"/>
              <a:gd name="T16" fmla="*/ 480 w 960"/>
              <a:gd name="T17" fmla="*/ 0 h 1180"/>
              <a:gd name="T18" fmla="*/ 459 w 960"/>
              <a:gd name="T19" fmla="*/ 0 h 1180"/>
              <a:gd name="T20" fmla="*/ 229 w 960"/>
              <a:gd name="T21" fmla="*/ 383 h 1180"/>
              <a:gd name="T22" fmla="*/ 425 w 960"/>
              <a:gd name="T23" fmla="*/ 923 h 1180"/>
              <a:gd name="T24" fmla="*/ 385 w 960"/>
              <a:gd name="T25" fmla="*/ 923 h 1180"/>
              <a:gd name="T26" fmla="*/ 193 w 960"/>
              <a:gd name="T27" fmla="*/ 383 h 1180"/>
              <a:gd name="T28" fmla="*/ 422 w 960"/>
              <a:gd name="T29" fmla="*/ 0 h 1180"/>
              <a:gd name="T30" fmla="*/ 0 w 960"/>
              <a:gd name="T31" fmla="*/ 376 h 1180"/>
              <a:gd name="T32" fmla="*/ 353 w 960"/>
              <a:gd name="T33" fmla="*/ 930 h 1180"/>
              <a:gd name="T34" fmla="*/ 341 w 960"/>
              <a:gd name="T35" fmla="*/ 953 h 1180"/>
              <a:gd name="T36" fmla="*/ 369 w 960"/>
              <a:gd name="T37" fmla="*/ 983 h 1180"/>
              <a:gd name="T38" fmla="*/ 592 w 960"/>
              <a:gd name="T39" fmla="*/ 983 h 1180"/>
              <a:gd name="T40" fmla="*/ 619 w 960"/>
              <a:gd name="T41" fmla="*/ 953 h 1180"/>
              <a:gd name="T42" fmla="*/ 608 w 960"/>
              <a:gd name="T43" fmla="*/ 930 h 1180"/>
              <a:gd name="T44" fmla="*/ 576 w 960"/>
              <a:gd name="T45" fmla="*/ 1042 h 1180"/>
              <a:gd name="T46" fmla="*/ 385 w 960"/>
              <a:gd name="T47" fmla="*/ 1042 h 1180"/>
              <a:gd name="T48" fmla="*/ 369 w 960"/>
              <a:gd name="T49" fmla="*/ 1062 h 1180"/>
              <a:gd name="T50" fmla="*/ 395 w 960"/>
              <a:gd name="T51" fmla="*/ 1160 h 1180"/>
              <a:gd name="T52" fmla="*/ 425 w 960"/>
              <a:gd name="T53" fmla="*/ 1180 h 1180"/>
              <a:gd name="T54" fmla="*/ 538 w 960"/>
              <a:gd name="T55" fmla="*/ 1180 h 1180"/>
              <a:gd name="T56" fmla="*/ 566 w 960"/>
              <a:gd name="T57" fmla="*/ 1160 h 1180"/>
              <a:gd name="T58" fmla="*/ 592 w 960"/>
              <a:gd name="T59" fmla="*/ 1062 h 1180"/>
              <a:gd name="T60" fmla="*/ 576 w 960"/>
              <a:gd name="T61" fmla="*/ 1042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0" h="1180">
                <a:moveTo>
                  <a:pt x="608" y="930"/>
                </a:moveTo>
                <a:cubicBezTo>
                  <a:pt x="728" y="747"/>
                  <a:pt x="960" y="596"/>
                  <a:pt x="960" y="376"/>
                </a:cubicBezTo>
                <a:cubicBezTo>
                  <a:pt x="960" y="170"/>
                  <a:pt x="773" y="3"/>
                  <a:pt x="538" y="0"/>
                </a:cubicBezTo>
                <a:cubicBezTo>
                  <a:pt x="673" y="61"/>
                  <a:pt x="768" y="209"/>
                  <a:pt x="768" y="383"/>
                </a:cubicBezTo>
                <a:cubicBezTo>
                  <a:pt x="768" y="580"/>
                  <a:pt x="642" y="747"/>
                  <a:pt x="576" y="923"/>
                </a:cubicBezTo>
                <a:cubicBezTo>
                  <a:pt x="538" y="923"/>
                  <a:pt x="538" y="923"/>
                  <a:pt x="538" y="923"/>
                </a:cubicBezTo>
                <a:cubicBezTo>
                  <a:pt x="603" y="747"/>
                  <a:pt x="731" y="580"/>
                  <a:pt x="731" y="383"/>
                </a:cubicBezTo>
                <a:cubicBezTo>
                  <a:pt x="731" y="209"/>
                  <a:pt x="636" y="61"/>
                  <a:pt x="501" y="0"/>
                </a:cubicBezTo>
                <a:cubicBezTo>
                  <a:pt x="500" y="0"/>
                  <a:pt x="491" y="0"/>
                  <a:pt x="480" y="0"/>
                </a:cubicBezTo>
                <a:cubicBezTo>
                  <a:pt x="471" y="0"/>
                  <a:pt x="461" y="0"/>
                  <a:pt x="459" y="0"/>
                </a:cubicBezTo>
                <a:cubicBezTo>
                  <a:pt x="325" y="61"/>
                  <a:pt x="229" y="209"/>
                  <a:pt x="229" y="383"/>
                </a:cubicBezTo>
                <a:cubicBezTo>
                  <a:pt x="229" y="580"/>
                  <a:pt x="357" y="747"/>
                  <a:pt x="425" y="923"/>
                </a:cubicBezTo>
                <a:cubicBezTo>
                  <a:pt x="385" y="923"/>
                  <a:pt x="385" y="923"/>
                  <a:pt x="385" y="923"/>
                </a:cubicBezTo>
                <a:cubicBezTo>
                  <a:pt x="320" y="747"/>
                  <a:pt x="193" y="580"/>
                  <a:pt x="193" y="383"/>
                </a:cubicBezTo>
                <a:cubicBezTo>
                  <a:pt x="193" y="209"/>
                  <a:pt x="288" y="61"/>
                  <a:pt x="422" y="0"/>
                </a:cubicBezTo>
                <a:cubicBezTo>
                  <a:pt x="188" y="3"/>
                  <a:pt x="0" y="170"/>
                  <a:pt x="0" y="376"/>
                </a:cubicBezTo>
                <a:cubicBezTo>
                  <a:pt x="0" y="596"/>
                  <a:pt x="232" y="747"/>
                  <a:pt x="353" y="930"/>
                </a:cubicBezTo>
                <a:cubicBezTo>
                  <a:pt x="346" y="934"/>
                  <a:pt x="341" y="943"/>
                  <a:pt x="341" y="953"/>
                </a:cubicBezTo>
                <a:cubicBezTo>
                  <a:pt x="341" y="969"/>
                  <a:pt x="353" y="983"/>
                  <a:pt x="369" y="983"/>
                </a:cubicBezTo>
                <a:cubicBezTo>
                  <a:pt x="592" y="983"/>
                  <a:pt x="592" y="983"/>
                  <a:pt x="592" y="983"/>
                </a:cubicBezTo>
                <a:cubicBezTo>
                  <a:pt x="608" y="983"/>
                  <a:pt x="619" y="969"/>
                  <a:pt x="619" y="953"/>
                </a:cubicBezTo>
                <a:cubicBezTo>
                  <a:pt x="619" y="943"/>
                  <a:pt x="615" y="934"/>
                  <a:pt x="608" y="930"/>
                </a:cubicBezTo>
                <a:close/>
                <a:moveTo>
                  <a:pt x="576" y="104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3" y="1042"/>
                  <a:pt x="364" y="1051"/>
                  <a:pt x="369" y="1062"/>
                </a:cubicBezTo>
                <a:cubicBezTo>
                  <a:pt x="395" y="1160"/>
                  <a:pt x="395" y="1160"/>
                  <a:pt x="395" y="1160"/>
                </a:cubicBezTo>
                <a:cubicBezTo>
                  <a:pt x="399" y="1171"/>
                  <a:pt x="411" y="1180"/>
                  <a:pt x="425" y="1180"/>
                </a:cubicBezTo>
                <a:cubicBezTo>
                  <a:pt x="538" y="1180"/>
                  <a:pt x="538" y="1180"/>
                  <a:pt x="538" y="1180"/>
                </a:cubicBezTo>
                <a:cubicBezTo>
                  <a:pt x="550" y="1180"/>
                  <a:pt x="562" y="1171"/>
                  <a:pt x="566" y="1160"/>
                </a:cubicBezTo>
                <a:cubicBezTo>
                  <a:pt x="592" y="1062"/>
                  <a:pt x="592" y="1062"/>
                  <a:pt x="592" y="1062"/>
                </a:cubicBezTo>
                <a:cubicBezTo>
                  <a:pt x="596" y="1051"/>
                  <a:pt x="589" y="1042"/>
                  <a:pt x="576" y="1042"/>
                </a:cubicBez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44976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999" b="1" dirty="0">
                <a:solidFill>
                  <a:schemeClr val="bg1"/>
                </a:solidFill>
              </a:rPr>
              <a:t>18.000</a:t>
            </a:r>
          </a:p>
        </p:txBody>
      </p:sp>
      <p:sp>
        <p:nvSpPr>
          <p:cNvPr id="27" name="ballon MC&amp;S"/>
          <p:cNvSpPr>
            <a:spLocks noChangeAspect="1" noEditPoints="1"/>
          </p:cNvSpPr>
          <p:nvPr/>
        </p:nvSpPr>
        <p:spPr bwMode="auto">
          <a:xfrm>
            <a:off x="8728048" y="4091499"/>
            <a:ext cx="1171052" cy="1439250"/>
          </a:xfrm>
          <a:custGeom>
            <a:avLst/>
            <a:gdLst>
              <a:gd name="T0" fmla="*/ 608 w 960"/>
              <a:gd name="T1" fmla="*/ 930 h 1180"/>
              <a:gd name="T2" fmla="*/ 960 w 960"/>
              <a:gd name="T3" fmla="*/ 376 h 1180"/>
              <a:gd name="T4" fmla="*/ 538 w 960"/>
              <a:gd name="T5" fmla="*/ 0 h 1180"/>
              <a:gd name="T6" fmla="*/ 768 w 960"/>
              <a:gd name="T7" fmla="*/ 383 h 1180"/>
              <a:gd name="T8" fmla="*/ 576 w 960"/>
              <a:gd name="T9" fmla="*/ 923 h 1180"/>
              <a:gd name="T10" fmla="*/ 538 w 960"/>
              <a:gd name="T11" fmla="*/ 923 h 1180"/>
              <a:gd name="T12" fmla="*/ 731 w 960"/>
              <a:gd name="T13" fmla="*/ 383 h 1180"/>
              <a:gd name="T14" fmla="*/ 501 w 960"/>
              <a:gd name="T15" fmla="*/ 0 h 1180"/>
              <a:gd name="T16" fmla="*/ 480 w 960"/>
              <a:gd name="T17" fmla="*/ 0 h 1180"/>
              <a:gd name="T18" fmla="*/ 459 w 960"/>
              <a:gd name="T19" fmla="*/ 0 h 1180"/>
              <a:gd name="T20" fmla="*/ 229 w 960"/>
              <a:gd name="T21" fmla="*/ 383 h 1180"/>
              <a:gd name="T22" fmla="*/ 425 w 960"/>
              <a:gd name="T23" fmla="*/ 923 h 1180"/>
              <a:gd name="T24" fmla="*/ 385 w 960"/>
              <a:gd name="T25" fmla="*/ 923 h 1180"/>
              <a:gd name="T26" fmla="*/ 193 w 960"/>
              <a:gd name="T27" fmla="*/ 383 h 1180"/>
              <a:gd name="T28" fmla="*/ 422 w 960"/>
              <a:gd name="T29" fmla="*/ 0 h 1180"/>
              <a:gd name="T30" fmla="*/ 0 w 960"/>
              <a:gd name="T31" fmla="*/ 376 h 1180"/>
              <a:gd name="T32" fmla="*/ 353 w 960"/>
              <a:gd name="T33" fmla="*/ 930 h 1180"/>
              <a:gd name="T34" fmla="*/ 341 w 960"/>
              <a:gd name="T35" fmla="*/ 953 h 1180"/>
              <a:gd name="T36" fmla="*/ 369 w 960"/>
              <a:gd name="T37" fmla="*/ 983 h 1180"/>
              <a:gd name="T38" fmla="*/ 592 w 960"/>
              <a:gd name="T39" fmla="*/ 983 h 1180"/>
              <a:gd name="T40" fmla="*/ 619 w 960"/>
              <a:gd name="T41" fmla="*/ 953 h 1180"/>
              <a:gd name="T42" fmla="*/ 608 w 960"/>
              <a:gd name="T43" fmla="*/ 930 h 1180"/>
              <a:gd name="T44" fmla="*/ 576 w 960"/>
              <a:gd name="T45" fmla="*/ 1042 h 1180"/>
              <a:gd name="T46" fmla="*/ 385 w 960"/>
              <a:gd name="T47" fmla="*/ 1042 h 1180"/>
              <a:gd name="T48" fmla="*/ 369 w 960"/>
              <a:gd name="T49" fmla="*/ 1062 h 1180"/>
              <a:gd name="T50" fmla="*/ 395 w 960"/>
              <a:gd name="T51" fmla="*/ 1160 h 1180"/>
              <a:gd name="T52" fmla="*/ 425 w 960"/>
              <a:gd name="T53" fmla="*/ 1180 h 1180"/>
              <a:gd name="T54" fmla="*/ 538 w 960"/>
              <a:gd name="T55" fmla="*/ 1180 h 1180"/>
              <a:gd name="T56" fmla="*/ 566 w 960"/>
              <a:gd name="T57" fmla="*/ 1160 h 1180"/>
              <a:gd name="T58" fmla="*/ 592 w 960"/>
              <a:gd name="T59" fmla="*/ 1062 h 1180"/>
              <a:gd name="T60" fmla="*/ 576 w 960"/>
              <a:gd name="T61" fmla="*/ 1042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0" h="1180">
                <a:moveTo>
                  <a:pt x="608" y="930"/>
                </a:moveTo>
                <a:cubicBezTo>
                  <a:pt x="728" y="747"/>
                  <a:pt x="960" y="596"/>
                  <a:pt x="960" y="376"/>
                </a:cubicBezTo>
                <a:cubicBezTo>
                  <a:pt x="960" y="170"/>
                  <a:pt x="773" y="3"/>
                  <a:pt x="538" y="0"/>
                </a:cubicBezTo>
                <a:cubicBezTo>
                  <a:pt x="673" y="61"/>
                  <a:pt x="768" y="209"/>
                  <a:pt x="768" y="383"/>
                </a:cubicBezTo>
                <a:cubicBezTo>
                  <a:pt x="768" y="580"/>
                  <a:pt x="642" y="747"/>
                  <a:pt x="576" y="923"/>
                </a:cubicBezTo>
                <a:cubicBezTo>
                  <a:pt x="538" y="923"/>
                  <a:pt x="538" y="923"/>
                  <a:pt x="538" y="923"/>
                </a:cubicBezTo>
                <a:cubicBezTo>
                  <a:pt x="603" y="747"/>
                  <a:pt x="731" y="580"/>
                  <a:pt x="731" y="383"/>
                </a:cubicBezTo>
                <a:cubicBezTo>
                  <a:pt x="731" y="209"/>
                  <a:pt x="636" y="61"/>
                  <a:pt x="501" y="0"/>
                </a:cubicBezTo>
                <a:cubicBezTo>
                  <a:pt x="500" y="0"/>
                  <a:pt x="491" y="0"/>
                  <a:pt x="480" y="0"/>
                </a:cubicBezTo>
                <a:cubicBezTo>
                  <a:pt x="471" y="0"/>
                  <a:pt x="461" y="0"/>
                  <a:pt x="459" y="0"/>
                </a:cubicBezTo>
                <a:cubicBezTo>
                  <a:pt x="325" y="61"/>
                  <a:pt x="229" y="209"/>
                  <a:pt x="229" y="383"/>
                </a:cubicBezTo>
                <a:cubicBezTo>
                  <a:pt x="229" y="580"/>
                  <a:pt x="357" y="747"/>
                  <a:pt x="425" y="923"/>
                </a:cubicBezTo>
                <a:cubicBezTo>
                  <a:pt x="385" y="923"/>
                  <a:pt x="385" y="923"/>
                  <a:pt x="385" y="923"/>
                </a:cubicBezTo>
                <a:cubicBezTo>
                  <a:pt x="320" y="747"/>
                  <a:pt x="193" y="580"/>
                  <a:pt x="193" y="383"/>
                </a:cubicBezTo>
                <a:cubicBezTo>
                  <a:pt x="193" y="209"/>
                  <a:pt x="288" y="61"/>
                  <a:pt x="422" y="0"/>
                </a:cubicBezTo>
                <a:cubicBezTo>
                  <a:pt x="188" y="3"/>
                  <a:pt x="0" y="170"/>
                  <a:pt x="0" y="376"/>
                </a:cubicBezTo>
                <a:cubicBezTo>
                  <a:pt x="0" y="596"/>
                  <a:pt x="232" y="747"/>
                  <a:pt x="353" y="930"/>
                </a:cubicBezTo>
                <a:cubicBezTo>
                  <a:pt x="346" y="934"/>
                  <a:pt x="341" y="943"/>
                  <a:pt x="341" y="953"/>
                </a:cubicBezTo>
                <a:cubicBezTo>
                  <a:pt x="341" y="969"/>
                  <a:pt x="353" y="983"/>
                  <a:pt x="369" y="983"/>
                </a:cubicBezTo>
                <a:cubicBezTo>
                  <a:pt x="592" y="983"/>
                  <a:pt x="592" y="983"/>
                  <a:pt x="592" y="983"/>
                </a:cubicBezTo>
                <a:cubicBezTo>
                  <a:pt x="608" y="983"/>
                  <a:pt x="619" y="969"/>
                  <a:pt x="619" y="953"/>
                </a:cubicBezTo>
                <a:cubicBezTo>
                  <a:pt x="619" y="943"/>
                  <a:pt x="615" y="934"/>
                  <a:pt x="608" y="930"/>
                </a:cubicBezTo>
                <a:close/>
                <a:moveTo>
                  <a:pt x="576" y="104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3" y="1042"/>
                  <a:pt x="364" y="1051"/>
                  <a:pt x="369" y="1062"/>
                </a:cubicBezTo>
                <a:cubicBezTo>
                  <a:pt x="395" y="1160"/>
                  <a:pt x="395" y="1160"/>
                  <a:pt x="395" y="1160"/>
                </a:cubicBezTo>
                <a:cubicBezTo>
                  <a:pt x="399" y="1171"/>
                  <a:pt x="411" y="1180"/>
                  <a:pt x="425" y="1180"/>
                </a:cubicBezTo>
                <a:cubicBezTo>
                  <a:pt x="538" y="1180"/>
                  <a:pt x="538" y="1180"/>
                  <a:pt x="538" y="1180"/>
                </a:cubicBezTo>
                <a:cubicBezTo>
                  <a:pt x="550" y="1180"/>
                  <a:pt x="562" y="1171"/>
                  <a:pt x="566" y="1160"/>
                </a:cubicBezTo>
                <a:cubicBezTo>
                  <a:pt x="592" y="1062"/>
                  <a:pt x="592" y="1062"/>
                  <a:pt x="592" y="1062"/>
                </a:cubicBezTo>
                <a:cubicBezTo>
                  <a:pt x="596" y="1051"/>
                  <a:pt x="589" y="1042"/>
                  <a:pt x="576" y="1042"/>
                </a:cubicBez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44976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999" b="1" dirty="0">
                <a:solidFill>
                  <a:schemeClr val="bg1"/>
                </a:solidFill>
              </a:rPr>
              <a:t>18.000</a:t>
            </a:r>
          </a:p>
        </p:txBody>
      </p:sp>
      <p:sp>
        <p:nvSpPr>
          <p:cNvPr id="28" name="ballon IT"/>
          <p:cNvSpPr>
            <a:spLocks noChangeAspect="1" noEditPoints="1"/>
          </p:cNvSpPr>
          <p:nvPr/>
        </p:nvSpPr>
        <p:spPr bwMode="auto">
          <a:xfrm>
            <a:off x="10181236" y="4091499"/>
            <a:ext cx="1171052" cy="1439250"/>
          </a:xfrm>
          <a:custGeom>
            <a:avLst/>
            <a:gdLst>
              <a:gd name="T0" fmla="*/ 608 w 960"/>
              <a:gd name="T1" fmla="*/ 930 h 1180"/>
              <a:gd name="T2" fmla="*/ 960 w 960"/>
              <a:gd name="T3" fmla="*/ 376 h 1180"/>
              <a:gd name="T4" fmla="*/ 538 w 960"/>
              <a:gd name="T5" fmla="*/ 0 h 1180"/>
              <a:gd name="T6" fmla="*/ 768 w 960"/>
              <a:gd name="T7" fmla="*/ 383 h 1180"/>
              <a:gd name="T8" fmla="*/ 576 w 960"/>
              <a:gd name="T9" fmla="*/ 923 h 1180"/>
              <a:gd name="T10" fmla="*/ 538 w 960"/>
              <a:gd name="T11" fmla="*/ 923 h 1180"/>
              <a:gd name="T12" fmla="*/ 731 w 960"/>
              <a:gd name="T13" fmla="*/ 383 h 1180"/>
              <a:gd name="T14" fmla="*/ 501 w 960"/>
              <a:gd name="T15" fmla="*/ 0 h 1180"/>
              <a:gd name="T16" fmla="*/ 480 w 960"/>
              <a:gd name="T17" fmla="*/ 0 h 1180"/>
              <a:gd name="T18" fmla="*/ 459 w 960"/>
              <a:gd name="T19" fmla="*/ 0 h 1180"/>
              <a:gd name="T20" fmla="*/ 229 w 960"/>
              <a:gd name="T21" fmla="*/ 383 h 1180"/>
              <a:gd name="T22" fmla="*/ 425 w 960"/>
              <a:gd name="T23" fmla="*/ 923 h 1180"/>
              <a:gd name="T24" fmla="*/ 385 w 960"/>
              <a:gd name="T25" fmla="*/ 923 h 1180"/>
              <a:gd name="T26" fmla="*/ 193 w 960"/>
              <a:gd name="T27" fmla="*/ 383 h 1180"/>
              <a:gd name="T28" fmla="*/ 422 w 960"/>
              <a:gd name="T29" fmla="*/ 0 h 1180"/>
              <a:gd name="T30" fmla="*/ 0 w 960"/>
              <a:gd name="T31" fmla="*/ 376 h 1180"/>
              <a:gd name="T32" fmla="*/ 353 w 960"/>
              <a:gd name="T33" fmla="*/ 930 h 1180"/>
              <a:gd name="T34" fmla="*/ 341 w 960"/>
              <a:gd name="T35" fmla="*/ 953 h 1180"/>
              <a:gd name="T36" fmla="*/ 369 w 960"/>
              <a:gd name="T37" fmla="*/ 983 h 1180"/>
              <a:gd name="T38" fmla="*/ 592 w 960"/>
              <a:gd name="T39" fmla="*/ 983 h 1180"/>
              <a:gd name="T40" fmla="*/ 619 w 960"/>
              <a:gd name="T41" fmla="*/ 953 h 1180"/>
              <a:gd name="T42" fmla="*/ 608 w 960"/>
              <a:gd name="T43" fmla="*/ 930 h 1180"/>
              <a:gd name="T44" fmla="*/ 576 w 960"/>
              <a:gd name="T45" fmla="*/ 1042 h 1180"/>
              <a:gd name="T46" fmla="*/ 385 w 960"/>
              <a:gd name="T47" fmla="*/ 1042 h 1180"/>
              <a:gd name="T48" fmla="*/ 369 w 960"/>
              <a:gd name="T49" fmla="*/ 1062 h 1180"/>
              <a:gd name="T50" fmla="*/ 395 w 960"/>
              <a:gd name="T51" fmla="*/ 1160 h 1180"/>
              <a:gd name="T52" fmla="*/ 425 w 960"/>
              <a:gd name="T53" fmla="*/ 1180 h 1180"/>
              <a:gd name="T54" fmla="*/ 538 w 960"/>
              <a:gd name="T55" fmla="*/ 1180 h 1180"/>
              <a:gd name="T56" fmla="*/ 566 w 960"/>
              <a:gd name="T57" fmla="*/ 1160 h 1180"/>
              <a:gd name="T58" fmla="*/ 592 w 960"/>
              <a:gd name="T59" fmla="*/ 1062 h 1180"/>
              <a:gd name="T60" fmla="*/ 576 w 960"/>
              <a:gd name="T61" fmla="*/ 1042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0" h="1180">
                <a:moveTo>
                  <a:pt x="608" y="930"/>
                </a:moveTo>
                <a:cubicBezTo>
                  <a:pt x="728" y="747"/>
                  <a:pt x="960" y="596"/>
                  <a:pt x="960" y="376"/>
                </a:cubicBezTo>
                <a:cubicBezTo>
                  <a:pt x="960" y="170"/>
                  <a:pt x="773" y="3"/>
                  <a:pt x="538" y="0"/>
                </a:cubicBezTo>
                <a:cubicBezTo>
                  <a:pt x="673" y="61"/>
                  <a:pt x="768" y="209"/>
                  <a:pt x="768" y="383"/>
                </a:cubicBezTo>
                <a:cubicBezTo>
                  <a:pt x="768" y="580"/>
                  <a:pt x="642" y="747"/>
                  <a:pt x="576" y="923"/>
                </a:cubicBezTo>
                <a:cubicBezTo>
                  <a:pt x="538" y="923"/>
                  <a:pt x="538" y="923"/>
                  <a:pt x="538" y="923"/>
                </a:cubicBezTo>
                <a:cubicBezTo>
                  <a:pt x="603" y="747"/>
                  <a:pt x="731" y="580"/>
                  <a:pt x="731" y="383"/>
                </a:cubicBezTo>
                <a:cubicBezTo>
                  <a:pt x="731" y="209"/>
                  <a:pt x="636" y="61"/>
                  <a:pt x="501" y="0"/>
                </a:cubicBezTo>
                <a:cubicBezTo>
                  <a:pt x="500" y="0"/>
                  <a:pt x="491" y="0"/>
                  <a:pt x="480" y="0"/>
                </a:cubicBezTo>
                <a:cubicBezTo>
                  <a:pt x="471" y="0"/>
                  <a:pt x="461" y="0"/>
                  <a:pt x="459" y="0"/>
                </a:cubicBezTo>
                <a:cubicBezTo>
                  <a:pt x="325" y="61"/>
                  <a:pt x="229" y="209"/>
                  <a:pt x="229" y="383"/>
                </a:cubicBezTo>
                <a:cubicBezTo>
                  <a:pt x="229" y="580"/>
                  <a:pt x="357" y="747"/>
                  <a:pt x="425" y="923"/>
                </a:cubicBezTo>
                <a:cubicBezTo>
                  <a:pt x="385" y="923"/>
                  <a:pt x="385" y="923"/>
                  <a:pt x="385" y="923"/>
                </a:cubicBezTo>
                <a:cubicBezTo>
                  <a:pt x="320" y="747"/>
                  <a:pt x="193" y="580"/>
                  <a:pt x="193" y="383"/>
                </a:cubicBezTo>
                <a:cubicBezTo>
                  <a:pt x="193" y="209"/>
                  <a:pt x="288" y="61"/>
                  <a:pt x="422" y="0"/>
                </a:cubicBezTo>
                <a:cubicBezTo>
                  <a:pt x="188" y="3"/>
                  <a:pt x="0" y="170"/>
                  <a:pt x="0" y="376"/>
                </a:cubicBezTo>
                <a:cubicBezTo>
                  <a:pt x="0" y="596"/>
                  <a:pt x="232" y="747"/>
                  <a:pt x="353" y="930"/>
                </a:cubicBezTo>
                <a:cubicBezTo>
                  <a:pt x="346" y="934"/>
                  <a:pt x="341" y="943"/>
                  <a:pt x="341" y="953"/>
                </a:cubicBezTo>
                <a:cubicBezTo>
                  <a:pt x="341" y="969"/>
                  <a:pt x="353" y="983"/>
                  <a:pt x="369" y="983"/>
                </a:cubicBezTo>
                <a:cubicBezTo>
                  <a:pt x="592" y="983"/>
                  <a:pt x="592" y="983"/>
                  <a:pt x="592" y="983"/>
                </a:cubicBezTo>
                <a:cubicBezTo>
                  <a:pt x="608" y="983"/>
                  <a:pt x="619" y="969"/>
                  <a:pt x="619" y="953"/>
                </a:cubicBezTo>
                <a:cubicBezTo>
                  <a:pt x="619" y="943"/>
                  <a:pt x="615" y="934"/>
                  <a:pt x="608" y="930"/>
                </a:cubicBezTo>
                <a:close/>
                <a:moveTo>
                  <a:pt x="576" y="104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3" y="1042"/>
                  <a:pt x="364" y="1051"/>
                  <a:pt x="369" y="1062"/>
                </a:cubicBezTo>
                <a:cubicBezTo>
                  <a:pt x="395" y="1160"/>
                  <a:pt x="395" y="1160"/>
                  <a:pt x="395" y="1160"/>
                </a:cubicBezTo>
                <a:cubicBezTo>
                  <a:pt x="399" y="1171"/>
                  <a:pt x="411" y="1180"/>
                  <a:pt x="425" y="1180"/>
                </a:cubicBezTo>
                <a:cubicBezTo>
                  <a:pt x="538" y="1180"/>
                  <a:pt x="538" y="1180"/>
                  <a:pt x="538" y="1180"/>
                </a:cubicBezTo>
                <a:cubicBezTo>
                  <a:pt x="550" y="1180"/>
                  <a:pt x="562" y="1171"/>
                  <a:pt x="566" y="1160"/>
                </a:cubicBezTo>
                <a:cubicBezTo>
                  <a:pt x="592" y="1062"/>
                  <a:pt x="592" y="1062"/>
                  <a:pt x="592" y="1062"/>
                </a:cubicBezTo>
                <a:cubicBezTo>
                  <a:pt x="596" y="1051"/>
                  <a:pt x="589" y="1042"/>
                  <a:pt x="576" y="1042"/>
                </a:cubicBez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44976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999" b="1" dirty="0">
                <a:solidFill>
                  <a:schemeClr val="bg1"/>
                </a:solidFill>
              </a:rPr>
              <a:t>18.000</a:t>
            </a:r>
          </a:p>
        </p:txBody>
      </p:sp>
      <p:sp>
        <p:nvSpPr>
          <p:cNvPr id="19" name="tekst F&amp;C"/>
          <p:cNvSpPr txBox="1">
            <a:spLocks/>
          </p:cNvSpPr>
          <p:nvPr/>
        </p:nvSpPr>
        <p:spPr>
          <a:xfrm>
            <a:off x="4187611" y="6861931"/>
            <a:ext cx="1532802" cy="28773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2778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Trebuchet MS" panose="020B0603020202020204" pitchFamily="34" charset="0"/>
              <a:buChar char="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2706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</p:txBody>
      </p:sp>
      <p:sp>
        <p:nvSpPr>
          <p:cNvPr id="20" name="tekst HR"/>
          <p:cNvSpPr txBox="1">
            <a:spLocks/>
          </p:cNvSpPr>
          <p:nvPr/>
        </p:nvSpPr>
        <p:spPr>
          <a:xfrm>
            <a:off x="5640798" y="6861598"/>
            <a:ext cx="1532802" cy="28773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2778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Trebuchet MS" panose="020B0603020202020204" pitchFamily="34" charset="0"/>
              <a:buChar char="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2706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</p:txBody>
      </p:sp>
      <p:sp>
        <p:nvSpPr>
          <p:cNvPr id="21" name="tekst BVT"/>
          <p:cNvSpPr txBox="1">
            <a:spLocks/>
          </p:cNvSpPr>
          <p:nvPr/>
        </p:nvSpPr>
        <p:spPr>
          <a:xfrm>
            <a:off x="7093986" y="6861598"/>
            <a:ext cx="1532802" cy="28773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2778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Trebuchet MS" panose="020B0603020202020204" pitchFamily="34" charset="0"/>
              <a:buChar char="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2706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</p:txBody>
      </p:sp>
      <p:sp>
        <p:nvSpPr>
          <p:cNvPr id="22" name="tekst MC&amp;S"/>
          <p:cNvSpPr txBox="1">
            <a:spLocks/>
          </p:cNvSpPr>
          <p:nvPr/>
        </p:nvSpPr>
        <p:spPr>
          <a:xfrm>
            <a:off x="8547174" y="6861598"/>
            <a:ext cx="1532802" cy="28773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2778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Trebuchet MS" panose="020B0603020202020204" pitchFamily="34" charset="0"/>
              <a:buChar char="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2706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</p:txBody>
      </p:sp>
      <p:sp>
        <p:nvSpPr>
          <p:cNvPr id="23" name="tekst IT"/>
          <p:cNvSpPr txBox="1">
            <a:spLocks/>
          </p:cNvSpPr>
          <p:nvPr/>
        </p:nvSpPr>
        <p:spPr>
          <a:xfrm>
            <a:off x="10000361" y="6861598"/>
            <a:ext cx="1532802" cy="28773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2778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Trebuchet MS" panose="020B0603020202020204" pitchFamily="34" charset="0"/>
              <a:buChar char="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2706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199" dirty="0" err="1"/>
              <a:t>Xxx</a:t>
            </a:r>
            <a:endParaRPr lang="nl-NL" sz="1199" dirty="0"/>
          </a:p>
        </p:txBody>
      </p:sp>
      <p:sp>
        <p:nvSpPr>
          <p:cNvPr id="34" name="tekst QRM"/>
          <p:cNvSpPr txBox="1">
            <a:spLocks/>
          </p:cNvSpPr>
          <p:nvPr/>
        </p:nvSpPr>
        <p:spPr>
          <a:xfrm>
            <a:off x="663230" y="6861598"/>
            <a:ext cx="3509744" cy="34546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2778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Trebuchet MS" panose="020B0603020202020204" pitchFamily="34" charset="0"/>
              <a:buChar char="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27063" indent="-265113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  <a:p>
            <a:pPr marL="0" lvl="1" indent="0" algn="ctr">
              <a:spcAft>
                <a:spcPts val="600"/>
              </a:spcAft>
              <a:buNone/>
            </a:pPr>
            <a:r>
              <a:rPr lang="nl-NL" sz="1599" dirty="0" err="1"/>
              <a:t>Xxx</a:t>
            </a:r>
            <a:endParaRPr lang="nl-NL" sz="1599" dirty="0"/>
          </a:p>
        </p:txBody>
      </p:sp>
      <p:sp>
        <p:nvSpPr>
          <p:cNvPr id="31" name="Vertical Text Placeholder 1">
            <a:extLst>
              <a:ext uri="{FF2B5EF4-FFF2-40B4-BE49-F238E27FC236}">
                <a16:creationId xmlns:a16="http://schemas.microsoft.com/office/drawing/2014/main" id="{FF7BA3D8-2329-42F4-8F6F-FE58F8E7D166}"/>
              </a:ext>
            </a:extLst>
          </p:cNvPr>
          <p:cNvSpPr txBox="1">
            <a:spLocks/>
          </p:cNvSpPr>
          <p:nvPr/>
        </p:nvSpPr>
        <p:spPr>
          <a:xfrm>
            <a:off x="5784597" y="1908813"/>
            <a:ext cx="4208738" cy="1707244"/>
          </a:xfrm>
          <a:prstGeom prst="rect">
            <a:avLst/>
          </a:prstGeom>
        </p:spPr>
        <p:txBody>
          <a:bodyPr/>
          <a:lstStyle>
            <a:lvl1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w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7000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30000" indent="-270000" algn="l" defTabSz="28733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287338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99" dirty="0"/>
              <a:t>Btw </a:t>
            </a:r>
            <a:r>
              <a:rPr lang="en-US" sz="1599" dirty="0" err="1"/>
              <a:t>wordt</a:t>
            </a:r>
            <a:r>
              <a:rPr lang="en-US" sz="1599" dirty="0"/>
              <a:t> </a:t>
            </a:r>
            <a:r>
              <a:rPr lang="en-US" sz="1599" dirty="0" err="1"/>
              <a:t>naar</a:t>
            </a:r>
            <a:r>
              <a:rPr lang="en-US" sz="1599" dirty="0"/>
              <a:t> </a:t>
            </a:r>
            <a:r>
              <a:rPr lang="en-US" sz="1599" dirty="0" err="1"/>
              <a:t>evenredigheid</a:t>
            </a:r>
            <a:r>
              <a:rPr lang="en-US" sz="1599" dirty="0"/>
              <a:t> </a:t>
            </a:r>
            <a:r>
              <a:rPr lang="en-US" sz="1599" dirty="0" err="1"/>
              <a:t>verdeeld</a:t>
            </a:r>
            <a:r>
              <a:rPr lang="en-US" sz="1599" dirty="0"/>
              <a:t> over </a:t>
            </a:r>
            <a:r>
              <a:rPr lang="en-US" sz="1599" dirty="0" err="1"/>
              <a:t>betrokken</a:t>
            </a:r>
            <a:r>
              <a:rPr lang="en-US" sz="1599" dirty="0"/>
              <a:t> </a:t>
            </a:r>
            <a:r>
              <a:rPr lang="en-US" sz="1599" dirty="0" err="1"/>
              <a:t>lidstaten</a:t>
            </a:r>
            <a:endParaRPr lang="en-US" sz="1599" dirty="0"/>
          </a:p>
          <a:p>
            <a:endParaRPr lang="en-US" sz="1599" dirty="0"/>
          </a:p>
          <a:p>
            <a:r>
              <a:rPr lang="en-US" sz="1599" dirty="0" err="1"/>
              <a:t>Dus</a:t>
            </a:r>
            <a:r>
              <a:rPr lang="en-US" sz="1599" dirty="0"/>
              <a:t>: 5 x </a:t>
            </a:r>
            <a:r>
              <a:rPr lang="en-US" sz="1599" dirty="0" err="1"/>
              <a:t>te</a:t>
            </a:r>
            <a:r>
              <a:rPr lang="en-US" sz="1599" dirty="0"/>
              <a:t> </a:t>
            </a:r>
            <a:r>
              <a:rPr lang="en-US" sz="1599" dirty="0" err="1"/>
              <a:t>laat</a:t>
            </a:r>
            <a:r>
              <a:rPr lang="en-US" sz="1599" dirty="0"/>
              <a:t>!! 5 x </a:t>
            </a:r>
            <a:r>
              <a:rPr lang="en-US" sz="1599" dirty="0" err="1"/>
              <a:t>boete</a:t>
            </a:r>
            <a:r>
              <a:rPr lang="en-US" sz="1599" dirty="0"/>
              <a:t>!!</a:t>
            </a:r>
            <a:endParaRPr lang="nl-NL" sz="1599" dirty="0"/>
          </a:p>
        </p:txBody>
      </p:sp>
    </p:spTree>
    <p:extLst>
      <p:ext uri="{BB962C8B-B14F-4D97-AF65-F5344CB8AC3E}">
        <p14:creationId xmlns:p14="http://schemas.microsoft.com/office/powerpoint/2010/main" val="28953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33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333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decel="25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729E-6 -1.85185E-6 L 1.19729E-6 -0.34884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decel="2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729E-6 3.33333E-6 L 1.19729E-6 -0.48704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decel="2533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729E-6 -0.34884 L 1.19729E-6 -1.85185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decel="25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729E-6 -0.48704 L 1.19729E-6 3.33333E-6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decel="2533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185E-6 -3.7037E-7 L 2.45185E-6 -0.34861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decel="2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185E-6 3.33333E-6 L 2.45185E-6 -0.48704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decel="2533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185E-6 -0.34861 L 2.45185E-6 -3.7037E-7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decel="25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185E-6 -0.48704 L 2.45185E-6 3.33333E-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decel="2533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64E-6 -1.85185E-6 L 3.7064E-6 -0.34884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decel="2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64E-6 3.33333E-6 L 3.7064E-6 -0.48704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decel="2533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64E-6 -0.34884 L 3.7064E-6 -1.85185E-6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3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decel="25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64E-6 -0.48704 L 3.7064E-6 3.33333E-6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decel="2533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096E-6 -3.7037E-7 L 4.96096E-6 -0.34861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decel="2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096E-6 3.33333E-6 L 4.96096E-6 -0.48704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decel="2533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096E-6 -0.34861 L 4.96096E-6 -3.7037E-7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decel="25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096E-6 -0.48704 L 4.96096E-6 3.33333E-6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decel="2533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449E-6 -3.7037E-7 L -3.78449E-6 -0.34861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decel="2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449E-6 3.33333E-6 L -3.78449E-6 -0.48704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decel="2533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449E-6 -0.34861 L -3.78449E-6 -3.7037E-7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3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decel="25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449E-6 -0.48704 L -3.78449E-6 3.33333E-6 " pathEditMode="relative" rAng="0" ptsTypes="AA">
                                      <p:cBhvr>
                                        <p:cTn id="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decel="2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149E-6 2.22222E-6 L -0.00013 -0.5564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782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094E-6 3.7037E-6 L -4.20094E-6 -0.624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decel="2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55648 L -4.20094E-6 -2.96296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094E-6 -0.62431 L -4.20094E-6 3.7037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4" grpId="0"/>
      <p:bldP spid="3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Zonnepanelen</a:t>
            </a:r>
            <a:r>
              <a:rPr lang="en-US" sz="3598" b="1" dirty="0">
                <a:solidFill>
                  <a:schemeClr val="bg1"/>
                </a:solidFill>
              </a:rPr>
              <a:t> 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B68FE-DC21-46DE-8425-6C82BA14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BTW bouwkosten woning </a:t>
            </a:r>
          </a:p>
        </p:txBody>
      </p:sp>
      <p:pic>
        <p:nvPicPr>
          <p:cNvPr id="1026" name="Picture 2" descr="Zonnepanelen op een nieuwe woning - Wonen &amp; trends">
            <a:extLst>
              <a:ext uri="{FF2B5EF4-FFF2-40B4-BE49-F238E27FC236}">
                <a16:creationId xmlns:a16="http://schemas.microsoft.com/office/drawing/2014/main" id="{12A11850-EE6A-4D4F-9228-493065A3C3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763" y="1556792"/>
            <a:ext cx="3482181" cy="27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CC27171-47C3-49EB-A334-725146AE0B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Rechtbank Noord-Holland d.d. 26-05-2021, AWB 19_4392</a:t>
            </a:r>
          </a:p>
          <a:p>
            <a:r>
              <a:rPr lang="nl-NL" dirty="0"/>
              <a:t>Hoge Raad .d. 16-07-2021, zaaknummer 19 – 02837</a:t>
            </a:r>
          </a:p>
          <a:p>
            <a:r>
              <a:rPr lang="nl-NL" dirty="0"/>
              <a:t>Rechtbank Zeeland West-Brabant d.d. 23-02-2022, AWB -20 _ 9789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5330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Aftrek</a:t>
            </a:r>
            <a:r>
              <a:rPr lang="en-US" sz="3598" b="1" dirty="0">
                <a:solidFill>
                  <a:schemeClr val="bg1"/>
                </a:solidFill>
              </a:rPr>
              <a:t> </a:t>
            </a:r>
            <a:r>
              <a:rPr lang="en-US" sz="3598" b="1" dirty="0" err="1">
                <a:solidFill>
                  <a:schemeClr val="bg1"/>
                </a:solidFill>
              </a:rPr>
              <a:t>voorbelasting</a:t>
            </a:r>
            <a:r>
              <a:rPr lang="en-US" sz="3598" b="1" dirty="0">
                <a:solidFill>
                  <a:schemeClr val="bg1"/>
                </a:solidFill>
              </a:rPr>
              <a:t>  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0FCC02-AE6D-4652-A2C8-7C5E9285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Aftrek voorbelasting</a:t>
            </a:r>
          </a:p>
        </p:txBody>
      </p:sp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6533C337-E699-4A55-BE29-F35F0434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Moment ontvangst factuur</a:t>
            </a:r>
          </a:p>
          <a:p>
            <a:r>
              <a:rPr lang="nl-NL" dirty="0"/>
              <a:t>Moment eerste in gebruik name</a:t>
            </a:r>
          </a:p>
          <a:p>
            <a:r>
              <a:rPr lang="nl-NL" dirty="0"/>
              <a:t>Einde boekjaar in gebruik name </a:t>
            </a:r>
          </a:p>
          <a:p>
            <a:r>
              <a:rPr lang="nl-NL" dirty="0"/>
              <a:t>Jaarlijkse herziening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Recht op aftrek bij wijze van herziening op moment in gebruik name. Hoge Raad d.d. 26-03-2021, zaaknummer 19 - 01427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Pro rata : aftrek op bouwkosten naar rato omzetverhouding. RB Noord-Holland d.d. 18-03-2021, zaaknummer 19-4201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Werkelijk gebruik uitsluitend toepasbaar als geheel niet overeenkomt met pro-rata. Hoge Raad d.d. 24-4-2021, zaaknummer 19/04081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26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0412810-7ECE-4640-A734-6E96AA3B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Huisvestingskosten en aftrek btw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72EED7A-8140-4C14-AAEC-12D974222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Diverse procedures</a:t>
            </a:r>
          </a:p>
          <a:p>
            <a:r>
              <a:rPr lang="nl-NL" dirty="0"/>
              <a:t>Uitleg / invulling begrip bijzondere omstandigheid </a:t>
            </a:r>
          </a:p>
          <a:p>
            <a:endParaRPr lang="nl-NL" dirty="0"/>
          </a:p>
          <a:p>
            <a:r>
              <a:rPr lang="nl-NL" dirty="0"/>
              <a:t>BUA correctie?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uisvesting arbeidsmigranten . | Projecten | RGB Architecten">
            <a:extLst>
              <a:ext uri="{FF2B5EF4-FFF2-40B4-BE49-F238E27FC236}">
                <a16:creationId xmlns:a16="http://schemas.microsoft.com/office/drawing/2014/main" id="{1DD3476D-306E-467B-8C12-269777A8393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391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7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D387C93-C7A4-446C-B43F-C0B7BB37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 Raad 25-02-2022 zaaknummer 19/04138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C0B65E7-16A5-4767-98C4-C0898D2A667F}"/>
              </a:ext>
            </a:extLst>
          </p:cNvPr>
          <p:cNvSpPr/>
          <p:nvPr/>
        </p:nvSpPr>
        <p:spPr>
          <a:xfrm>
            <a:off x="1416054" y="3071556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399" dirty="0"/>
              <a:t>A</a:t>
            </a:r>
            <a:endParaRPr lang="en-US" sz="2399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CBBF6FF-6256-496D-ACAE-8107AD9E14BB}"/>
              </a:ext>
            </a:extLst>
          </p:cNvPr>
          <p:cNvSpPr/>
          <p:nvPr/>
        </p:nvSpPr>
        <p:spPr>
          <a:xfrm>
            <a:off x="4224767" y="3069148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399" dirty="0"/>
              <a:t>B</a:t>
            </a:r>
            <a:endParaRPr lang="en-US" sz="2399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F051C14-C46F-46CF-87B6-56806816E73A}"/>
              </a:ext>
            </a:extLst>
          </p:cNvPr>
          <p:cNvSpPr/>
          <p:nvPr/>
        </p:nvSpPr>
        <p:spPr>
          <a:xfrm>
            <a:off x="7516991" y="3069148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399" dirty="0"/>
              <a:t>K</a:t>
            </a:r>
            <a:endParaRPr lang="en-US" sz="2399" dirty="0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E4521FC-0441-4A86-A6FA-E99968F1D217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2855464" y="3429000"/>
            <a:ext cx="1369303" cy="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DF6D70A6-0EC8-48AC-85E9-7A209F5B0335}"/>
              </a:ext>
            </a:extLst>
          </p:cNvPr>
          <p:cNvSpPr txBox="1"/>
          <p:nvPr/>
        </p:nvSpPr>
        <p:spPr>
          <a:xfrm>
            <a:off x="2816151" y="3047029"/>
            <a:ext cx="2333628" cy="79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99" dirty="0"/>
              <a:t>OG met toepassing</a:t>
            </a:r>
          </a:p>
          <a:p>
            <a:r>
              <a:rPr lang="nl-NL" sz="1099" dirty="0"/>
              <a:t>artikel 37d verkocht</a:t>
            </a:r>
            <a:br>
              <a:rPr lang="nl-NL" sz="2399" dirty="0"/>
            </a:br>
            <a:endParaRPr lang="en-US" sz="2399" dirty="0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CCE3F436-1DD5-4A8C-A005-082C680F1C47}"/>
              </a:ext>
            </a:extLst>
          </p:cNvPr>
          <p:cNvSpPr/>
          <p:nvPr/>
        </p:nvSpPr>
        <p:spPr>
          <a:xfrm>
            <a:off x="1312924" y="2606792"/>
            <a:ext cx="1655323" cy="42348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/>
              <a:t>1-1-2012</a:t>
            </a:r>
          </a:p>
          <a:p>
            <a:pPr algn="ctr"/>
            <a:r>
              <a:rPr lang="nl-NL" sz="999" dirty="0"/>
              <a:t>Optie belaste verhuur</a:t>
            </a:r>
            <a:endParaRPr lang="en-US" sz="999" dirty="0"/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46655CBC-07FD-4D66-9D12-8D7A2C778ECC}"/>
              </a:ext>
            </a:extLst>
          </p:cNvPr>
          <p:cNvSpPr/>
          <p:nvPr/>
        </p:nvSpPr>
        <p:spPr>
          <a:xfrm>
            <a:off x="4116810" y="2609430"/>
            <a:ext cx="1655323" cy="42348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/>
              <a:t>17-09-2012</a:t>
            </a:r>
          </a:p>
          <a:p>
            <a:pPr algn="ctr"/>
            <a:r>
              <a:rPr lang="nl-NL" sz="999" dirty="0"/>
              <a:t>Optie belaste verhuur</a:t>
            </a:r>
            <a:endParaRPr lang="en-US" sz="999" dirty="0"/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DA092415-B9EF-4F2C-BD1F-A24BE4F00C1E}"/>
              </a:ext>
            </a:extLst>
          </p:cNvPr>
          <p:cNvSpPr/>
          <p:nvPr/>
        </p:nvSpPr>
        <p:spPr>
          <a:xfrm>
            <a:off x="37073" y="2630031"/>
            <a:ext cx="687709" cy="34840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/>
              <a:t>Gebruik OG</a:t>
            </a:r>
            <a:endParaRPr lang="en-US" sz="999" dirty="0"/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7DDAD063-A881-4F21-8E69-85EB3BA0C399}"/>
              </a:ext>
            </a:extLst>
          </p:cNvPr>
          <p:cNvSpPr/>
          <p:nvPr/>
        </p:nvSpPr>
        <p:spPr>
          <a:xfrm>
            <a:off x="861565" y="2599977"/>
            <a:ext cx="361476" cy="378460"/>
          </a:xfrm>
          <a:prstGeom prst="rightArrow">
            <a:avLst/>
          </a:prstGeom>
          <a:solidFill>
            <a:srgbClr val="8596AB"/>
          </a:solidFill>
          <a:ln>
            <a:solidFill>
              <a:srgbClr val="8596A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777A5286-809A-40DB-A820-80A20A450FBC}"/>
              </a:ext>
            </a:extLst>
          </p:cNvPr>
          <p:cNvSpPr/>
          <p:nvPr/>
        </p:nvSpPr>
        <p:spPr>
          <a:xfrm>
            <a:off x="45242" y="3788853"/>
            <a:ext cx="816697" cy="327626"/>
          </a:xfrm>
          <a:prstGeom prst="roundRect">
            <a:avLst/>
          </a:prstGeom>
          <a:solidFill>
            <a:srgbClr val="194A9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>
                <a:solidFill>
                  <a:schemeClr val="bg1"/>
                </a:solidFill>
              </a:rPr>
              <a:t>Eigendom OG</a:t>
            </a:r>
            <a:endParaRPr lang="en-US" sz="999" dirty="0">
              <a:solidFill>
                <a:schemeClr val="bg1"/>
              </a:solidFill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C3C0FAAB-2B3F-4ECC-A52D-4AED15913470}"/>
              </a:ext>
            </a:extLst>
          </p:cNvPr>
          <p:cNvSpPr/>
          <p:nvPr/>
        </p:nvSpPr>
        <p:spPr>
          <a:xfrm>
            <a:off x="4435612" y="3819578"/>
            <a:ext cx="1017718" cy="317680"/>
          </a:xfrm>
          <a:prstGeom prst="roundRect">
            <a:avLst/>
          </a:prstGeom>
          <a:solidFill>
            <a:srgbClr val="194A9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>
                <a:solidFill>
                  <a:schemeClr val="bg1"/>
                </a:solidFill>
              </a:rPr>
              <a:t>17-9-2012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5292955E-C985-4FDF-B1CA-FAF8DCD11452}"/>
              </a:ext>
            </a:extLst>
          </p:cNvPr>
          <p:cNvSpPr/>
          <p:nvPr/>
        </p:nvSpPr>
        <p:spPr>
          <a:xfrm>
            <a:off x="1603329" y="3817735"/>
            <a:ext cx="1017718" cy="317679"/>
          </a:xfrm>
          <a:prstGeom prst="roundRect">
            <a:avLst/>
          </a:prstGeom>
          <a:solidFill>
            <a:srgbClr val="194A9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>
                <a:solidFill>
                  <a:schemeClr val="bg1"/>
                </a:solidFill>
              </a:rPr>
              <a:t>1-1-2012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3DFE5AE1-11B8-48B2-8FCD-8542941AA102}"/>
              </a:ext>
            </a:extLst>
          </p:cNvPr>
          <p:cNvCxnSpPr>
            <a:cxnSpLocks/>
            <a:stCxn id="31" idx="3"/>
            <a:endCxn id="41" idx="1"/>
          </p:cNvCxnSpPr>
          <p:nvPr/>
        </p:nvCxnSpPr>
        <p:spPr>
          <a:xfrm flipV="1">
            <a:off x="5772133" y="2819213"/>
            <a:ext cx="451358" cy="1962"/>
          </a:xfrm>
          <a:prstGeom prst="straightConnector1">
            <a:avLst/>
          </a:prstGeom>
          <a:ln>
            <a:solidFill>
              <a:srgbClr val="8596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CA8CE941-B292-46E1-8C5A-535379ABA876}"/>
              </a:ext>
            </a:extLst>
          </p:cNvPr>
          <p:cNvSpPr/>
          <p:nvPr/>
        </p:nvSpPr>
        <p:spPr>
          <a:xfrm>
            <a:off x="6223491" y="2596213"/>
            <a:ext cx="1005197" cy="4459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/>
              <a:t>1-10-2013</a:t>
            </a:r>
          </a:p>
          <a:p>
            <a:pPr algn="ctr"/>
            <a:r>
              <a:rPr lang="nl-NL" sz="999" dirty="0"/>
              <a:t>Einde belaste verhuur</a:t>
            </a:r>
            <a:endParaRPr lang="en-US" sz="999" dirty="0"/>
          </a:p>
        </p:txBody>
      </p:sp>
      <p:sp>
        <p:nvSpPr>
          <p:cNvPr id="53" name="Rechthoek: afgeronde hoeken 52">
            <a:extLst>
              <a:ext uri="{FF2B5EF4-FFF2-40B4-BE49-F238E27FC236}">
                <a16:creationId xmlns:a16="http://schemas.microsoft.com/office/drawing/2014/main" id="{E831192F-52CA-4C3E-A5A8-58D4263B890F}"/>
              </a:ext>
            </a:extLst>
          </p:cNvPr>
          <p:cNvSpPr/>
          <p:nvPr/>
        </p:nvSpPr>
        <p:spPr>
          <a:xfrm>
            <a:off x="7758013" y="3819578"/>
            <a:ext cx="1017718" cy="317680"/>
          </a:xfrm>
          <a:prstGeom prst="roundRect">
            <a:avLst/>
          </a:prstGeom>
          <a:solidFill>
            <a:srgbClr val="194A9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>
                <a:solidFill>
                  <a:schemeClr val="bg1"/>
                </a:solidFill>
              </a:rPr>
              <a:t>26-6-2015</a:t>
            </a:r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1AC1570E-1927-4492-8091-5073783BE677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5664177" y="3429000"/>
            <a:ext cx="18528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2035B680-22BF-45D6-ABAB-6BB0603C4120}"/>
              </a:ext>
            </a:extLst>
          </p:cNvPr>
          <p:cNvSpPr txBox="1"/>
          <p:nvPr/>
        </p:nvSpPr>
        <p:spPr>
          <a:xfrm>
            <a:off x="5948967" y="3049880"/>
            <a:ext cx="1439410" cy="43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99" dirty="0"/>
              <a:t>OG leegstaand </a:t>
            </a:r>
            <a:br>
              <a:rPr lang="nl-NL" sz="1099" dirty="0"/>
            </a:br>
            <a:r>
              <a:rPr lang="nl-NL" sz="1099" dirty="0"/>
              <a:t>met btw verkocht </a:t>
            </a:r>
            <a:endParaRPr lang="en-US" sz="1099" dirty="0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37B08A9A-F560-4553-B079-06ADE1A81725}"/>
              </a:ext>
            </a:extLst>
          </p:cNvPr>
          <p:cNvSpPr/>
          <p:nvPr/>
        </p:nvSpPr>
        <p:spPr>
          <a:xfrm>
            <a:off x="10608270" y="3070447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399" dirty="0"/>
              <a:t>C</a:t>
            </a:r>
            <a:endParaRPr lang="en-US" sz="2399" dirty="0"/>
          </a:p>
        </p:txBody>
      </p:sp>
      <p:sp>
        <p:nvSpPr>
          <p:cNvPr id="61" name="Pijl: rechts 60">
            <a:extLst>
              <a:ext uri="{FF2B5EF4-FFF2-40B4-BE49-F238E27FC236}">
                <a16:creationId xmlns:a16="http://schemas.microsoft.com/office/drawing/2014/main" id="{D71BE1AB-EC30-4CC5-B116-66988C2647D0}"/>
              </a:ext>
            </a:extLst>
          </p:cNvPr>
          <p:cNvSpPr/>
          <p:nvPr/>
        </p:nvSpPr>
        <p:spPr>
          <a:xfrm>
            <a:off x="951447" y="3754547"/>
            <a:ext cx="361476" cy="378460"/>
          </a:xfrm>
          <a:prstGeom prst="rightArrow">
            <a:avLst/>
          </a:prstGeom>
          <a:solidFill>
            <a:srgbClr val="8596AB"/>
          </a:solidFill>
          <a:ln>
            <a:solidFill>
              <a:srgbClr val="8596A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2B8F13D7-45D1-4109-8773-453958D3C3D3}"/>
              </a:ext>
            </a:extLst>
          </p:cNvPr>
          <p:cNvCxnSpPr>
            <a:cxnSpLocks/>
            <a:stCxn id="9" idx="3"/>
            <a:endCxn id="60" idx="1"/>
          </p:cNvCxnSpPr>
          <p:nvPr/>
        </p:nvCxnSpPr>
        <p:spPr>
          <a:xfrm>
            <a:off x="8956402" y="3429000"/>
            <a:ext cx="1651869" cy="1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55B0F348-D4A2-4748-8993-38071D176D71}"/>
              </a:ext>
            </a:extLst>
          </p:cNvPr>
          <p:cNvSpPr/>
          <p:nvPr/>
        </p:nvSpPr>
        <p:spPr>
          <a:xfrm>
            <a:off x="10819116" y="3824641"/>
            <a:ext cx="1017718" cy="317680"/>
          </a:xfrm>
          <a:prstGeom prst="roundRect">
            <a:avLst/>
          </a:prstGeom>
          <a:solidFill>
            <a:srgbClr val="194A9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99" dirty="0">
                <a:solidFill>
                  <a:schemeClr val="bg1"/>
                </a:solidFill>
              </a:rPr>
              <a:t>23-9-2015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E78F337-8DC7-4DE1-823D-EBF3632D49D4}"/>
              </a:ext>
            </a:extLst>
          </p:cNvPr>
          <p:cNvSpPr txBox="1"/>
          <p:nvPr/>
        </p:nvSpPr>
        <p:spPr>
          <a:xfrm>
            <a:off x="9154835" y="3017083"/>
            <a:ext cx="1439410" cy="43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99" dirty="0"/>
              <a:t>OG vrijgesteld</a:t>
            </a:r>
            <a:br>
              <a:rPr lang="nl-NL" sz="1099" dirty="0"/>
            </a:br>
            <a:r>
              <a:rPr lang="nl-NL" sz="1099" dirty="0"/>
              <a:t>van btw verkocht </a:t>
            </a:r>
            <a:endParaRPr lang="en-US" sz="1099" dirty="0"/>
          </a:p>
        </p:txBody>
      </p:sp>
    </p:spTree>
    <p:extLst>
      <p:ext uri="{BB962C8B-B14F-4D97-AF65-F5344CB8AC3E}">
        <p14:creationId xmlns:p14="http://schemas.microsoft.com/office/powerpoint/2010/main" val="11641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Internationaal</a:t>
            </a:r>
            <a:r>
              <a:rPr lang="en-US" sz="3598" b="1" dirty="0">
                <a:solidFill>
                  <a:schemeClr val="bg1"/>
                </a:solidFill>
              </a:rPr>
              <a:t>  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0B0F21-9D16-4F52-9A61-E8F3B214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24"/>
            <a:ext cx="12192001" cy="6854430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52A06368-2305-47C3-A65D-8E3E4135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30" y="262298"/>
            <a:ext cx="10864472" cy="532941"/>
          </a:xfrm>
        </p:spPr>
        <p:txBody>
          <a:bodyPr/>
          <a:lstStyle/>
          <a:p>
            <a:r>
              <a:rPr lang="nl-NL" dirty="0"/>
              <a:t>EU-afstandsverkopen en Unieregeling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F3099-3C77-46EF-BBF8-62464BA3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4"/>
            <a:ext cx="12192000" cy="6839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893F9C-ACB6-4F60-B6C5-072C4AF1BF7C}"/>
              </a:ext>
            </a:extLst>
          </p:cNvPr>
          <p:cNvSpPr txBox="1"/>
          <p:nvPr/>
        </p:nvSpPr>
        <p:spPr>
          <a:xfrm>
            <a:off x="4049938" y="2734597"/>
            <a:ext cx="913924" cy="46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7C6C9-23E9-441E-A2E2-6EBA37CB02D1}"/>
              </a:ext>
            </a:extLst>
          </p:cNvPr>
          <p:cNvSpPr txBox="1"/>
          <p:nvPr/>
        </p:nvSpPr>
        <p:spPr>
          <a:xfrm>
            <a:off x="1921710" y="406239"/>
            <a:ext cx="7125081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8" b="1" dirty="0" err="1">
                <a:solidFill>
                  <a:srgbClr val="FF0000"/>
                </a:solidFill>
              </a:rPr>
              <a:t>Verkoop</a:t>
            </a:r>
            <a:r>
              <a:rPr lang="en-US" sz="3198" b="1" dirty="0">
                <a:solidFill>
                  <a:srgbClr val="FF0000"/>
                </a:solidFill>
              </a:rPr>
              <a:t> van </a:t>
            </a:r>
            <a:r>
              <a:rPr lang="en-US" sz="3198" b="1" dirty="0" err="1">
                <a:solidFill>
                  <a:srgbClr val="FF0000"/>
                </a:solidFill>
              </a:rPr>
              <a:t>goederen</a:t>
            </a:r>
            <a:r>
              <a:rPr lang="en-US" sz="3198" b="1" dirty="0">
                <a:solidFill>
                  <a:srgbClr val="FF0000"/>
                </a:solidFill>
              </a:rPr>
              <a:t> </a:t>
            </a:r>
            <a:r>
              <a:rPr lang="en-US" sz="3198" b="1" dirty="0" err="1">
                <a:solidFill>
                  <a:srgbClr val="FF0000"/>
                </a:solidFill>
              </a:rPr>
              <a:t>binnen</a:t>
            </a:r>
            <a:r>
              <a:rPr lang="en-US" sz="3198" b="1" dirty="0">
                <a:solidFill>
                  <a:srgbClr val="FF0000"/>
                </a:solidFill>
              </a:rPr>
              <a:t> de EU </a:t>
            </a:r>
          </a:p>
        </p:txBody>
      </p:sp>
    </p:spTree>
    <p:extLst>
      <p:ext uri="{BB962C8B-B14F-4D97-AF65-F5344CB8AC3E}">
        <p14:creationId xmlns:p14="http://schemas.microsoft.com/office/powerpoint/2010/main" val="26475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64C2A662-B579-4D64-AB85-4D3FCC62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400" dirty="0"/>
              <a:t>Rechtbank Zeeland-West-Brabant d.d. 21 oktober 2021, zaaknummer BRE 19/1624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D0CBC1-815D-4DA6-A252-BAA774EF41A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491461-05E9-40AF-AFA9-394A4695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 paard</a:t>
            </a:r>
          </a:p>
        </p:txBody>
      </p:sp>
      <p:pic>
        <p:nvPicPr>
          <p:cNvPr id="1026" name="Picture 2" descr="Heeft mijn paard het ook koud? 7 tips bij koud weer | Pavo geeft advies |  Pavo">
            <a:extLst>
              <a:ext uri="{FF2B5EF4-FFF2-40B4-BE49-F238E27FC236}">
                <a16:creationId xmlns:a16="http://schemas.microsoft.com/office/drawing/2014/main" id="{15320620-3C44-4F0B-A08B-03A99926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64" y="2628900"/>
            <a:ext cx="3744416" cy="24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572C8544-D9AF-43EA-A6C3-EC54B5055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400" dirty="0"/>
              <a:t>Hoge Raad d.d. 4-2-2022 , zaaknummer 20/00457</a:t>
            </a:r>
          </a:p>
          <a:p>
            <a:r>
              <a:rPr lang="nl-NL" sz="2400" dirty="0"/>
              <a:t>Bewijslast en boete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E1D7CB-00A7-4E7D-A362-B5913B23B13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ABA4AA-998C-4321-A223-FEC5FACC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Handel in paardenkrachten </a:t>
            </a:r>
          </a:p>
        </p:txBody>
      </p:sp>
      <p:pic>
        <p:nvPicPr>
          <p:cNvPr id="2050" name="Picture 2" descr="Auto Luxe Sportwagen - Gratis foto op Pixabay">
            <a:extLst>
              <a:ext uri="{FF2B5EF4-FFF2-40B4-BE49-F238E27FC236}">
                <a16:creationId xmlns:a16="http://schemas.microsoft.com/office/drawing/2014/main" id="{E58CCEDF-98CB-44C3-AA5E-FD26A99E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72" y="3032956"/>
            <a:ext cx="42124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Fiscale</a:t>
            </a:r>
            <a:r>
              <a:rPr lang="en-US" sz="3598" b="1" dirty="0">
                <a:solidFill>
                  <a:schemeClr val="bg1"/>
                </a:solidFill>
              </a:rPr>
              <a:t> </a:t>
            </a:r>
            <a:r>
              <a:rPr lang="en-US" sz="3598" b="1" dirty="0" err="1">
                <a:solidFill>
                  <a:schemeClr val="bg1"/>
                </a:solidFill>
              </a:rPr>
              <a:t>eenheid</a:t>
            </a:r>
            <a:r>
              <a:rPr lang="en-US" sz="3598" b="1" dirty="0">
                <a:solidFill>
                  <a:schemeClr val="bg1"/>
                </a:solidFill>
              </a:rPr>
              <a:t> btw 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122C539B-5E2F-4CD9-968C-C87E5216A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400" dirty="0"/>
              <a:t>Ingangstijdstip : wanneer aan verwevenheidseisen is voldaan.</a:t>
            </a:r>
          </a:p>
          <a:p>
            <a:r>
              <a:rPr lang="nl-NL" sz="2400" dirty="0"/>
              <a:t>Terugwerkende kracht : niet vereist dat in het verleden is gehandeld als zodanig.</a:t>
            </a:r>
          </a:p>
          <a:p>
            <a:r>
              <a:rPr lang="nl-NL" sz="2400" dirty="0"/>
              <a:t>Boete </a:t>
            </a:r>
          </a:p>
          <a:p>
            <a:r>
              <a:rPr lang="nl-NL" sz="2400" dirty="0"/>
              <a:t>Verwevenheid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2C56EC-F035-4F5C-B185-41307EC17A2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5171BF-A2BA-4B9F-A2C2-4498DA54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Fiscale eenheid btw </a:t>
            </a:r>
          </a:p>
        </p:txBody>
      </p:sp>
    </p:spTree>
    <p:extLst>
      <p:ext uri="{BB962C8B-B14F-4D97-AF65-F5344CB8AC3E}">
        <p14:creationId xmlns:p14="http://schemas.microsoft.com/office/powerpoint/2010/main" val="30221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D387C93-C7A4-446C-B43F-C0B7BB37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 Raad 18-02-2022 zaaknummer 19/03185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5F98BC29-CC13-444B-A21E-7103207FBD8A}"/>
              </a:ext>
            </a:extLst>
          </p:cNvPr>
          <p:cNvSpPr/>
          <p:nvPr/>
        </p:nvSpPr>
        <p:spPr>
          <a:xfrm>
            <a:off x="4656589" y="1357929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Stichting </a:t>
            </a:r>
            <a:br>
              <a:rPr lang="nl-NL" sz="1400" dirty="0"/>
            </a:br>
            <a:r>
              <a:rPr lang="nl-NL" sz="1400" dirty="0"/>
              <a:t>ZH</a:t>
            </a:r>
            <a:endParaRPr lang="en-US" sz="1400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209BF62-CE52-4882-9B31-7E1BD30FC78F}"/>
              </a:ext>
            </a:extLst>
          </p:cNvPr>
          <p:cNvSpPr/>
          <p:nvPr/>
        </p:nvSpPr>
        <p:spPr>
          <a:xfrm>
            <a:off x="3290223" y="2725622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E BV</a:t>
            </a:r>
            <a:endParaRPr lang="en-US" sz="1400" dirty="0"/>
          </a:p>
        </p:txBody>
      </p:sp>
      <p:cxnSp>
        <p:nvCxnSpPr>
          <p:cNvPr id="3" name="Verbindingslijn: gebogen 2">
            <a:extLst>
              <a:ext uri="{FF2B5EF4-FFF2-40B4-BE49-F238E27FC236}">
                <a16:creationId xmlns:a16="http://schemas.microsoft.com/office/drawing/2014/main" id="{F64A3B9E-D7B8-485A-A0AA-4CE914FA580B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 rot="5400000">
            <a:off x="4369117" y="1718445"/>
            <a:ext cx="647988" cy="13663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FCE14C33-71D5-491F-88F6-B01065B293D5}"/>
              </a:ext>
            </a:extLst>
          </p:cNvPr>
          <p:cNvSpPr txBox="1"/>
          <p:nvPr/>
        </p:nvSpPr>
        <p:spPr>
          <a:xfrm>
            <a:off x="3309603" y="2376141"/>
            <a:ext cx="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6899A"/>
                </a:solidFill>
              </a:rPr>
              <a:t>100%</a:t>
            </a:r>
            <a:endParaRPr lang="en-US" sz="1400" dirty="0">
              <a:solidFill>
                <a:srgbClr val="F6899A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C8BB645-15DC-461D-A5B7-73AA3E46E3D7}"/>
              </a:ext>
            </a:extLst>
          </p:cNvPr>
          <p:cNvSpPr/>
          <p:nvPr/>
        </p:nvSpPr>
        <p:spPr>
          <a:xfrm>
            <a:off x="4656589" y="4148705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Facilitair BV</a:t>
            </a:r>
            <a:endParaRPr lang="en-US" sz="1400" dirty="0"/>
          </a:p>
        </p:txBody>
      </p:sp>
      <p:cxnSp>
        <p:nvCxnSpPr>
          <p:cNvPr id="10" name="Verbindingslijn: gebogen 9">
            <a:extLst>
              <a:ext uri="{FF2B5EF4-FFF2-40B4-BE49-F238E27FC236}">
                <a16:creationId xmlns:a16="http://schemas.microsoft.com/office/drawing/2014/main" id="{70EF6425-0C9B-4F49-B380-5DA686B8C0C5}"/>
              </a:ext>
            </a:extLst>
          </p:cNvPr>
          <p:cNvCxnSpPr>
            <a:cxnSpLocks/>
            <a:stCxn id="30" idx="3"/>
            <a:endCxn id="25" idx="3"/>
          </p:cNvCxnSpPr>
          <p:nvPr/>
        </p:nvCxnSpPr>
        <p:spPr>
          <a:xfrm flipV="1">
            <a:off x="6095999" y="1717781"/>
            <a:ext cx="12693" cy="2790776"/>
          </a:xfrm>
          <a:prstGeom prst="bentConnector3">
            <a:avLst>
              <a:gd name="adj1" fmla="val 15291268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1FAAEC97-343B-4B60-9735-D19C69A70203}"/>
              </a:ext>
            </a:extLst>
          </p:cNvPr>
          <p:cNvSpPr txBox="1"/>
          <p:nvPr/>
        </p:nvSpPr>
        <p:spPr>
          <a:xfrm>
            <a:off x="8039204" y="2873304"/>
            <a:ext cx="1439410" cy="46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99" dirty="0"/>
              <a:t>Diensten</a:t>
            </a:r>
            <a:endParaRPr lang="en-US" sz="2399" dirty="0"/>
          </a:p>
        </p:txBody>
      </p: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D9A83027-1873-41E3-821D-019CF5810557}"/>
              </a:ext>
            </a:extLst>
          </p:cNvPr>
          <p:cNvCxnSpPr>
            <a:stCxn id="26" idx="2"/>
            <a:endCxn id="30" idx="0"/>
          </p:cNvCxnSpPr>
          <p:nvPr/>
        </p:nvCxnSpPr>
        <p:spPr>
          <a:xfrm rot="16200000" flipH="1">
            <a:off x="4341422" y="3113833"/>
            <a:ext cx="703378" cy="13663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8B9B73F3-FE8C-43D0-AC0F-4526662EFE37}"/>
              </a:ext>
            </a:extLst>
          </p:cNvPr>
          <p:cNvSpPr txBox="1"/>
          <p:nvPr/>
        </p:nvSpPr>
        <p:spPr>
          <a:xfrm>
            <a:off x="5363601" y="3779565"/>
            <a:ext cx="56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6899A"/>
                </a:solidFill>
              </a:rPr>
              <a:t>49%</a:t>
            </a:r>
            <a:endParaRPr lang="en-US" sz="1400" dirty="0">
              <a:solidFill>
                <a:srgbClr val="F6899A"/>
              </a:solidFill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EC988F76-4FF1-42AA-AFF8-FBD09A1DC60F}"/>
              </a:ext>
            </a:extLst>
          </p:cNvPr>
          <p:cNvSpPr/>
          <p:nvPr/>
        </p:nvSpPr>
        <p:spPr>
          <a:xfrm>
            <a:off x="6096000" y="2703381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B BV schoonmaak</a:t>
            </a:r>
            <a:endParaRPr lang="en-US" sz="1400" dirty="0"/>
          </a:p>
        </p:txBody>
      </p:sp>
      <p:cxnSp>
        <p:nvCxnSpPr>
          <p:cNvPr id="23" name="Verbindingslijn: gebogen 22">
            <a:extLst>
              <a:ext uri="{FF2B5EF4-FFF2-40B4-BE49-F238E27FC236}">
                <a16:creationId xmlns:a16="http://schemas.microsoft.com/office/drawing/2014/main" id="{D8883D07-6FC9-4F55-B045-4499E0C33253}"/>
              </a:ext>
            </a:extLst>
          </p:cNvPr>
          <p:cNvCxnSpPr>
            <a:stCxn id="42" idx="2"/>
            <a:endCxn id="30" idx="0"/>
          </p:cNvCxnSpPr>
          <p:nvPr/>
        </p:nvCxnSpPr>
        <p:spPr>
          <a:xfrm rot="5400000">
            <a:off x="5733191" y="3066191"/>
            <a:ext cx="725619" cy="14394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9D6A8C98-E36B-48D8-8753-9B6D57A86C9A}"/>
              </a:ext>
            </a:extLst>
          </p:cNvPr>
          <p:cNvSpPr txBox="1"/>
          <p:nvPr/>
        </p:nvSpPr>
        <p:spPr>
          <a:xfrm>
            <a:off x="4798462" y="3779566"/>
            <a:ext cx="56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6899A"/>
                </a:solidFill>
              </a:rPr>
              <a:t>51%</a:t>
            </a:r>
            <a:endParaRPr lang="en-US" sz="1400" dirty="0">
              <a:solidFill>
                <a:srgbClr val="F6899A"/>
              </a:solidFill>
            </a:endParaRPr>
          </a:p>
        </p:txBody>
      </p:sp>
      <p:cxnSp>
        <p:nvCxnSpPr>
          <p:cNvPr id="74" name="Verbindingslijn: gebogen 73">
            <a:extLst>
              <a:ext uri="{FF2B5EF4-FFF2-40B4-BE49-F238E27FC236}">
                <a16:creationId xmlns:a16="http://schemas.microsoft.com/office/drawing/2014/main" id="{03CA194F-D42C-469B-9AB3-883883AF2093}"/>
              </a:ext>
            </a:extLst>
          </p:cNvPr>
          <p:cNvCxnSpPr>
            <a:stCxn id="25" idx="1"/>
            <a:endCxn id="30" idx="1"/>
          </p:cNvCxnSpPr>
          <p:nvPr/>
        </p:nvCxnSpPr>
        <p:spPr>
          <a:xfrm rot="10800000" flipV="1">
            <a:off x="4656589" y="1717781"/>
            <a:ext cx="12693" cy="2790776"/>
          </a:xfrm>
          <a:prstGeom prst="bentConnector3">
            <a:avLst>
              <a:gd name="adj1" fmla="val 14554283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kstvak 75">
            <a:extLst>
              <a:ext uri="{FF2B5EF4-FFF2-40B4-BE49-F238E27FC236}">
                <a16:creationId xmlns:a16="http://schemas.microsoft.com/office/drawing/2014/main" id="{73C95E85-C970-4CB5-9D06-FA605DD7AF41}"/>
              </a:ext>
            </a:extLst>
          </p:cNvPr>
          <p:cNvSpPr txBox="1"/>
          <p:nvPr/>
        </p:nvSpPr>
        <p:spPr>
          <a:xfrm>
            <a:off x="1525871" y="2873303"/>
            <a:ext cx="1439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Bestuurder</a:t>
            </a:r>
            <a:endParaRPr lang="en-US" sz="1600" dirty="0"/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6AF55201-EDC4-442D-867A-ED0F70C56CA8}"/>
              </a:ext>
            </a:extLst>
          </p:cNvPr>
          <p:cNvSpPr/>
          <p:nvPr/>
        </p:nvSpPr>
        <p:spPr>
          <a:xfrm>
            <a:off x="6102346" y="5024148"/>
            <a:ext cx="1439410" cy="71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C BV schoonmaak</a:t>
            </a:r>
            <a:endParaRPr lang="en-US" sz="1400" dirty="0"/>
          </a:p>
        </p:txBody>
      </p: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661AEF2F-3C44-47A8-89D4-957C6ABC9B45}"/>
              </a:ext>
            </a:extLst>
          </p:cNvPr>
          <p:cNvCxnSpPr>
            <a:cxnSpLocks/>
            <a:stCxn id="42" idx="2"/>
            <a:endCxn id="77" idx="0"/>
          </p:cNvCxnSpPr>
          <p:nvPr/>
        </p:nvCxnSpPr>
        <p:spPr>
          <a:xfrm>
            <a:off x="6815706" y="3423086"/>
            <a:ext cx="6346" cy="160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>
            <a:extLst>
              <a:ext uri="{FF2B5EF4-FFF2-40B4-BE49-F238E27FC236}">
                <a16:creationId xmlns:a16="http://schemas.microsoft.com/office/drawing/2014/main" id="{682904DA-9D24-4468-A416-09B4635BAAC9}"/>
              </a:ext>
            </a:extLst>
          </p:cNvPr>
          <p:cNvSpPr txBox="1"/>
          <p:nvPr/>
        </p:nvSpPr>
        <p:spPr>
          <a:xfrm>
            <a:off x="6790317" y="3964135"/>
            <a:ext cx="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6899A"/>
                </a:solidFill>
              </a:rPr>
              <a:t>100%</a:t>
            </a:r>
            <a:endParaRPr lang="en-US" sz="1400" dirty="0">
              <a:solidFill>
                <a:srgbClr val="F689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Onroerend</a:t>
            </a:r>
            <a:r>
              <a:rPr lang="en-US" sz="3598" b="1" dirty="0">
                <a:solidFill>
                  <a:schemeClr val="bg1"/>
                </a:solidFill>
              </a:rPr>
              <a:t> </a:t>
            </a:r>
            <a:r>
              <a:rPr lang="en-US" sz="3598" b="1" dirty="0" err="1">
                <a:solidFill>
                  <a:schemeClr val="bg1"/>
                </a:solidFill>
              </a:rPr>
              <a:t>goed</a:t>
            </a:r>
            <a:r>
              <a:rPr lang="en-US" sz="3598" b="1" dirty="0">
                <a:solidFill>
                  <a:schemeClr val="bg1"/>
                </a:solidFill>
              </a:rPr>
              <a:t>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0B554E-B618-4691-828E-C0BE4BDF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Bouwterrein – a never </a:t>
            </a:r>
            <a:r>
              <a:rPr lang="nl-NL" dirty="0" err="1"/>
              <a:t>ending</a:t>
            </a:r>
            <a:r>
              <a:rPr lang="nl-NL" dirty="0"/>
              <a:t> story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DE40332-B422-483A-9EBD-717C3A7FF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592798"/>
            <a:ext cx="9145587" cy="3851758"/>
          </a:xfrm>
        </p:spPr>
        <p:txBody>
          <a:bodyPr/>
          <a:lstStyle/>
          <a:p>
            <a:r>
              <a:rPr lang="nl-NL" dirty="0"/>
              <a:t>Gerechtshof Arnhem-Leeuwarden d.d. 1-2-2022, zaaknummer 19/01734</a:t>
            </a:r>
          </a:p>
          <a:p>
            <a:r>
              <a:rPr lang="nl-NL" dirty="0"/>
              <a:t>Hoge Raad d.d. 3-1-2022, nummer 21/02407</a:t>
            </a:r>
          </a:p>
          <a:p>
            <a:endParaRPr lang="nl-NL" dirty="0"/>
          </a:p>
        </p:txBody>
      </p:sp>
      <p:pic>
        <p:nvPicPr>
          <p:cNvPr id="3074" name="Picture 2" descr="Boosheid om gedeeltelijke sloop oude postkantoor: 'Rotterdam maakt af wat  de Duitsers zijn begonnen' | Rotterdam | AD.nl">
            <a:extLst>
              <a:ext uri="{FF2B5EF4-FFF2-40B4-BE49-F238E27FC236}">
                <a16:creationId xmlns:a16="http://schemas.microsoft.com/office/drawing/2014/main" id="{2395D325-D1FD-40CE-85E2-77230BA5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3320988"/>
            <a:ext cx="5148572" cy="29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08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26B40-4E5C-409F-BD52-185CDD68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Vervaardigingsbegrip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E45B70-FBDD-4B60-BF62-387DFA0E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341438"/>
            <a:ext cx="10549817" cy="4823866"/>
          </a:xfrm>
        </p:spPr>
        <p:txBody>
          <a:bodyPr/>
          <a:lstStyle/>
          <a:p>
            <a:r>
              <a:rPr lang="nl-NL" dirty="0"/>
              <a:t>Wollenstoffenfabriek : conclusie PG d.d. 3-1-2022, nummer 20/01344</a:t>
            </a:r>
          </a:p>
          <a:p>
            <a:r>
              <a:rPr lang="nl-NL" dirty="0" err="1"/>
              <a:t>Prejudiciele</a:t>
            </a:r>
            <a:r>
              <a:rPr lang="nl-NL" dirty="0"/>
              <a:t> vragen aan Hoge Raad d.d. 31-1-2022, nummer BRE 19/5757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B9FB897-8774-4A28-80E7-105032BDD780}"/>
              </a:ext>
            </a:extLst>
          </p:cNvPr>
          <p:cNvSpPr/>
          <p:nvPr/>
        </p:nvSpPr>
        <p:spPr bwMode="gray">
          <a:xfrm>
            <a:off x="875420" y="3050958"/>
            <a:ext cx="2196244" cy="1818202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Bouwkundige identiteit/uiterlijk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10EC6A3-6B03-477A-A03B-0FD4F1ACA8AD}"/>
              </a:ext>
            </a:extLst>
          </p:cNvPr>
          <p:cNvSpPr/>
          <p:nvPr/>
        </p:nvSpPr>
        <p:spPr bwMode="gray">
          <a:xfrm>
            <a:off x="3611724" y="3050958"/>
            <a:ext cx="2196244" cy="1818202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Bouwkundige constructie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F35D50D-1E67-4680-8AF5-800668B4DE13}"/>
              </a:ext>
            </a:extLst>
          </p:cNvPr>
          <p:cNvSpPr/>
          <p:nvPr/>
        </p:nvSpPr>
        <p:spPr bwMode="gray">
          <a:xfrm>
            <a:off x="6156025" y="3042132"/>
            <a:ext cx="2196244" cy="1818202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Functiewijziging 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9C23E0A-B0B8-49FD-BD25-2D4A83E70CD3}"/>
              </a:ext>
            </a:extLst>
          </p:cNvPr>
          <p:cNvSpPr/>
          <p:nvPr/>
        </p:nvSpPr>
        <p:spPr bwMode="gray">
          <a:xfrm>
            <a:off x="8710184" y="3024750"/>
            <a:ext cx="2196244" cy="1818202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Uitgaven /meerwaarde</a:t>
            </a:r>
          </a:p>
        </p:txBody>
      </p:sp>
      <p:pic>
        <p:nvPicPr>
          <p:cNvPr id="9" name="Graphic 8" descr="Ongelijke weegschaal met effen opvulling">
            <a:extLst>
              <a:ext uri="{FF2B5EF4-FFF2-40B4-BE49-F238E27FC236}">
                <a16:creationId xmlns:a16="http://schemas.microsoft.com/office/drawing/2014/main" id="{3F6A5160-5F4D-4D7D-8604-829F1A6B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575" y="5250904"/>
            <a:ext cx="1728192" cy="13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7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>
                <a:solidFill>
                  <a:schemeClr val="bg1"/>
                </a:solidFill>
              </a:rPr>
              <a:t>Auto…….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ED579-A9FF-4451-8B85-908B50A6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QM</a:t>
            </a:r>
          </a:p>
        </p:txBody>
      </p:sp>
      <p:pic>
        <p:nvPicPr>
          <p:cNvPr id="5122" name="Picture 2" descr="Hoe een auto met Duitse kenteken in NL te controleren - kentekencheck.me">
            <a:extLst>
              <a:ext uri="{FF2B5EF4-FFF2-40B4-BE49-F238E27FC236}">
                <a16:creationId xmlns:a16="http://schemas.microsoft.com/office/drawing/2014/main" id="{4B506EC9-CD1E-4AB7-9B8A-8A8D38F72E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248980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uxembourg - Students | Britannica Kids | Homework Help">
            <a:extLst>
              <a:ext uri="{FF2B5EF4-FFF2-40B4-BE49-F238E27FC236}">
                <a16:creationId xmlns:a16="http://schemas.microsoft.com/office/drawing/2014/main" id="{146209C2-5C4C-461A-AD6F-20B0DF4B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7" y="1588591"/>
            <a:ext cx="5113214" cy="36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33FE1FF-C0A3-4335-8CC4-728A5B62FF22}"/>
              </a:ext>
            </a:extLst>
          </p:cNvPr>
          <p:cNvCxnSpPr/>
          <p:nvPr/>
        </p:nvCxnSpPr>
        <p:spPr bwMode="gray">
          <a:xfrm>
            <a:off x="5627948" y="3104964"/>
            <a:ext cx="15206" cy="17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F945CCF-5C7B-4D5E-BE94-11F4D0279802}"/>
              </a:ext>
            </a:extLst>
          </p:cNvPr>
          <p:cNvCxnSpPr>
            <a:cxnSpLocks/>
          </p:cNvCxnSpPr>
          <p:nvPr/>
        </p:nvCxnSpPr>
        <p:spPr bwMode="gray">
          <a:xfrm>
            <a:off x="3719736" y="3735978"/>
            <a:ext cx="2772504" cy="1175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5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D0E10F-E78A-4706-AFC4-5DF265A3B6C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7AE82A-EE81-452E-87C2-09D9D50A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Belangrijkste aspecten van de wijzigingen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BDC4EC0-AAED-4DA2-9316-0B536BD6D3EF}"/>
              </a:ext>
            </a:extLst>
          </p:cNvPr>
          <p:cNvGraphicFramePr>
            <a:graphicFrameLocks/>
          </p:cNvGraphicFramePr>
          <p:nvPr/>
        </p:nvGraphicFramePr>
        <p:xfrm>
          <a:off x="842152" y="1413826"/>
          <a:ext cx="10147843" cy="428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1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CC047-7B74-4A4C-AD5D-93B71559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C878E-106E-4197-8B4B-744282C7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341000"/>
            <a:ext cx="9145587" cy="4176000"/>
          </a:xfrm>
        </p:spPr>
        <p:txBody>
          <a:bodyPr/>
          <a:lstStyle/>
          <a:p>
            <a:r>
              <a:rPr lang="nl-NL" dirty="0" err="1"/>
              <a:t>HvJ</a:t>
            </a:r>
            <a:r>
              <a:rPr lang="nl-NL" dirty="0"/>
              <a:t> 20-01-2021, C-288/19</a:t>
            </a:r>
          </a:p>
          <a:p>
            <a:endParaRPr lang="nl-NL" dirty="0"/>
          </a:p>
          <a:p>
            <a:r>
              <a:rPr lang="nl-NL" dirty="0"/>
              <a:t>Privé gebruik auto;</a:t>
            </a:r>
          </a:p>
          <a:p>
            <a:r>
              <a:rPr lang="nl-NL" dirty="0"/>
              <a:t>Plaats van dienst 56-2 BTW RL / art. 6g-2 Wet OB; </a:t>
            </a:r>
          </a:p>
          <a:p>
            <a:r>
              <a:rPr lang="nl-NL" dirty="0"/>
              <a:t>Artikel 26-1 BTW RL/ 4-2 Wet OB</a:t>
            </a:r>
          </a:p>
          <a:p>
            <a:r>
              <a:rPr lang="nl-NL" dirty="0"/>
              <a:t>Tegen </a:t>
            </a:r>
            <a:r>
              <a:rPr lang="nl-NL" u="sng" dirty="0"/>
              <a:t>vergoeding</a:t>
            </a:r>
            <a:r>
              <a:rPr lang="nl-NL" dirty="0"/>
              <a:t> / om niet : verhuur auto? </a:t>
            </a:r>
          </a:p>
          <a:p>
            <a:r>
              <a:rPr lang="nl-NL" dirty="0"/>
              <a:t>Geen betaling verricht of geen gedeelte van zijn bezoldiging eraan besteedt en wanneer het recht om dat voertuig te gebruiken niet gepaard gaat met het afzien van overige voordelen. </a:t>
            </a:r>
          </a:p>
        </p:txBody>
      </p:sp>
    </p:spTree>
    <p:extLst>
      <p:ext uri="{BB962C8B-B14F-4D97-AF65-F5344CB8AC3E}">
        <p14:creationId xmlns:p14="http://schemas.microsoft.com/office/powerpoint/2010/main" val="3287177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Belangenbehartiging</a:t>
            </a:r>
            <a:r>
              <a:rPr lang="en-US" sz="3598" b="1" dirty="0">
                <a:solidFill>
                  <a:schemeClr val="bg1"/>
                </a:solidFill>
              </a:rPr>
              <a:t> 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E58FF-C91B-43C4-8626-8992ED36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Werknemers en werkgeversorganisatie e.d.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F0E9D-04CF-466A-A3E7-6BAD8776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341000"/>
            <a:ext cx="9145587" cy="4428260"/>
          </a:xfrm>
        </p:spPr>
        <p:txBody>
          <a:bodyPr/>
          <a:lstStyle/>
          <a:p>
            <a:r>
              <a:rPr lang="nl-NL" dirty="0"/>
              <a:t>Ondernemerschap – niet-economische prestaties belangenbehartiging. </a:t>
            </a:r>
          </a:p>
          <a:p>
            <a:r>
              <a:rPr lang="nl-NL" dirty="0"/>
              <a:t>Besluit van 24 juni 2016, BLKB 2015/3016M</a:t>
            </a:r>
          </a:p>
          <a:p>
            <a:r>
              <a:rPr lang="nl-NL" dirty="0"/>
              <a:t>Besluit van 24 november 2020, 2020-167584</a:t>
            </a:r>
          </a:p>
          <a:p>
            <a:endParaRPr lang="nl-NL" dirty="0"/>
          </a:p>
        </p:txBody>
      </p:sp>
      <p:pic>
        <p:nvPicPr>
          <p:cNvPr id="5122" name="Picture 2" descr="Register Belastingadviseurs (RB-kantoor) - De website van  nijstenbelastingadviseurs!">
            <a:extLst>
              <a:ext uri="{FF2B5EF4-FFF2-40B4-BE49-F238E27FC236}">
                <a16:creationId xmlns:a16="http://schemas.microsoft.com/office/drawing/2014/main" id="{63C25E68-E957-4336-92F5-83780562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28" y="3537012"/>
            <a:ext cx="486059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8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Toezichthouders</a:t>
            </a:r>
            <a:r>
              <a:rPr lang="en-US" sz="3598" b="1" dirty="0">
                <a:solidFill>
                  <a:schemeClr val="bg1"/>
                </a:solidFill>
              </a:rPr>
              <a:t>  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8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CD32E-416F-4685-9F59-91A42A0F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Besluit na 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BB78D0-E375-4DB9-8FA1-E3919059E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197" y="1341437"/>
            <a:ext cx="9145587" cy="4176000"/>
          </a:xfrm>
        </p:spPr>
        <p:txBody>
          <a:bodyPr/>
          <a:lstStyle/>
          <a:p>
            <a:r>
              <a:rPr lang="nl-NL" dirty="0"/>
              <a:t>Besluit van 28 april 2021, nr. 2021-9403</a:t>
            </a:r>
          </a:p>
          <a:p>
            <a:endParaRPr lang="nl-NL" dirty="0"/>
          </a:p>
          <a:p>
            <a:r>
              <a:rPr lang="nl-NL" dirty="0">
                <a:solidFill>
                  <a:srgbClr val="333333"/>
                </a:solidFill>
                <a:latin typeface="+mj-lt"/>
              </a:rPr>
              <a:t>B</a:t>
            </a:r>
            <a:r>
              <a:rPr lang="nl-NL" b="0" i="0" dirty="0">
                <a:solidFill>
                  <a:srgbClr val="333333"/>
                </a:solidFill>
                <a:effectLst/>
                <a:latin typeface="+mj-lt"/>
              </a:rPr>
              <a:t>esluit van 28 juli 2021, nr. 2021-17080</a:t>
            </a:r>
          </a:p>
          <a:p>
            <a:endParaRPr lang="nl-NL" dirty="0">
              <a:solidFill>
                <a:srgbClr val="333333"/>
              </a:solidFill>
              <a:latin typeface="+mj-lt"/>
            </a:endParaRPr>
          </a:p>
          <a:p>
            <a:pPr marL="0" indent="0">
              <a:buNone/>
            </a:pPr>
            <a:endParaRPr lang="nl-NL" dirty="0">
              <a:solidFill>
                <a:srgbClr val="333333"/>
              </a:solidFill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  <p:pic>
        <p:nvPicPr>
          <p:cNvPr id="2050" name="Picture 2" descr="Wanneer is een toezichthouder ondernemer voor de BTW? - Horlings  Schoolfinanciën">
            <a:extLst>
              <a:ext uri="{FF2B5EF4-FFF2-40B4-BE49-F238E27FC236}">
                <a16:creationId xmlns:a16="http://schemas.microsoft.com/office/drawing/2014/main" id="{C42563CC-0EBD-4A2B-A2C9-B5376F3F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996953"/>
            <a:ext cx="4705325" cy="25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5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19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>
                <a:solidFill>
                  <a:schemeClr val="bg1"/>
                </a:solidFill>
              </a:rPr>
              <a:t>Tot slot – diverse </a:t>
            </a:r>
            <a:r>
              <a:rPr lang="en-US" sz="3598" b="1" dirty="0" err="1">
                <a:solidFill>
                  <a:schemeClr val="bg1"/>
                </a:solidFill>
              </a:rPr>
              <a:t>verhaaltjes</a:t>
            </a:r>
            <a:r>
              <a:rPr lang="en-US" sz="3598" b="1" dirty="0">
                <a:solidFill>
                  <a:schemeClr val="bg1"/>
                </a:solidFill>
              </a:rPr>
              <a:t> …….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8F4D-D526-46B0-8D1D-829EB05A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Sport (gelegenheid bieden tot)</a:t>
            </a:r>
          </a:p>
        </p:txBody>
      </p:sp>
      <p:pic>
        <p:nvPicPr>
          <p:cNvPr id="5122" name="Picture 2" descr="Fitchannel.com Advertising meets Growth Marketing. - Make Some NOISE Group">
            <a:extLst>
              <a:ext uri="{FF2B5EF4-FFF2-40B4-BE49-F238E27FC236}">
                <a16:creationId xmlns:a16="http://schemas.microsoft.com/office/drawing/2014/main" id="{2F0B36F8-07AC-4B2F-A971-AFB4D47FF7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4" y="1844824"/>
            <a:ext cx="6948772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66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140F4-866E-4A94-A885-2B50AC5C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Boete suppletie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9344A-A7D7-4272-ADD4-9554CDC4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Hoge Raad d.d. 24-10-2021, nummer 19/01550</a:t>
            </a:r>
          </a:p>
          <a:p>
            <a:r>
              <a:rPr lang="nl-NL" dirty="0"/>
              <a:t>Nemo-teneturbeginsel</a:t>
            </a:r>
          </a:p>
          <a:p>
            <a:r>
              <a:rPr lang="nl-NL" dirty="0"/>
              <a:t>Artikel 10a AWR juncto 15UB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 descr="Ondeugdelijke km-administratie, 100% boete vernietigd - BelastingBelangen">
            <a:extLst>
              <a:ext uri="{FF2B5EF4-FFF2-40B4-BE49-F238E27FC236}">
                <a16:creationId xmlns:a16="http://schemas.microsoft.com/office/drawing/2014/main" id="{569759DA-2CCB-4E36-969F-04B65166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32" y="2132856"/>
            <a:ext cx="3289548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56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9DE6F-CE65-4336-8497-1B276BF6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9274"/>
            <a:ext cx="9145587" cy="540263"/>
          </a:xfrm>
        </p:spPr>
        <p:txBody>
          <a:bodyPr anchor="b">
            <a:normAutofit/>
          </a:bodyPr>
          <a:lstStyle/>
          <a:p>
            <a:r>
              <a:rPr lang="nl-NL" dirty="0"/>
              <a:t>Margeregeling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838473-35D1-469D-B71B-6C8F8CE10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342799"/>
            <a:ext cx="3024000" cy="417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B6022AF-CB23-46E5-BDFF-1FEDBCF596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9338" b="-1"/>
          <a:stretch/>
        </p:blipFill>
        <p:spPr>
          <a:xfrm>
            <a:off x="4151313" y="1341438"/>
            <a:ext cx="5761037" cy="417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070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14E1F-5135-48BE-BD48-B030556A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Etikettering VOF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D99B43-FAD8-44F8-9143-37E7B6087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Hoge Raad d.d. 17 december 2021, nummer 19/05647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Chef-koks die in de keuken van een restaurant staan">
            <a:extLst>
              <a:ext uri="{FF2B5EF4-FFF2-40B4-BE49-F238E27FC236}">
                <a16:creationId xmlns:a16="http://schemas.microsoft.com/office/drawing/2014/main" id="{38F610DF-3EA5-423D-A732-8BE80B6B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84" y="2168860"/>
            <a:ext cx="5200402" cy="3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2AE836F2-5399-4660-A177-883819E3A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497" y="4650460"/>
            <a:ext cx="10864472" cy="948634"/>
          </a:xfrm>
        </p:spPr>
        <p:txBody>
          <a:bodyPr/>
          <a:lstStyle/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Hoofdregel: btw-heffing in land van vertrek goederen.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Afstandsverkopen: btw-heffing in land van aankomst goederen indien drempel wordt overschreden. Btw-registratie!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311A3-1BFB-4490-8589-AB67ECEB2B4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 Oude regels &lt; 01-07-2021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EBC3E34-B0C9-49DF-9CCA-30054C26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Verkopen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particulieren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EU</a:t>
            </a:r>
            <a:endParaRPr lang="nl-NL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AD79AF67-BD2E-4895-8992-FDB2AA90C88F}"/>
              </a:ext>
            </a:extLst>
          </p:cNvPr>
          <p:cNvGrpSpPr/>
          <p:nvPr/>
        </p:nvGrpSpPr>
        <p:grpSpPr>
          <a:xfrm>
            <a:off x="1595500" y="1553410"/>
            <a:ext cx="7941627" cy="3571367"/>
            <a:chOff x="1756980" y="1655973"/>
            <a:chExt cx="7945763" cy="3573227"/>
          </a:xfrm>
        </p:grpSpPr>
        <p:pic>
          <p:nvPicPr>
            <p:cNvPr id="6" name="Afbeelding 17">
              <a:extLst>
                <a:ext uri="{FF2B5EF4-FFF2-40B4-BE49-F238E27FC236}">
                  <a16:creationId xmlns:a16="http://schemas.microsoft.com/office/drawing/2014/main" id="{F24E6A4A-088A-497C-AA75-5138D4984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963" y="1808373"/>
              <a:ext cx="912335" cy="608223"/>
            </a:xfrm>
            <a:prstGeom prst="rect">
              <a:avLst/>
            </a:prstGeom>
            <a:ln w="3175">
              <a:solidFill>
                <a:schemeClr val="accent6"/>
              </a:solidFill>
            </a:ln>
          </p:spPr>
        </p:pic>
        <p:pic>
          <p:nvPicPr>
            <p:cNvPr id="7" name="Afbeelding 19">
              <a:extLst>
                <a:ext uri="{FF2B5EF4-FFF2-40B4-BE49-F238E27FC236}">
                  <a16:creationId xmlns:a16="http://schemas.microsoft.com/office/drawing/2014/main" id="{20AF2B74-71C3-4E71-B61A-85D491890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408" y="1808373"/>
              <a:ext cx="912335" cy="608223"/>
            </a:xfrm>
            <a:prstGeom prst="rect">
              <a:avLst/>
            </a:prstGeom>
            <a:ln w="3175">
              <a:solidFill>
                <a:schemeClr val="accent6"/>
              </a:solidFill>
            </a:ln>
          </p:spPr>
        </p:pic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id="{F5AB87E7-AA06-4518-A0C3-D8D16AB5E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8342" y="3415553"/>
              <a:ext cx="914400" cy="914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6F723-CA60-4CAE-BCFB-1094AF50E768}"/>
                </a:ext>
              </a:extLst>
            </p:cNvPr>
            <p:cNvSpPr/>
            <p:nvPr/>
          </p:nvSpPr>
          <p:spPr>
            <a:xfrm>
              <a:off x="1756980" y="3332629"/>
              <a:ext cx="2235490" cy="114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 err="1"/>
                <a:t>Leverancier</a:t>
              </a:r>
              <a:endParaRPr lang="nl-NL" sz="2399" dirty="0"/>
            </a:p>
          </p:txBody>
        </p:sp>
        <p:cxnSp>
          <p:nvCxnSpPr>
            <p:cNvPr id="10" name="Straight Arrow Connector 10">
              <a:extLst>
                <a:ext uri="{FF2B5EF4-FFF2-40B4-BE49-F238E27FC236}">
                  <a16:creationId xmlns:a16="http://schemas.microsoft.com/office/drawing/2014/main" id="{D4427E30-0B86-484F-A346-4D809DFA7AC4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 flipV="1">
              <a:off x="3992470" y="3872753"/>
              <a:ext cx="4795872" cy="313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 descr="Skateboard">
              <a:extLst>
                <a:ext uri="{FF2B5EF4-FFF2-40B4-BE49-F238E27FC236}">
                  <a16:creationId xmlns:a16="http://schemas.microsoft.com/office/drawing/2014/main" id="{ED7B6735-170E-4953-92B8-D26149B0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6705" y="2994211"/>
              <a:ext cx="914400" cy="914400"/>
            </a:xfrm>
            <a:prstGeom prst="rect">
              <a:avLst/>
            </a:prstGeom>
          </p:spPr>
        </p:pic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5C9A31A1-C720-4C82-917B-847ADBD44527}"/>
                </a:ext>
              </a:extLst>
            </p:cNvPr>
            <p:cNvCxnSpPr>
              <a:cxnSpLocks/>
            </p:cNvCxnSpPr>
            <p:nvPr/>
          </p:nvCxnSpPr>
          <p:spPr>
            <a:xfrm>
              <a:off x="5924367" y="1655973"/>
              <a:ext cx="8962" cy="357322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9791EA99-942D-407C-91DF-92521517415A}"/>
                </a:ext>
              </a:extLst>
            </p:cNvPr>
            <p:cNvSpPr/>
            <p:nvPr/>
          </p:nvSpPr>
          <p:spPr>
            <a:xfrm>
              <a:off x="4061623" y="2504276"/>
              <a:ext cx="569388" cy="922881"/>
            </a:xfrm>
            <a:prstGeom prst="rect">
              <a:avLst/>
            </a:prstGeom>
            <a:noFill/>
          </p:spPr>
          <p:txBody>
            <a:bodyPr wrap="none" lIns="91392" tIns="45696" rIns="91392" bIns="45696">
              <a:spAutoFit/>
            </a:bodyPr>
            <a:lstStyle/>
            <a:p>
              <a:pPr algn="ctr"/>
              <a:r>
                <a:rPr lang="en-US" sz="539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29B01F17-CE56-4B8C-8BE0-BE2EC82B88AF}"/>
                </a:ext>
              </a:extLst>
            </p:cNvPr>
            <p:cNvSpPr txBox="1"/>
            <p:nvPr/>
          </p:nvSpPr>
          <p:spPr>
            <a:xfrm>
              <a:off x="4477305" y="2837858"/>
              <a:ext cx="2672228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dirty="0"/>
                <a:t>&lt; € 100.000?</a:t>
              </a:r>
              <a:endParaRPr lang="nl-NL" sz="2399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6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66BAD8EF-30E6-4404-AD54-86DC8F179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3764" y="1721756"/>
            <a:ext cx="10864472" cy="3691677"/>
          </a:xfrm>
        </p:spPr>
        <p:txBody>
          <a:bodyPr/>
          <a:lstStyle/>
          <a:p>
            <a:r>
              <a:rPr lang="en-US" dirty="0" err="1"/>
              <a:t>Voorwaarden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toepassing</a:t>
            </a:r>
            <a:r>
              <a:rPr lang="en-US" dirty="0"/>
              <a:t>: </a:t>
            </a:r>
          </a:p>
          <a:p>
            <a:pPr marL="342729" indent="-342729">
              <a:buAutoNum type="arabicPeriod"/>
            </a:pPr>
            <a:r>
              <a:rPr lang="en-US" dirty="0"/>
              <a:t>Levering </a:t>
            </a:r>
            <a:r>
              <a:rPr lang="en-US" dirty="0" err="1"/>
              <a:t>aan</a:t>
            </a:r>
            <a:r>
              <a:rPr lang="en-US" dirty="0"/>
              <a:t> particulier </a:t>
            </a:r>
          </a:p>
          <a:p>
            <a:pPr marL="342729" indent="-342729">
              <a:buAutoNum type="arabicPeriod"/>
            </a:pPr>
            <a:r>
              <a:rPr lang="nl-NL" dirty="0"/>
              <a:t>Vervoer door of voor rekening leverancier</a:t>
            </a:r>
          </a:p>
          <a:p>
            <a:pPr marL="342729" indent="-342729">
              <a:buAutoNum type="arabicPeriod"/>
            </a:pPr>
            <a:r>
              <a:rPr lang="nl-NL" dirty="0"/>
              <a:t>Geen margegoederen of nieuwe vervoermiddelen</a:t>
            </a:r>
          </a:p>
          <a:p>
            <a:pPr marL="342729" indent="-342729">
              <a:buAutoNum type="arabicPeriod"/>
            </a:pPr>
            <a:r>
              <a:rPr lang="nl-NL" dirty="0"/>
              <a:t>Overschrijding drempelbedrag (in NL 100.000 euro)</a:t>
            </a:r>
          </a:p>
          <a:p>
            <a:r>
              <a:rPr lang="nl-NL" dirty="0"/>
              <a:t>OF OPTIE VOOR TOEPASSING REGELING</a:t>
            </a:r>
          </a:p>
          <a:p>
            <a:endParaRPr lang="nl-NL" dirty="0"/>
          </a:p>
          <a:p>
            <a:r>
              <a:rPr lang="nl-NL" dirty="0"/>
              <a:t>Gevolgen: </a:t>
            </a:r>
          </a:p>
          <a:p>
            <a:pPr marL="285607" indent="-285607">
              <a:buFontTx/>
              <a:buChar char="-"/>
            </a:pPr>
            <a:r>
              <a:rPr lang="nl-NL" dirty="0"/>
              <a:t>Geen ICV particulier</a:t>
            </a:r>
          </a:p>
          <a:p>
            <a:pPr marL="285607" indent="-285607">
              <a:buFontTx/>
              <a:buChar char="-"/>
            </a:pPr>
            <a:r>
              <a:rPr lang="nl-NL" dirty="0"/>
              <a:t>Maar heffing in het land van aankomst = btw-registratie leverancier!!!!</a:t>
            </a:r>
          </a:p>
          <a:p>
            <a:pPr marL="285607" indent="-285607">
              <a:buFontTx/>
              <a:buChar char="-"/>
            </a:pPr>
            <a:r>
              <a:rPr lang="nl-NL" dirty="0"/>
              <a:t>Vanaf de levering waarmee het drempelbedrag wordt overschreden (en dan ook in het volgende jaar).</a:t>
            </a:r>
          </a:p>
          <a:p>
            <a:pPr marL="342729" indent="-342729">
              <a:buAutoNum type="arabicPeriod"/>
            </a:pP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569C4-8D25-4A7C-8AE2-018D9DE4D7E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Oude regels &lt; 01-07-2021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29652E-6D0B-417B-B727-8F492A22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Afstandsverkopenregeling</a:t>
            </a:r>
            <a:endParaRPr lang="nl-NL" dirty="0"/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8342E73A-6343-48B4-986D-2980445A3A36}"/>
              </a:ext>
            </a:extLst>
          </p:cNvPr>
          <p:cNvSpPr/>
          <p:nvPr/>
        </p:nvSpPr>
        <p:spPr>
          <a:xfrm>
            <a:off x="10054378" y="6451762"/>
            <a:ext cx="287882" cy="2878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</p:spTree>
    <p:extLst>
      <p:ext uri="{BB962C8B-B14F-4D97-AF65-F5344CB8AC3E}">
        <p14:creationId xmlns:p14="http://schemas.microsoft.com/office/powerpoint/2010/main" val="33751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CAD64256-A9EE-4BBF-8086-FA68723E4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3764" y="1721756"/>
            <a:ext cx="3710032" cy="3692569"/>
          </a:xfrm>
        </p:spPr>
        <p:txBody>
          <a:bodyPr/>
          <a:lstStyle/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Géén drempels meer!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Vanaf eerste euro buitenlandse btw.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Tenzij vereenvoudiging KOR.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All-in optie: btw aangeven via One Stop Shop-aangifte (OSS).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C66F10-24DF-43AD-A676-4BAC11D6510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Nieuwe regels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455DBA-03FB-411D-A4B8-ED10D59F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Verkopen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particulieren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EU	</a:t>
            </a:r>
            <a:endParaRPr lang="nl-NL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6579895A-0F15-4348-AACC-CC82D286F93C}"/>
              </a:ext>
            </a:extLst>
          </p:cNvPr>
          <p:cNvGrpSpPr/>
          <p:nvPr/>
        </p:nvGrpSpPr>
        <p:grpSpPr>
          <a:xfrm>
            <a:off x="4512648" y="1429823"/>
            <a:ext cx="7221547" cy="4276436"/>
            <a:chOff x="2517691" y="1655973"/>
            <a:chExt cx="7225308" cy="4278663"/>
          </a:xfrm>
        </p:grpSpPr>
        <p:pic>
          <p:nvPicPr>
            <p:cNvPr id="6" name="Afbeelding 17">
              <a:extLst>
                <a:ext uri="{FF2B5EF4-FFF2-40B4-BE49-F238E27FC236}">
                  <a16:creationId xmlns:a16="http://schemas.microsoft.com/office/drawing/2014/main" id="{C05602D4-C845-43D2-B839-4B67464E2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963" y="1808373"/>
              <a:ext cx="912335" cy="608223"/>
            </a:xfrm>
            <a:prstGeom prst="rect">
              <a:avLst/>
            </a:prstGeom>
            <a:ln w="3175">
              <a:solidFill>
                <a:schemeClr val="accent6"/>
              </a:solidFill>
            </a:ln>
          </p:spPr>
        </p:pic>
        <p:pic>
          <p:nvPicPr>
            <p:cNvPr id="7" name="Afbeelding 19">
              <a:extLst>
                <a:ext uri="{FF2B5EF4-FFF2-40B4-BE49-F238E27FC236}">
                  <a16:creationId xmlns:a16="http://schemas.microsoft.com/office/drawing/2014/main" id="{5115B1EF-624F-4441-A101-F7236EA35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408" y="1808373"/>
              <a:ext cx="912335" cy="608223"/>
            </a:xfrm>
            <a:prstGeom prst="rect">
              <a:avLst/>
            </a:prstGeom>
            <a:ln w="3175">
              <a:solidFill>
                <a:schemeClr val="accent6"/>
              </a:solidFill>
            </a:ln>
          </p:spPr>
        </p:pic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id="{E915E9DA-2B78-4E6A-9071-77CB06B1A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8599" y="3077135"/>
              <a:ext cx="914400" cy="914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3B771F-378F-431D-BD45-25DA39846C6F}"/>
                </a:ext>
              </a:extLst>
            </p:cNvPr>
            <p:cNvSpPr/>
            <p:nvPr/>
          </p:nvSpPr>
          <p:spPr>
            <a:xfrm>
              <a:off x="2517691" y="2994211"/>
              <a:ext cx="2053034" cy="114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 err="1"/>
                <a:t>Leverancier</a:t>
              </a:r>
              <a:endParaRPr lang="nl-NL" sz="2399" dirty="0"/>
            </a:p>
          </p:txBody>
        </p:sp>
        <p:cxnSp>
          <p:nvCxnSpPr>
            <p:cNvPr id="10" name="Straight Arrow Connector 10">
              <a:extLst>
                <a:ext uri="{FF2B5EF4-FFF2-40B4-BE49-F238E27FC236}">
                  <a16:creationId xmlns:a16="http://schemas.microsoft.com/office/drawing/2014/main" id="{C2F0B223-365B-46D5-9E64-FE758ABA740E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 flipV="1">
              <a:off x="4570725" y="3534335"/>
              <a:ext cx="4257874" cy="313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 descr="Skateboard">
              <a:extLst>
                <a:ext uri="{FF2B5EF4-FFF2-40B4-BE49-F238E27FC236}">
                  <a16:creationId xmlns:a16="http://schemas.microsoft.com/office/drawing/2014/main" id="{AD2250EA-A926-4B21-9856-998708839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66962" y="2655793"/>
              <a:ext cx="914400" cy="914400"/>
            </a:xfrm>
            <a:prstGeom prst="rect">
              <a:avLst/>
            </a:prstGeom>
          </p:spPr>
        </p:pic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B56C2172-666A-43E1-8B60-EC48478F0BCB}"/>
                </a:ext>
              </a:extLst>
            </p:cNvPr>
            <p:cNvCxnSpPr>
              <a:cxnSpLocks/>
            </p:cNvCxnSpPr>
            <p:nvPr/>
          </p:nvCxnSpPr>
          <p:spPr>
            <a:xfrm>
              <a:off x="5924367" y="1655973"/>
              <a:ext cx="71717" cy="427866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 descr="Bank">
              <a:extLst>
                <a:ext uri="{FF2B5EF4-FFF2-40B4-BE49-F238E27FC236}">
                  <a16:creationId xmlns:a16="http://schemas.microsoft.com/office/drawing/2014/main" id="{FCBBAB9A-54D2-4012-91FF-19CA44F2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18008" y="4766982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Bank">
              <a:extLst>
                <a:ext uri="{FF2B5EF4-FFF2-40B4-BE49-F238E27FC236}">
                  <a16:creationId xmlns:a16="http://schemas.microsoft.com/office/drawing/2014/main" id="{F318491A-6F3B-4548-84EE-9CA638EC1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14074" y="4766982"/>
              <a:ext cx="914400" cy="914400"/>
            </a:xfrm>
            <a:prstGeom prst="rect">
              <a:avLst/>
            </a:prstGeom>
          </p:spPr>
        </p:pic>
        <p:cxnSp>
          <p:nvCxnSpPr>
            <p:cNvPr id="15" name="Straight Arrow Connector 9">
              <a:extLst>
                <a:ext uri="{FF2B5EF4-FFF2-40B4-BE49-F238E27FC236}">
                  <a16:creationId xmlns:a16="http://schemas.microsoft.com/office/drawing/2014/main" id="{A8F87091-B973-453C-B1FE-FFB9D421AAC5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flipH="1">
              <a:off x="3275208" y="4137210"/>
              <a:ext cx="269000" cy="6297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F9893E-643E-4ED3-8D69-C18BFD5D5ABC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3732408" y="5224182"/>
              <a:ext cx="4681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C28CD3B-A7A8-40CA-B146-A1FEDCCA5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6003" y="4305827"/>
              <a:ext cx="475314" cy="57716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D938478-C881-48D5-85B1-05E22B49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55687" y="4433318"/>
              <a:ext cx="681616" cy="42195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030F299-9554-4F13-9733-A5B5F4FCE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50398" y="5304510"/>
              <a:ext cx="475314" cy="577168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EDA2B70-88A7-4EE5-A453-EA4DF847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80082" y="5432001"/>
              <a:ext cx="681616" cy="421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5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4C212C61-AD71-41D8-A2D9-25B53316E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Gevestigd in één EU-lidstaat</a:t>
            </a:r>
          </a:p>
          <a:p>
            <a:pPr marL="285607" indent="-285607">
              <a:buFont typeface="Arial" panose="020B0604020202020204" pitchFamily="34" charset="0"/>
              <a:buChar char="•"/>
            </a:pPr>
            <a:r>
              <a:rPr lang="nl-NL" dirty="0"/>
              <a:t>Omzet behaald met digitale diensten (telecommunicatie-, omroep- en elektronische diensten) aan particulieren in andere EU-lidstaten en EU-afstandsverkopen niet meer dan € 10.000 in lopende en voorgaande kalenderjaar</a:t>
            </a:r>
          </a:p>
          <a:p>
            <a:endParaRPr lang="nl-NL" dirty="0"/>
          </a:p>
          <a:p>
            <a:r>
              <a:rPr lang="nl-NL" dirty="0"/>
              <a:t>NB: Optie om regeling niet toe te passen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voor minimaal twee jaar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A13DC-4320-4E7B-9AA2-20F53DFEEF0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D1B35C-6D0D-4F51-843C-0B6BE90F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Enige</a:t>
            </a:r>
            <a:r>
              <a:rPr lang="en-US" dirty="0"/>
              <a:t> </a:t>
            </a:r>
            <a:r>
              <a:rPr lang="en-US" dirty="0" err="1"/>
              <a:t>uitzondering</a:t>
            </a:r>
            <a:r>
              <a:rPr lang="en-US" dirty="0"/>
              <a:t> – </a:t>
            </a:r>
            <a:r>
              <a:rPr lang="en-US" dirty="0" err="1"/>
              <a:t>vereenvoudiging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ondernemers</a:t>
            </a:r>
            <a:r>
              <a:rPr lang="en-US" dirty="0"/>
              <a:t> (KOR)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8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8A1E41-DB7F-47B0-8138-9D03C8D1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32" y="-169525"/>
            <a:ext cx="12285464" cy="8425605"/>
          </a:xfrm>
          <a:prstGeom prst="rect">
            <a:avLst/>
          </a:prstGeom>
        </p:spPr>
      </p:pic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86C10ACA-A179-455B-B437-E8F5BD34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7B3569-F86A-4D6E-B080-3BEB6D87B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B8EFE5-BAF9-422F-9C48-0BB3641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204D7B-9139-4593-9864-D7C52572584E}"/>
              </a:ext>
            </a:extLst>
          </p:cNvPr>
          <p:cNvSpPr txBox="1"/>
          <p:nvPr/>
        </p:nvSpPr>
        <p:spPr>
          <a:xfrm>
            <a:off x="1345946" y="2552294"/>
            <a:ext cx="7700845" cy="175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598" b="1" dirty="0">
                <a:solidFill>
                  <a:schemeClr val="bg1"/>
                </a:solidFill>
              </a:rPr>
            </a:br>
            <a:r>
              <a:rPr lang="en-US" sz="3598" b="1" dirty="0" err="1">
                <a:solidFill>
                  <a:schemeClr val="bg1"/>
                </a:solidFill>
              </a:rPr>
              <a:t>Verkopen</a:t>
            </a:r>
            <a:r>
              <a:rPr lang="en-US" sz="3598" b="1" dirty="0">
                <a:solidFill>
                  <a:schemeClr val="bg1"/>
                </a:solidFill>
              </a:rPr>
              <a:t> van </a:t>
            </a:r>
            <a:r>
              <a:rPr lang="en-US" sz="3598" b="1" dirty="0" err="1">
                <a:solidFill>
                  <a:schemeClr val="bg1"/>
                </a:solidFill>
              </a:rPr>
              <a:t>goederen</a:t>
            </a:r>
            <a:r>
              <a:rPr lang="en-US" sz="3598" b="1" dirty="0">
                <a:solidFill>
                  <a:schemeClr val="bg1"/>
                </a:solidFill>
              </a:rPr>
              <a:t> </a:t>
            </a:r>
            <a:r>
              <a:rPr lang="en-US" sz="3598" b="1" dirty="0" err="1">
                <a:solidFill>
                  <a:schemeClr val="bg1"/>
                </a:solidFill>
              </a:rPr>
              <a:t>afkomstig</a:t>
            </a:r>
            <a:r>
              <a:rPr lang="en-US" sz="3598" b="1" dirty="0">
                <a:solidFill>
                  <a:schemeClr val="bg1"/>
                </a:solidFill>
              </a:rPr>
              <a:t> van </a:t>
            </a:r>
            <a:r>
              <a:rPr lang="en-US" sz="3598" b="1" dirty="0" err="1">
                <a:solidFill>
                  <a:schemeClr val="bg1"/>
                </a:solidFill>
              </a:rPr>
              <a:t>buiten</a:t>
            </a:r>
            <a:r>
              <a:rPr lang="en-US" sz="3598" b="1" dirty="0">
                <a:solidFill>
                  <a:schemeClr val="bg1"/>
                </a:solidFill>
              </a:rPr>
              <a:t> de EU</a:t>
            </a:r>
            <a:endParaRPr lang="nl-NL" sz="35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B">
  <a:themeElements>
    <a:clrScheme name="RB_color">
      <a:dk1>
        <a:srgbClr val="706F6F"/>
      </a:dk1>
      <a:lt1>
        <a:sysClr val="window" lastClr="FFFFFF"/>
      </a:lt1>
      <a:dk2>
        <a:srgbClr val="000000"/>
      </a:dk2>
      <a:lt2>
        <a:srgbClr val="FFFFFF"/>
      </a:lt2>
      <a:accent1>
        <a:srgbClr val="AA0A2F"/>
      </a:accent1>
      <a:accent2>
        <a:srgbClr val="0091A7"/>
      </a:accent2>
      <a:accent3>
        <a:srgbClr val="CA9B43"/>
      </a:accent3>
      <a:accent4>
        <a:srgbClr val="706F6F"/>
      </a:accent4>
      <a:accent5>
        <a:srgbClr val="C2C2C2"/>
      </a:accent5>
      <a:accent6>
        <a:srgbClr val="000000"/>
      </a:accent6>
      <a:hlink>
        <a:srgbClr val="AA0A2F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9525">
          <a:solidFill>
            <a:schemeClr val="tx1"/>
          </a:solidFill>
        </a:ln>
      </a:spPr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B.potx" id="{D00207EF-27CC-470C-B975-7E7C669622C0}" vid="{4AD8FF11-797A-4E9C-A676-F4D472A1C83C}"/>
    </a:ext>
  </a:extLst>
</a:theme>
</file>

<file path=ppt/theme/theme2.xml><?xml version="1.0" encoding="utf-8"?>
<a:theme xmlns:a="http://schemas.openxmlformats.org/drawingml/2006/main" name="Office Theme">
  <a:themeElements>
    <a:clrScheme name="RB_color">
      <a:dk1>
        <a:srgbClr val="706F6F"/>
      </a:dk1>
      <a:lt1>
        <a:sysClr val="window" lastClr="FFFFFF"/>
      </a:lt1>
      <a:dk2>
        <a:srgbClr val="000000"/>
      </a:dk2>
      <a:lt2>
        <a:srgbClr val="FFFFFF"/>
      </a:lt2>
      <a:accent1>
        <a:srgbClr val="AA0A2F"/>
      </a:accent1>
      <a:accent2>
        <a:srgbClr val="0091A7"/>
      </a:accent2>
      <a:accent3>
        <a:srgbClr val="CA9B43"/>
      </a:accent3>
      <a:accent4>
        <a:srgbClr val="706F6F"/>
      </a:accent4>
      <a:accent5>
        <a:srgbClr val="C2C2C2"/>
      </a:accent5>
      <a:accent6>
        <a:srgbClr val="000000"/>
      </a:accent6>
      <a:hlink>
        <a:srgbClr val="AA0A2F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B_color">
      <a:dk1>
        <a:srgbClr val="706F6F"/>
      </a:dk1>
      <a:lt1>
        <a:sysClr val="window" lastClr="FFFFFF"/>
      </a:lt1>
      <a:dk2>
        <a:srgbClr val="000000"/>
      </a:dk2>
      <a:lt2>
        <a:srgbClr val="FFFFFF"/>
      </a:lt2>
      <a:accent1>
        <a:srgbClr val="AA0A2F"/>
      </a:accent1>
      <a:accent2>
        <a:srgbClr val="0091A7"/>
      </a:accent2>
      <a:accent3>
        <a:srgbClr val="CA9B43"/>
      </a:accent3>
      <a:accent4>
        <a:srgbClr val="706F6F"/>
      </a:accent4>
      <a:accent5>
        <a:srgbClr val="C2C2C2"/>
      </a:accent5>
      <a:accent6>
        <a:srgbClr val="000000"/>
      </a:accent6>
      <a:hlink>
        <a:srgbClr val="AA0A2F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DD15C921AB047BC24F9BF88C635F3" ma:contentTypeVersion="10" ma:contentTypeDescription="Een nieuw document maken." ma:contentTypeScope="" ma:versionID="93c02fce39dc0c03cec6cdc8455f8b68">
  <xsd:schema xmlns:xsd="http://www.w3.org/2001/XMLSchema" xmlns:xs="http://www.w3.org/2001/XMLSchema" xmlns:p="http://schemas.microsoft.com/office/2006/metadata/properties" xmlns:ns2="5f059d00-177e-41ef-a13d-d58d824dd2e1" xmlns:ns3="61b7cbbb-ea9d-46f3-93e1-b371cb5b34b3" targetNamespace="http://schemas.microsoft.com/office/2006/metadata/properties" ma:root="true" ma:fieldsID="5dd43aaa590ace47d6669b4630ebc407" ns2:_="" ns3:_="">
    <xsd:import namespace="5f059d00-177e-41ef-a13d-d58d824dd2e1"/>
    <xsd:import namespace="61b7cbbb-ea9d-46f3-93e1-b371cb5b34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59d00-177e-41ef-a13d-d58d824dd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7cbbb-ea9d-46f3-93e1-b371cb5b3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AA5D4-73F4-4C15-8578-7FCB13A91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59d00-177e-41ef-a13d-d58d824dd2e1"/>
    <ds:schemaRef ds:uri="61b7cbbb-ea9d-46f3-93e1-b371cb5b3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CD8629-4F73-4598-9131-26DFE1BE1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EED9E-E11D-438A-8094-1DC8B0F7D39C}">
  <ds:schemaRefs>
    <ds:schemaRef ds:uri="61b7cbbb-ea9d-46f3-93e1-b371cb5b34b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f059d00-177e-41ef-a13d-d58d824dd2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RB</Template>
  <TotalTime>5968</TotalTime>
  <Words>1758</Words>
  <Application>Microsoft Office PowerPoint</Application>
  <PresentationFormat>Breedbeeld</PresentationFormat>
  <Paragraphs>365</Paragraphs>
  <Slides>49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6" baseType="lpstr">
      <vt:lpstr>Arial</vt:lpstr>
      <vt:lpstr>Calibri</vt:lpstr>
      <vt:lpstr>Fira Sans</vt:lpstr>
      <vt:lpstr>Segoe UI Light</vt:lpstr>
      <vt:lpstr>Wingdings</vt:lpstr>
      <vt:lpstr>Wingdings 3</vt:lpstr>
      <vt:lpstr>RB</vt:lpstr>
      <vt:lpstr>Studiekring BTW Ad Fruijtier </vt:lpstr>
      <vt:lpstr>PowerPoint-presentatie</vt:lpstr>
      <vt:lpstr>EU-afstandsverkopen en Unieregeling</vt:lpstr>
      <vt:lpstr>Belangrijkste aspecten van de wijzigingen</vt:lpstr>
      <vt:lpstr>Verkopen aan particulieren binnen EU</vt:lpstr>
      <vt:lpstr>Afstandsverkopenregeling</vt:lpstr>
      <vt:lpstr>Verkopen aan particulieren binnen EU </vt:lpstr>
      <vt:lpstr>Enige uitzondering – vereenvoudiging kleine ondernemers (KOR)</vt:lpstr>
      <vt:lpstr>PowerPoint-presentatie</vt:lpstr>
      <vt:lpstr>Verkopen van buiten de EU</vt:lpstr>
      <vt:lpstr>Levering van goederen van buiten EU aan particulieren</vt:lpstr>
      <vt:lpstr>Invoerregeling voor goederen met een intrinsieke waarde van € 150 of minder</vt:lpstr>
      <vt:lpstr>PowerPoint-presentatie</vt:lpstr>
      <vt:lpstr>Btw-positie van platforms vanaf 1-7-2021</vt:lpstr>
      <vt:lpstr>Het begrip faciliteren</vt:lpstr>
      <vt:lpstr>Uitleg vervoerseis</vt:lpstr>
      <vt:lpstr>Risico platform</vt:lpstr>
      <vt:lpstr>PowerPoint-presentatie</vt:lpstr>
      <vt:lpstr>De werking van de (M)OSS</vt:lpstr>
      <vt:lpstr>Invoerregeling voor goederen met een intrinsieke waarde van € 150 of minder</vt:lpstr>
      <vt:lpstr>Regeling voor post- en koeriersbedrijven voor goederen met een intrinsieke waarde van € 150 of lager </vt:lpstr>
      <vt:lpstr>Betaal altijd je volledige OSS-aangifte!</vt:lpstr>
      <vt:lpstr>PowerPoint-presentatie</vt:lpstr>
      <vt:lpstr>BTW bouwkosten woning </vt:lpstr>
      <vt:lpstr>PowerPoint-presentatie</vt:lpstr>
      <vt:lpstr>Aftrek voorbelasting</vt:lpstr>
      <vt:lpstr>Huisvestingskosten en aftrek btw </vt:lpstr>
      <vt:lpstr>Hoge Raad 25-02-2022 zaaknummer 19/04138</vt:lpstr>
      <vt:lpstr>PowerPoint-presentatie</vt:lpstr>
      <vt:lpstr>Uitvoer paard</vt:lpstr>
      <vt:lpstr>Handel in paardenkrachten </vt:lpstr>
      <vt:lpstr>PowerPoint-presentatie</vt:lpstr>
      <vt:lpstr>Fiscale eenheid btw </vt:lpstr>
      <vt:lpstr>Hoge Raad 18-02-2022 zaaknummer 19/03185</vt:lpstr>
      <vt:lpstr>PowerPoint-presentatie</vt:lpstr>
      <vt:lpstr>Bouwterrein – a never ending story </vt:lpstr>
      <vt:lpstr>Vervaardigingsbegrip </vt:lpstr>
      <vt:lpstr>PowerPoint-presentatie</vt:lpstr>
      <vt:lpstr>QM</vt:lpstr>
      <vt:lpstr>QM</vt:lpstr>
      <vt:lpstr>PowerPoint-presentatie</vt:lpstr>
      <vt:lpstr>Werknemers en werkgeversorganisatie e.d.  </vt:lpstr>
      <vt:lpstr>PowerPoint-presentatie</vt:lpstr>
      <vt:lpstr>Besluit na besluit</vt:lpstr>
      <vt:lpstr>PowerPoint-presentatie</vt:lpstr>
      <vt:lpstr>Sport (gelegenheid bieden tot)</vt:lpstr>
      <vt:lpstr>Boete suppletie </vt:lpstr>
      <vt:lpstr>Margeregeling</vt:lpstr>
      <vt:lpstr>Etikettering VOF </vt:lpstr>
    </vt:vector>
  </TitlesOfParts>
  <Company>Daedalus 4 Presentations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Jong RB</dc:title>
  <dc:creator>Daedalus</dc:creator>
  <cp:lastModifiedBy>Ad Fruijtier</cp:lastModifiedBy>
  <cp:revision>74</cp:revision>
  <cp:lastPrinted>2021-09-10T12:52:07Z</cp:lastPrinted>
  <dcterms:created xsi:type="dcterms:W3CDTF">2017-03-31T13:07:51Z</dcterms:created>
  <dcterms:modified xsi:type="dcterms:W3CDTF">2022-04-11T15:59:13Z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0x01010021EDD15C921AB047BC24F9BF88C635F3</vt:lpwstr>
  </property>
</Properties>
</file>