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30" r:id="rId2"/>
    <p:sldId id="329" r:id="rId3"/>
    <p:sldId id="333" r:id="rId4"/>
    <p:sldId id="334" r:id="rId5"/>
    <p:sldId id="362" r:id="rId6"/>
    <p:sldId id="335" r:id="rId7"/>
    <p:sldId id="363" r:id="rId8"/>
    <p:sldId id="364" r:id="rId9"/>
    <p:sldId id="339" r:id="rId10"/>
    <p:sldId id="365" r:id="rId11"/>
    <p:sldId id="358" r:id="rId12"/>
    <p:sldId id="340" r:id="rId13"/>
    <p:sldId id="366" r:id="rId14"/>
    <p:sldId id="354" r:id="rId15"/>
    <p:sldId id="367" r:id="rId16"/>
    <p:sldId id="357" r:id="rId17"/>
    <p:sldId id="368" r:id="rId18"/>
    <p:sldId id="341" r:id="rId19"/>
    <p:sldId id="369" r:id="rId20"/>
    <p:sldId id="342" r:id="rId21"/>
    <p:sldId id="370" r:id="rId22"/>
    <p:sldId id="344" r:id="rId23"/>
    <p:sldId id="361" r:id="rId24"/>
    <p:sldId id="371" r:id="rId25"/>
    <p:sldId id="328" r:id="rId2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3" autoAdjust="0"/>
    <p:restoredTop sz="94249" autoAdjust="0"/>
  </p:normalViewPr>
  <p:slideViewPr>
    <p:cSldViewPr>
      <p:cViewPr varScale="1">
        <p:scale>
          <a:sx n="68" d="100"/>
          <a:sy n="68" d="100"/>
        </p:scale>
        <p:origin x="14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5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7D802A-EDB1-4A67-B04F-88801FF3ECA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5D8DE-0A32-4AF8-81D2-4AA24F14FDF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BCD4A-46B2-445A-8C70-803F8D88811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C2106-08AA-454A-A22B-66D74010A26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70CC2-0EFD-43C7-926E-470E24B7C44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2B27-D1A8-4BA3-8F9C-E18C1F996F7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DF476-8103-419F-8ABB-F6104F3F6F6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9CC6B-0AC3-4B7A-9A50-0BC8F9BA6B3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2BA52-8483-4AAC-ABA7-A6C812BEA62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16175-4D46-4E09-8E0F-9CCE6BB8259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162EF-0B98-4699-AB8F-1C328E9C526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7D721-83DC-4DA4-8657-73E4E2D068D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5912438-DB22-485B-B343-C6F6F540CC2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elastingdienstpensioensite.nl/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br>
              <a:rPr lang="nl-NL" altLang="nl-NL" sz="3600" dirty="0">
                <a:latin typeface="Calibri" pitchFamily="34" charset="0"/>
              </a:rPr>
            </a:br>
            <a:br>
              <a:rPr lang="nl-NL" altLang="nl-NL" sz="3600" dirty="0">
                <a:latin typeface="Calibri" pitchFamily="34" charset="0"/>
              </a:rPr>
            </a:br>
            <a:r>
              <a:rPr lang="nl-NL" altLang="nl-NL" sz="2800" dirty="0">
                <a:latin typeface="Calibri" pitchFamily="34" charset="0"/>
              </a:rPr>
              <a:t>RB Kring Rotterdam</a:t>
            </a:r>
            <a:r>
              <a:rPr lang="nl-NL" altLang="nl-NL" sz="2800" dirty="0"/>
              <a:t> </a:t>
            </a:r>
            <a:br>
              <a:rPr lang="nl-NL" altLang="nl-NL" sz="2800" dirty="0">
                <a:latin typeface="Calibri" pitchFamily="34" charset="0"/>
              </a:rPr>
            </a:br>
            <a:r>
              <a:rPr lang="nl-NL" altLang="nl-NL" sz="2800" dirty="0">
                <a:latin typeface="Calibri" pitchFamily="34" charset="0"/>
              </a:rPr>
              <a:t>ODV alle ‘ins </a:t>
            </a:r>
            <a:r>
              <a:rPr lang="nl-NL" altLang="nl-NL" sz="2800" dirty="0" err="1">
                <a:latin typeface="Calibri" pitchFamily="34" charset="0"/>
              </a:rPr>
              <a:t>and</a:t>
            </a:r>
            <a:r>
              <a:rPr lang="nl-NL" altLang="nl-NL" sz="2800" dirty="0">
                <a:latin typeface="Calibri" pitchFamily="34" charset="0"/>
              </a:rPr>
              <a:t> outs’ </a:t>
            </a:r>
            <a:br>
              <a:rPr lang="nl-NL" altLang="nl-NL" sz="2800" dirty="0">
                <a:latin typeface="Calibri" pitchFamily="34" charset="0"/>
              </a:rPr>
            </a:br>
            <a:r>
              <a:rPr lang="nl-NL" altLang="nl-NL" sz="2800" dirty="0">
                <a:latin typeface="Calibri" pitchFamily="34" charset="0"/>
              </a:rPr>
              <a:t>10 september 2019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03350" y="4221163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nl-NL" altLang="nl-NL" dirty="0">
                <a:latin typeface="Calibri" pitchFamily="34" charset="0"/>
              </a:rPr>
              <a:t>Mr. Peter A. ter Beest MPLA</a:t>
            </a:r>
          </a:p>
          <a:p>
            <a:pPr marL="0" indent="0" algn="ctr" eaLnBrk="1" hangingPunct="1">
              <a:buFontTx/>
              <a:buNone/>
            </a:pPr>
            <a:r>
              <a:rPr lang="nl-NL" altLang="nl-NL" dirty="0">
                <a:latin typeface="Calibri" pitchFamily="34" charset="0"/>
              </a:rPr>
              <a:t>info@pensioenpodium.nl</a:t>
            </a:r>
          </a:p>
        </p:txBody>
      </p:sp>
      <p:pic>
        <p:nvPicPr>
          <p:cNvPr id="14339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8605" y="81526"/>
            <a:ext cx="5465496" cy="2771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400" dirty="0">
                <a:latin typeface="Calibri" pitchFamily="34" charset="0"/>
                <a:cs typeface="Arial" charset="0"/>
              </a:rPr>
              <a:t>ODV aanwenden (bancaire) lijfrente (2)</a:t>
            </a:r>
            <a:endParaRPr lang="nl-NL" sz="2400" dirty="0">
              <a:latin typeface="Calibri" pitchFamily="34" charset="0"/>
              <a:cs typeface="Arial" charset="0"/>
            </a:endParaRPr>
          </a:p>
        </p:txBody>
      </p:sp>
      <p:sp>
        <p:nvSpPr>
          <p:cNvPr id="19458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1001712" lvl="2" indent="0">
              <a:buClr>
                <a:srgbClr val="EA722A"/>
              </a:buClr>
              <a:buNone/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c) Nabestaandenlijfrente? (is een discussiepunt):</a:t>
            </a:r>
          </a:p>
          <a:p>
            <a:pPr marL="1001712" lvl="2" indent="0">
              <a:buClr>
                <a:srgbClr val="EA722A"/>
              </a:buClr>
              <a:buNone/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	- Kan degene die aanwendt (de ODV-gerechtigde) een 	nabestaandenlijfrente bedingen? Is wel behoefte aan bij 	een jonge langstlevende partner die resterende ODV-	termijnen verkrijgt en van BV af wil en directe 	inkomensbehoefte heeft</a:t>
            </a:r>
            <a:br>
              <a:rPr lang="nl-NL" dirty="0">
                <a:solidFill>
                  <a:srgbClr val="000000"/>
                </a:solidFill>
                <a:latin typeface="Calibri" pitchFamily="34" charset="0"/>
              </a:rPr>
            </a:br>
            <a:endParaRPr lang="nl-NL" dirty="0">
              <a:solidFill>
                <a:srgbClr val="000000"/>
              </a:solidFill>
              <a:latin typeface="Calibri" pitchFamily="34" charset="0"/>
            </a:endParaRPr>
          </a:p>
          <a:p>
            <a:pPr marL="838200" lvl="1" indent="-381000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Overbruggingslijfrente? </a:t>
            </a: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 nee, want alleen overgangsrecht voor op 31 december 2005 bestaande lijfrente (zowel polissen als stamrechten in </a:t>
            </a:r>
            <a:r>
              <a:rPr lang="nl-NL" dirty="0" err="1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BV’s</a:t>
            </a: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).</a:t>
            </a:r>
            <a:endParaRPr lang="nl-NL" altLang="nl-NL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9459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8716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400" dirty="0">
                <a:latin typeface="Calibri" pitchFamily="34" charset="0"/>
                <a:cs typeface="Arial" charset="0"/>
              </a:rPr>
              <a:t>ODV aanwenden (bancaire) lijfrente (3)</a:t>
            </a:r>
            <a:endParaRPr lang="nl-NL" sz="2400" dirty="0">
              <a:latin typeface="Calibri" pitchFamily="34" charset="0"/>
              <a:cs typeface="Arial" charset="0"/>
            </a:endParaRPr>
          </a:p>
        </p:txBody>
      </p:sp>
      <p:sp>
        <p:nvSpPr>
          <p:cNvPr id="20482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838200" lvl="1" indent="-381000">
              <a:buClr>
                <a:srgbClr val="EA722A"/>
              </a:buClr>
            </a:pPr>
            <a:r>
              <a:rPr lang="nl-NL" sz="2000" dirty="0">
                <a:solidFill>
                  <a:srgbClr val="000000"/>
                </a:solidFill>
                <a:latin typeface="Calibri" pitchFamily="34" charset="0"/>
              </a:rPr>
              <a:t>Reeds ingegane ODV-termijnen.</a:t>
            </a:r>
          </a:p>
          <a:p>
            <a:pPr marL="838200" lvl="1" indent="-381000">
              <a:buClr>
                <a:srgbClr val="EA722A"/>
              </a:buClr>
            </a:pPr>
            <a:r>
              <a:rPr lang="nl-NL" sz="2000" dirty="0">
                <a:solidFill>
                  <a:srgbClr val="000000"/>
                </a:solidFill>
                <a:latin typeface="Calibri" pitchFamily="34" charset="0"/>
              </a:rPr>
              <a:t>Besluit 24 november 2017 en V&amp;A  17-008 </a:t>
            </a:r>
            <a:r>
              <a:rPr lang="nl-NL" sz="2000" dirty="0">
                <a:latin typeface="Calibri" pitchFamily="34" charset="0"/>
                <a:cs typeface="Arial" charset="0"/>
              </a:rPr>
              <a:t>➔ onder voorwaarden toch mogelijk om aan te wenden voor een lijfrente. 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u="sng" dirty="0">
                <a:latin typeface="Calibri" pitchFamily="34" charset="0"/>
                <a:cs typeface="Arial" charset="0"/>
              </a:rPr>
              <a:t>Voorwaarden</a:t>
            </a:r>
            <a:r>
              <a:rPr lang="nl-NL" sz="2000" dirty="0">
                <a:latin typeface="Calibri" pitchFamily="34" charset="0"/>
                <a:cs typeface="Arial" charset="0"/>
              </a:rPr>
              <a:t>: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dirty="0">
                <a:latin typeface="Calibri" pitchFamily="34" charset="0"/>
                <a:cs typeface="Arial" charset="0"/>
              </a:rPr>
              <a:t>1) Volledige waarde ODV moet worden aangewend.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dirty="0">
                <a:latin typeface="Calibri" pitchFamily="34" charset="0"/>
                <a:cs typeface="Arial" charset="0"/>
              </a:rPr>
              <a:t>2) Voorafgaand verzoek bij inspecteur met een beroep op de hardheidsclausule (artikel 63 AWR). 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b="1" dirty="0">
                <a:latin typeface="Calibri" pitchFamily="34" charset="0"/>
                <a:cs typeface="Arial" charset="0"/>
              </a:rPr>
              <a:t>Reële </a:t>
            </a:r>
            <a:r>
              <a:rPr lang="nl-NL" sz="2000" b="1" dirty="0" err="1">
                <a:latin typeface="Calibri" pitchFamily="34" charset="0"/>
                <a:cs typeface="Arial" charset="0"/>
              </a:rPr>
              <a:t>Onderdekking</a:t>
            </a:r>
            <a:r>
              <a:rPr lang="nl-NL" sz="2000" b="1" dirty="0">
                <a:latin typeface="Calibri" pitchFamily="34" charset="0"/>
                <a:cs typeface="Arial" charset="0"/>
              </a:rPr>
              <a:t>? 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u="sng" dirty="0">
                <a:latin typeface="Calibri" pitchFamily="34" charset="0"/>
                <a:cs typeface="Arial" charset="0"/>
              </a:rPr>
              <a:t>Extra voorwaarden</a:t>
            </a:r>
            <a:r>
              <a:rPr lang="nl-NL" sz="2000" dirty="0">
                <a:latin typeface="Calibri" pitchFamily="34" charset="0"/>
                <a:cs typeface="Arial" charset="0"/>
              </a:rPr>
              <a:t>: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dirty="0">
                <a:latin typeface="Calibri" pitchFamily="34" charset="0"/>
                <a:cs typeface="Arial" charset="0"/>
              </a:rPr>
              <a:t>3) I.p.v. voorwaarde 1: alle bezittingen worden aangewend.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dirty="0">
                <a:latin typeface="Calibri" pitchFamily="34" charset="0"/>
                <a:cs typeface="Arial" charset="0"/>
              </a:rPr>
              <a:t>4) </a:t>
            </a:r>
            <a:r>
              <a:rPr lang="nl-NL" sz="2000" dirty="0" err="1">
                <a:latin typeface="Calibri" pitchFamily="34" charset="0"/>
                <a:cs typeface="Arial" charset="0"/>
              </a:rPr>
              <a:t>Onderdekking</a:t>
            </a:r>
            <a:r>
              <a:rPr lang="nl-NL" sz="2000" dirty="0">
                <a:latin typeface="Calibri" pitchFamily="34" charset="0"/>
                <a:cs typeface="Arial" charset="0"/>
              </a:rPr>
              <a:t> dient het gevolg te zijn van reële ondernemings- of beleggingsverliezen.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dirty="0">
                <a:latin typeface="Calibri" pitchFamily="34" charset="0"/>
                <a:cs typeface="Arial" charset="0"/>
              </a:rPr>
              <a:t>5) Eigen beheerlichaam wordt direct geliquideerd .</a:t>
            </a:r>
            <a:endParaRPr lang="nl-NL" altLang="nl-NL" sz="2000" dirty="0">
              <a:latin typeface="Calibri" pitchFamily="34" charset="0"/>
              <a:cs typeface="Arial" charset="0"/>
            </a:endParaRPr>
          </a:p>
        </p:txBody>
      </p:sp>
      <p:pic>
        <p:nvPicPr>
          <p:cNvPr id="20483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overlijden en erfrecht (1)</a:t>
            </a:r>
            <a:endParaRPr lang="nl-NL" sz="2800" dirty="0">
              <a:latin typeface="Calibri" pitchFamily="34" charset="0"/>
              <a:cs typeface="Arial" charset="0"/>
            </a:endParaRPr>
          </a:p>
        </p:txBody>
      </p:sp>
      <p:sp>
        <p:nvSpPr>
          <p:cNvPr id="2150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838200" lvl="1" indent="-381000">
              <a:buClr>
                <a:srgbClr val="EA722A"/>
              </a:buClr>
            </a:pPr>
            <a:r>
              <a:rPr lang="nl-NL" sz="2000" dirty="0">
                <a:latin typeface="Calibri" pitchFamily="34" charset="0"/>
                <a:cs typeface="Arial" charset="0"/>
              </a:rPr>
              <a:t>Geen ‘leer van het zelfstandige recht’ (zoals bij pensioen/verzekerde lijfrente), maar onderdeel van de nalatenschap (vergelijkbaar aan bancaire lijfrente).</a:t>
            </a:r>
          </a:p>
          <a:p>
            <a:pPr marL="838200" lvl="1" indent="-381000">
              <a:buClr>
                <a:srgbClr val="EA722A"/>
              </a:buClr>
            </a:pPr>
            <a:r>
              <a:rPr lang="nl-NL" sz="2000" dirty="0">
                <a:latin typeface="Calibri" pitchFamily="34" charset="0"/>
                <a:cs typeface="Arial" charset="0"/>
              </a:rPr>
              <a:t>Handreiking 4 april 2018 en 8 mei 2018: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dirty="0">
                <a:latin typeface="Calibri" pitchFamily="34" charset="0"/>
                <a:cs typeface="Arial" charset="0"/>
              </a:rPr>
              <a:t>Alleen erfgenamen kunnen de ODV-uitkeringen krijgen (anders fiscaal onzuiver).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dirty="0">
                <a:latin typeface="Calibri" pitchFamily="34" charset="0"/>
                <a:cs typeface="Arial" charset="0"/>
              </a:rPr>
              <a:t>Wettelijk erfrecht 4:13 BW en/of testament is bepalend.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dirty="0">
                <a:latin typeface="Calibri" pitchFamily="34" charset="0"/>
                <a:cs typeface="Arial" charset="0"/>
              </a:rPr>
              <a:t>➔ (Quasi) wettelijke verdeling: langstlevende uitkeringen / kinderen krijgen vordering.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dirty="0">
                <a:latin typeface="Calibri" pitchFamily="34" charset="0"/>
                <a:cs typeface="Arial" charset="0"/>
              </a:rPr>
              <a:t>➔ Vruchtgebruik? (kwalificeert ODV als vrucht?)</a:t>
            </a:r>
            <a:br>
              <a:rPr lang="nl-NL" sz="2000" dirty="0">
                <a:latin typeface="Calibri" pitchFamily="34" charset="0"/>
                <a:cs typeface="Arial" charset="0"/>
              </a:rPr>
            </a:br>
            <a:r>
              <a:rPr lang="nl-NL" sz="2000" dirty="0">
                <a:latin typeface="Calibri" pitchFamily="34" charset="0"/>
                <a:cs typeface="Arial" charset="0"/>
              </a:rPr>
              <a:t>➔ Tweetrapsmaking?</a:t>
            </a:r>
          </a:p>
        </p:txBody>
      </p:sp>
      <p:pic>
        <p:nvPicPr>
          <p:cNvPr id="21507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overlijden en erfrecht (2)</a:t>
            </a:r>
            <a:endParaRPr lang="nl-NL" sz="2800" dirty="0">
              <a:latin typeface="Calibri" pitchFamily="34" charset="0"/>
              <a:cs typeface="Arial" charset="0"/>
            </a:endParaRPr>
          </a:p>
        </p:txBody>
      </p:sp>
      <p:sp>
        <p:nvSpPr>
          <p:cNvPr id="2150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838200" lvl="1" indent="-381000">
              <a:buClr>
                <a:srgbClr val="EA722A"/>
              </a:buClr>
              <a:buFont typeface="Arial" charset="0"/>
              <a:buChar char="•"/>
            </a:pPr>
            <a:r>
              <a:rPr lang="nl-NL" sz="2000" dirty="0">
                <a:latin typeface="Calibri" pitchFamily="34" charset="0"/>
                <a:cs typeface="Arial" charset="0"/>
              </a:rPr>
              <a:t>Geen (wettelijke) verdeling: conform erfstelling verdeeld, tenzij in testament bevoegdheid tot verdeling is opgenomen t.b.v. de erfgenamen.</a:t>
            </a:r>
          </a:p>
          <a:p>
            <a:pPr marL="838200" lvl="1" indent="-381000">
              <a:buClr>
                <a:srgbClr val="EA722A"/>
              </a:buClr>
              <a:buFont typeface="Arial" charset="0"/>
              <a:buChar char="•"/>
            </a:pPr>
            <a:r>
              <a:rPr lang="nl-NL" sz="2000" dirty="0">
                <a:latin typeface="Calibri" pitchFamily="34" charset="0"/>
                <a:cs typeface="Arial" charset="0"/>
              </a:rPr>
              <a:t>Huwelijksvermogensrecht: CAP gaat uit van verknochtheid bij overlijden ➔ geheel in de nalatenschap van DGA onder verrekening ½ van de waarde.</a:t>
            </a:r>
          </a:p>
          <a:p>
            <a:pPr marL="838200" lvl="1" indent="-381000">
              <a:buClr>
                <a:srgbClr val="EA722A"/>
              </a:buClr>
              <a:buFont typeface="Arial" charset="0"/>
              <a:buChar char="•"/>
            </a:pPr>
            <a:r>
              <a:rPr lang="nl-NL" sz="2000" dirty="0">
                <a:latin typeface="Calibri" pitchFamily="34" charset="0"/>
                <a:cs typeface="Arial" charset="0"/>
              </a:rPr>
              <a:t>Afspraken in ODV-overeenkomst i.s.m. erfrecht: ODV-overeenkomst nietig?/ derdenbeding?</a:t>
            </a:r>
          </a:p>
          <a:p>
            <a:pPr marL="838200" lvl="1" indent="-381000">
              <a:buClr>
                <a:srgbClr val="EA722A"/>
              </a:buClr>
              <a:buFont typeface="Arial" charset="0"/>
              <a:buChar char="•"/>
            </a:pPr>
            <a:r>
              <a:rPr lang="nl-NL" sz="2000" dirty="0">
                <a:latin typeface="Calibri" pitchFamily="34" charset="0"/>
                <a:cs typeface="Arial" charset="0"/>
              </a:rPr>
              <a:t> Óf erfrecht is leidend?</a:t>
            </a:r>
            <a:endParaRPr lang="nl-NL" altLang="nl-NL" sz="2000" dirty="0">
              <a:latin typeface="Calibri" pitchFamily="34" charset="0"/>
              <a:cs typeface="Arial" charset="0"/>
            </a:endParaRPr>
          </a:p>
        </p:txBody>
      </p:sp>
      <p:pic>
        <p:nvPicPr>
          <p:cNvPr id="21507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2998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 idx="4294967295"/>
          </p:nvPr>
        </p:nvSpPr>
        <p:spPr>
          <a:xfrm>
            <a:off x="395288" y="260350"/>
            <a:ext cx="8229600" cy="1143000"/>
          </a:xfrm>
        </p:spPr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overlijden en fiscaal (1)</a:t>
            </a:r>
            <a:endParaRPr lang="nl-NL" sz="2800" dirty="0">
              <a:latin typeface="Calibri" pitchFamily="34" charset="0"/>
              <a:cs typeface="Arial" charset="0"/>
            </a:endParaRPr>
          </a:p>
        </p:txBody>
      </p:sp>
      <p:sp>
        <p:nvSpPr>
          <p:cNvPr id="22530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838200" lvl="1" indent="-381000">
              <a:buClr>
                <a:srgbClr val="EA722A"/>
              </a:buClr>
            </a:pPr>
            <a:r>
              <a:rPr lang="nl-NL" sz="2400" dirty="0">
                <a:latin typeface="Calibri" pitchFamily="34" charset="0"/>
                <a:cs typeface="Arial" charset="0"/>
              </a:rPr>
              <a:t>Artikel 38p lid 2b Wet LB 1964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➔ bij overlijden terwijl de termijnen nog niet zijn ingegaan.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➔ binnen 12 maanden na overlijden ingaan.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➔ uitkering aan de erfgenamen, voor zover natuurlijke personen.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➔ looptijd 20 jaar.</a:t>
            </a:r>
          </a:p>
          <a:p>
            <a:pPr marL="838200" lvl="1" indent="-381000">
              <a:buClr>
                <a:srgbClr val="EA722A"/>
              </a:buClr>
            </a:pPr>
            <a:r>
              <a:rPr lang="nl-NL" sz="2400" dirty="0">
                <a:latin typeface="Calibri" pitchFamily="34" charset="0"/>
                <a:cs typeface="Arial" charset="0"/>
              </a:rPr>
              <a:t>Artikel 38p lid 3 Wet LB 1964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➔ bij overlijden terwijl termijnen zijn ingegaan: </a:t>
            </a:r>
            <a:r>
              <a:rPr lang="nl-NL" sz="2400" u="sng" dirty="0">
                <a:latin typeface="Calibri" pitchFamily="34" charset="0"/>
                <a:cs typeface="Arial" charset="0"/>
              </a:rPr>
              <a:t>resterende</a:t>
            </a:r>
            <a:r>
              <a:rPr lang="nl-NL" sz="2400" dirty="0">
                <a:latin typeface="Calibri" pitchFamily="34" charset="0"/>
                <a:cs typeface="Arial" charset="0"/>
              </a:rPr>
              <a:t> termijnen naar erfgenamen, voor zover dit natuurlijke personen zijn.</a:t>
            </a:r>
          </a:p>
          <a:p>
            <a:pPr marL="457200" lvl="1" indent="0">
              <a:buClr>
                <a:srgbClr val="EA722A"/>
              </a:buClr>
              <a:buNone/>
            </a:pPr>
            <a:br>
              <a:rPr lang="nl-NL" dirty="0">
                <a:latin typeface="Calibri" pitchFamily="34" charset="0"/>
                <a:cs typeface="Arial" charset="0"/>
              </a:rPr>
            </a:br>
            <a:endParaRPr lang="nl-NL" altLang="nl-NL" dirty="0">
              <a:latin typeface="Calibri" pitchFamily="34" charset="0"/>
              <a:cs typeface="Arial" charset="0"/>
            </a:endParaRPr>
          </a:p>
        </p:txBody>
      </p:sp>
      <p:pic>
        <p:nvPicPr>
          <p:cNvPr id="22531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 idx="4294967295"/>
          </p:nvPr>
        </p:nvSpPr>
        <p:spPr>
          <a:xfrm>
            <a:off x="395288" y="260350"/>
            <a:ext cx="8229600" cy="1143000"/>
          </a:xfrm>
        </p:spPr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overlijden en fiscaal (2)</a:t>
            </a:r>
            <a:endParaRPr lang="nl-NL" sz="2800" dirty="0">
              <a:latin typeface="Calibri" pitchFamily="34" charset="0"/>
              <a:cs typeface="Arial" charset="0"/>
            </a:endParaRPr>
          </a:p>
        </p:txBody>
      </p:sp>
      <p:sp>
        <p:nvSpPr>
          <p:cNvPr id="22530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838200" lvl="1" indent="-381000">
              <a:buClr>
                <a:srgbClr val="EA722A"/>
              </a:buClr>
            </a:pPr>
            <a:r>
              <a:rPr lang="nl-NL" sz="2200" dirty="0">
                <a:latin typeface="Calibri" pitchFamily="34" charset="0"/>
                <a:cs typeface="Arial" charset="0"/>
              </a:rPr>
              <a:t>Artikel 38p lid 4 Wet LB 1964 </a:t>
            </a:r>
            <a:br>
              <a:rPr lang="nl-NL" sz="2200" dirty="0">
                <a:latin typeface="Calibri" pitchFamily="34" charset="0"/>
                <a:cs typeface="Arial" charset="0"/>
              </a:rPr>
            </a:br>
            <a:br>
              <a:rPr lang="nl-NL" sz="2200" dirty="0">
                <a:latin typeface="Calibri" pitchFamily="34" charset="0"/>
                <a:cs typeface="Arial" charset="0"/>
              </a:rPr>
            </a:br>
            <a:r>
              <a:rPr lang="nl-NL" sz="2200" dirty="0">
                <a:latin typeface="Calibri" pitchFamily="34" charset="0"/>
                <a:cs typeface="Arial" charset="0"/>
              </a:rPr>
              <a:t>➔ artikel 32 lid 3 SW 1956 overeenkomstig van toepassing. </a:t>
            </a:r>
            <a:br>
              <a:rPr lang="nl-NL" sz="2200" dirty="0">
                <a:latin typeface="Calibri" pitchFamily="34" charset="0"/>
                <a:cs typeface="Arial" charset="0"/>
              </a:rPr>
            </a:br>
            <a:br>
              <a:rPr lang="nl-NL" sz="2200" dirty="0">
                <a:latin typeface="Calibri" pitchFamily="34" charset="0"/>
                <a:cs typeface="Arial" charset="0"/>
              </a:rPr>
            </a:br>
            <a:r>
              <a:rPr lang="nl-NL" sz="2200" dirty="0">
                <a:latin typeface="Calibri" pitchFamily="34" charset="0"/>
                <a:cs typeface="Arial" charset="0"/>
              </a:rPr>
              <a:t>➔ vrijstelling o.g.v. artikel 32 lid 1 5e SW 1956.</a:t>
            </a:r>
            <a:br>
              <a:rPr lang="nl-NL" sz="2200" dirty="0">
                <a:latin typeface="Calibri" pitchFamily="34" charset="0"/>
                <a:cs typeface="Arial" charset="0"/>
              </a:rPr>
            </a:br>
            <a:br>
              <a:rPr lang="nl-NL" sz="2200" dirty="0">
                <a:latin typeface="Calibri" pitchFamily="34" charset="0"/>
                <a:cs typeface="Arial" charset="0"/>
              </a:rPr>
            </a:br>
            <a:r>
              <a:rPr lang="nl-NL" sz="2200" dirty="0">
                <a:latin typeface="Calibri" pitchFamily="34" charset="0"/>
                <a:cs typeface="Arial" charset="0"/>
              </a:rPr>
              <a:t>➔ imputatie voor de langstlevende o.g.v. artikel 32 lid 2 SW 1956:</a:t>
            </a:r>
          </a:p>
          <a:p>
            <a:pPr marL="1917700" lvl="3" indent="-381000">
              <a:buClr>
                <a:srgbClr val="EA722A"/>
              </a:buClr>
            </a:pPr>
            <a:r>
              <a:rPr lang="nl-NL" dirty="0">
                <a:latin typeface="Calibri" pitchFamily="34" charset="0"/>
                <a:cs typeface="Arial" charset="0"/>
              </a:rPr>
              <a:t>Helft van de waarde</a:t>
            </a:r>
          </a:p>
          <a:p>
            <a:pPr marL="1917700" lvl="3" indent="-381000">
              <a:buClr>
                <a:srgbClr val="EA722A"/>
              </a:buClr>
            </a:pPr>
            <a:r>
              <a:rPr lang="nl-NL" dirty="0">
                <a:latin typeface="Calibri" pitchFamily="34" charset="0"/>
                <a:cs typeface="Arial" charset="0"/>
              </a:rPr>
              <a:t>Welke waarde (art. 6 UBSW)?</a:t>
            </a:r>
          </a:p>
          <a:p>
            <a:pPr marL="838200" lvl="1" indent="-381000">
              <a:buClr>
                <a:srgbClr val="EA722A"/>
              </a:buClr>
            </a:pPr>
            <a:endParaRPr lang="nl-NL" dirty="0">
              <a:latin typeface="Calibri" pitchFamily="34" charset="0"/>
              <a:cs typeface="Arial" charset="0"/>
            </a:endParaRPr>
          </a:p>
          <a:p>
            <a:pPr marL="838200" lvl="1" indent="-381000">
              <a:buClr>
                <a:srgbClr val="EA722A"/>
              </a:buClr>
            </a:pPr>
            <a:r>
              <a:rPr lang="nl-NL" sz="2200" dirty="0">
                <a:latin typeface="Calibri" pitchFamily="34" charset="0"/>
                <a:cs typeface="Arial" charset="0"/>
              </a:rPr>
              <a:t>Géén imputatie voor bijvoorbeeld de kinderen, wél vrijstelling.</a:t>
            </a:r>
          </a:p>
          <a:p>
            <a:pPr marL="457200" lvl="1" indent="0">
              <a:buClr>
                <a:srgbClr val="EA722A"/>
              </a:buClr>
              <a:buNone/>
            </a:pPr>
            <a:br>
              <a:rPr lang="nl-NL" dirty="0">
                <a:latin typeface="Calibri" pitchFamily="34" charset="0"/>
                <a:cs typeface="Arial" charset="0"/>
              </a:rPr>
            </a:br>
            <a:endParaRPr lang="nl-NL" altLang="nl-NL" dirty="0">
              <a:latin typeface="Calibri" pitchFamily="34" charset="0"/>
              <a:cs typeface="Arial" charset="0"/>
            </a:endParaRPr>
          </a:p>
        </p:txBody>
      </p:sp>
      <p:pic>
        <p:nvPicPr>
          <p:cNvPr id="22531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6077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</a:rPr>
              <a:t>ODV planningsmogelijkheden (1)</a:t>
            </a:r>
            <a:endParaRPr lang="nl-NL" sz="2800" dirty="0">
              <a:latin typeface="Calibri" pitchFamily="34" charset="0"/>
            </a:endParaRPr>
          </a:p>
        </p:txBody>
      </p:sp>
      <p:sp>
        <p:nvSpPr>
          <p:cNvPr id="23554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1">
              <a:buClr>
                <a:srgbClr val="EA722A"/>
              </a:buClr>
            </a:pPr>
            <a:r>
              <a:rPr lang="nl-NL" dirty="0">
                <a:latin typeface="Calibri" pitchFamily="34" charset="0"/>
                <a:cs typeface="Arial" charset="0"/>
              </a:rPr>
              <a:t>“</a:t>
            </a:r>
            <a:r>
              <a:rPr lang="nl-NL" sz="2400" dirty="0">
                <a:latin typeface="Calibri" pitchFamily="34" charset="0"/>
                <a:cs typeface="Arial" charset="0"/>
              </a:rPr>
              <a:t>Standaard”: langstlevende krijgt de ODV:</a:t>
            </a:r>
          </a:p>
          <a:p>
            <a:pPr lvl="2">
              <a:buClr>
                <a:srgbClr val="EA722A"/>
              </a:buClr>
            </a:pPr>
            <a:r>
              <a:rPr lang="nl-NL" dirty="0">
                <a:latin typeface="Calibri" pitchFamily="34" charset="0"/>
                <a:cs typeface="Arial" charset="0"/>
              </a:rPr>
              <a:t>Verzorgingsgedachte partner.</a:t>
            </a:r>
          </a:p>
          <a:p>
            <a:pPr lvl="2">
              <a:buClr>
                <a:srgbClr val="EA722A"/>
              </a:buClr>
            </a:pPr>
            <a:endParaRPr lang="nl-NL" dirty="0">
              <a:latin typeface="Calibri" pitchFamily="34" charset="0"/>
              <a:cs typeface="Arial" charset="0"/>
            </a:endParaRPr>
          </a:p>
          <a:p>
            <a:pPr lvl="2">
              <a:buClr>
                <a:srgbClr val="EA722A"/>
              </a:buClr>
            </a:pPr>
            <a:r>
              <a:rPr lang="nl-NL" dirty="0">
                <a:latin typeface="Calibri" pitchFamily="34" charset="0"/>
                <a:cs typeface="Arial" charset="0"/>
              </a:rPr>
              <a:t>- Partnerpensioen ingeleverd.</a:t>
            </a:r>
          </a:p>
          <a:p>
            <a:pPr lvl="1">
              <a:buClr>
                <a:srgbClr val="EA722A"/>
              </a:buClr>
            </a:pPr>
            <a:r>
              <a:rPr lang="nl-NL" sz="2400" dirty="0">
                <a:latin typeface="Calibri" pitchFamily="34" charset="0"/>
                <a:cs typeface="Arial" charset="0"/>
              </a:rPr>
              <a:t>Alternatief?  Naar de (klein)kinderen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Hoe? ➔ Legaat i.c.m. met minimaal percentage erfgenaam (1%, 1‰).</a:t>
            </a:r>
          </a:p>
          <a:p>
            <a:pPr lvl="1">
              <a:buClr>
                <a:srgbClr val="EA722A"/>
              </a:buClr>
              <a:buFont typeface="Arial" charset="0"/>
              <a:buChar char="•"/>
            </a:pPr>
            <a:r>
              <a:rPr lang="nl-NL" sz="2400" dirty="0">
                <a:latin typeface="Calibri" pitchFamily="34" charset="0"/>
                <a:cs typeface="Arial" charset="0"/>
              </a:rPr>
              <a:t>Voordeel: </a:t>
            </a:r>
            <a:r>
              <a:rPr lang="nl-NL" sz="2400" dirty="0" err="1">
                <a:latin typeface="Calibri" pitchFamily="34" charset="0"/>
                <a:cs typeface="Arial" charset="0"/>
              </a:rPr>
              <a:t>estate</a:t>
            </a:r>
            <a:r>
              <a:rPr lang="nl-NL" sz="2400" dirty="0">
                <a:latin typeface="Calibri" pitchFamily="34" charset="0"/>
                <a:cs typeface="Arial" charset="0"/>
              </a:rPr>
              <a:t> planning: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			- vrijstelling langstlevende blijft in stand.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			- netto deel niet via vermogen/nalatenschap 			langstlevende.</a:t>
            </a:r>
          </a:p>
          <a:p>
            <a:pPr lvl="1">
              <a:buClr>
                <a:srgbClr val="EA722A"/>
              </a:buClr>
            </a:pPr>
            <a:br>
              <a:rPr lang="nl-NL" sz="1800" dirty="0">
                <a:cs typeface="Arial" charset="0"/>
              </a:rPr>
            </a:br>
            <a:endParaRPr lang="nl-NL" altLang="nl-NL" sz="2000" dirty="0">
              <a:latin typeface="Calibri" pitchFamily="34" charset="0"/>
            </a:endParaRPr>
          </a:p>
          <a:p>
            <a:pPr marL="457200" indent="-457200" eaLnBrk="1" hangingPunct="1"/>
            <a:endParaRPr lang="nl-NL" altLang="nl-NL" sz="2400" dirty="0">
              <a:latin typeface="Calibri" pitchFamily="34" charset="0"/>
            </a:endParaRPr>
          </a:p>
          <a:p>
            <a:pPr marL="457200" indent="-457200" eaLnBrk="1" hangingPunct="1"/>
            <a:endParaRPr lang="nl-NL" altLang="nl-NL" sz="2400" dirty="0">
              <a:latin typeface="Calibri" pitchFamily="34" charset="0"/>
            </a:endParaRPr>
          </a:p>
          <a:p>
            <a:pPr marL="457200" indent="-457200" eaLnBrk="1" hangingPunct="1"/>
            <a:endParaRPr lang="nl-NL" altLang="nl-NL" sz="2400" dirty="0">
              <a:latin typeface="Calibri" pitchFamily="34" charset="0"/>
            </a:endParaRPr>
          </a:p>
        </p:txBody>
      </p:sp>
      <p:pic>
        <p:nvPicPr>
          <p:cNvPr id="23555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</a:rPr>
              <a:t>ODV planningsmogelijkheden (2)</a:t>
            </a:r>
            <a:endParaRPr lang="nl-NL" sz="2800" dirty="0">
              <a:latin typeface="Calibri" pitchFamily="34" charset="0"/>
            </a:endParaRPr>
          </a:p>
        </p:txBody>
      </p:sp>
      <p:sp>
        <p:nvSpPr>
          <p:cNvPr id="23554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1">
              <a:buClr>
                <a:srgbClr val="EA722A"/>
              </a:buClr>
              <a:buFont typeface="Arial" charset="0"/>
              <a:buChar char="•"/>
            </a:pPr>
            <a:r>
              <a:rPr lang="nl-NL" dirty="0">
                <a:latin typeface="Calibri" pitchFamily="34" charset="0"/>
                <a:cs typeface="Arial" charset="0"/>
              </a:rPr>
              <a:t>Risico: wellicht hoog belastingtarief bij de (klein)kinderen. </a:t>
            </a:r>
            <a:br>
              <a:rPr lang="nl-NL" dirty="0">
                <a:latin typeface="Calibri" pitchFamily="34" charset="0"/>
                <a:cs typeface="Arial" charset="0"/>
              </a:rPr>
            </a:br>
            <a:r>
              <a:rPr lang="nl-NL" dirty="0">
                <a:latin typeface="Calibri" pitchFamily="34" charset="0"/>
                <a:cs typeface="Arial" charset="0"/>
              </a:rPr>
              <a:t>Oplossing? Afstorten naar lijfrenteproduct ➔ eigen lijfrente t.b.v. (klein)kind.  </a:t>
            </a:r>
          </a:p>
          <a:p>
            <a:pPr lvl="1">
              <a:buClr>
                <a:srgbClr val="EA722A"/>
              </a:buClr>
              <a:buFont typeface="Arial" charset="0"/>
              <a:buChar char="•"/>
            </a:pPr>
            <a:endParaRPr lang="nl-NL" dirty="0">
              <a:latin typeface="Calibri" pitchFamily="34" charset="0"/>
              <a:cs typeface="Arial" charset="0"/>
            </a:endParaRPr>
          </a:p>
          <a:p>
            <a:pPr lvl="1">
              <a:buClr>
                <a:srgbClr val="EA722A"/>
              </a:buClr>
            </a:pPr>
            <a:r>
              <a:rPr lang="nl-NL" dirty="0">
                <a:latin typeface="Calibri" pitchFamily="34" charset="0"/>
                <a:cs typeface="Arial" charset="0"/>
              </a:rPr>
              <a:t>Aandachtspunt: inhoud ODV-overeenkomst / VSO! (openbreken?)</a:t>
            </a:r>
            <a:br>
              <a:rPr lang="nl-NL" sz="1800" dirty="0">
                <a:cs typeface="Arial" charset="0"/>
              </a:rPr>
            </a:br>
            <a:endParaRPr lang="nl-NL" altLang="nl-NL" sz="2000" dirty="0">
              <a:latin typeface="Calibri" pitchFamily="34" charset="0"/>
            </a:endParaRPr>
          </a:p>
          <a:p>
            <a:pPr marL="457200" indent="-457200" eaLnBrk="1" hangingPunct="1"/>
            <a:endParaRPr lang="nl-NL" altLang="nl-NL" sz="2400" dirty="0">
              <a:latin typeface="Calibri" pitchFamily="34" charset="0"/>
            </a:endParaRPr>
          </a:p>
          <a:p>
            <a:pPr marL="457200" indent="-457200" eaLnBrk="1" hangingPunct="1"/>
            <a:endParaRPr lang="nl-NL" altLang="nl-NL" sz="2400" dirty="0">
              <a:latin typeface="Calibri" pitchFamily="34" charset="0"/>
            </a:endParaRPr>
          </a:p>
          <a:p>
            <a:pPr marL="457200" indent="-457200" eaLnBrk="1" hangingPunct="1"/>
            <a:endParaRPr lang="nl-NL" altLang="nl-NL" sz="2400" dirty="0">
              <a:latin typeface="Calibri" pitchFamily="34" charset="0"/>
            </a:endParaRPr>
          </a:p>
        </p:txBody>
      </p:sp>
      <p:pic>
        <p:nvPicPr>
          <p:cNvPr id="23555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6578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</a:rPr>
              <a:t>ODV en echtscheiding (1)</a:t>
            </a:r>
            <a:endParaRPr lang="nl-NL" sz="2800" dirty="0">
              <a:latin typeface="Calibri" pitchFamily="34" charset="0"/>
            </a:endParaRPr>
          </a:p>
        </p:txBody>
      </p:sp>
      <p:sp>
        <p:nvSpPr>
          <p:cNvPr id="24578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1">
              <a:buClr>
                <a:srgbClr val="EA722A"/>
              </a:buClr>
            </a:pPr>
            <a:r>
              <a:rPr lang="nl-NL" sz="2400" b="1" dirty="0">
                <a:latin typeface="Calibri" pitchFamily="34" charset="0"/>
                <a:cs typeface="Arial" charset="0"/>
              </a:rPr>
              <a:t>Bestaande situaties (vóór </a:t>
            </a:r>
            <a:r>
              <a:rPr lang="nl-NL" sz="2400" b="1" dirty="0" err="1">
                <a:latin typeface="Calibri" pitchFamily="34" charset="0"/>
                <a:cs typeface="Arial" charset="0"/>
              </a:rPr>
              <a:t>uitfaseren</a:t>
            </a:r>
            <a:r>
              <a:rPr lang="nl-NL" sz="2400" b="1" dirty="0">
                <a:latin typeface="Calibri" pitchFamily="34" charset="0"/>
                <a:cs typeface="Arial" charset="0"/>
              </a:rPr>
              <a:t>)</a:t>
            </a:r>
          </a:p>
          <a:p>
            <a:pPr lvl="1">
              <a:buClr>
                <a:srgbClr val="EA722A"/>
              </a:buClr>
              <a:buFont typeface="Arial" charset="0"/>
              <a:buChar char="•"/>
            </a:pPr>
            <a:r>
              <a:rPr lang="nl-NL" sz="2400" dirty="0">
                <a:latin typeface="Calibri" pitchFamily="34" charset="0"/>
                <a:cs typeface="Arial" charset="0"/>
              </a:rPr>
              <a:t>Geconverteerde aanspraak partner: eigen aanspraak, </a:t>
            </a:r>
            <a:r>
              <a:rPr lang="nl-NL" sz="2400" dirty="0" err="1">
                <a:latin typeface="Calibri" pitchFamily="34" charset="0"/>
                <a:cs typeface="Arial" charset="0"/>
              </a:rPr>
              <a:t>uitfaseren</a:t>
            </a:r>
            <a:r>
              <a:rPr lang="nl-NL" sz="2400" dirty="0">
                <a:latin typeface="Calibri" pitchFamily="34" charset="0"/>
                <a:cs typeface="Arial" charset="0"/>
              </a:rPr>
              <a:t> mogelijk.</a:t>
            </a:r>
          </a:p>
          <a:p>
            <a:pPr lvl="1">
              <a:buClr>
                <a:srgbClr val="EA722A"/>
              </a:buClr>
              <a:buFont typeface="Arial" charset="0"/>
              <a:buChar char="•"/>
            </a:pPr>
            <a:r>
              <a:rPr lang="nl-NL" sz="2400" dirty="0">
                <a:latin typeface="Calibri" pitchFamily="34" charset="0"/>
                <a:cs typeface="Arial" charset="0"/>
              </a:rPr>
              <a:t>Verevende aanspraak:  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			- </a:t>
            </a:r>
            <a:r>
              <a:rPr lang="nl-NL" sz="2400" dirty="0" err="1">
                <a:latin typeface="Calibri" pitchFamily="34" charset="0"/>
                <a:cs typeface="Arial" charset="0"/>
              </a:rPr>
              <a:t>dga</a:t>
            </a:r>
            <a:r>
              <a:rPr lang="nl-NL" sz="2400" dirty="0">
                <a:latin typeface="Calibri" pitchFamily="34" charset="0"/>
                <a:cs typeface="Arial" charset="0"/>
              </a:rPr>
              <a:t> kan ouderdomspensioen </a:t>
            </a:r>
            <a:r>
              <a:rPr lang="nl-NL" sz="2400" dirty="0" err="1">
                <a:latin typeface="Calibri" pitchFamily="34" charset="0"/>
                <a:cs typeface="Arial" charset="0"/>
              </a:rPr>
              <a:t>uitfaseren</a:t>
            </a:r>
            <a:r>
              <a:rPr lang="nl-NL" sz="2400" dirty="0">
                <a:latin typeface="Calibri" pitchFamily="34" charset="0"/>
                <a:cs typeface="Arial" charset="0"/>
              </a:rPr>
              <a:t> 				(toestemming ex-partner)</a:t>
            </a:r>
          </a:p>
          <a:p>
            <a:pPr lvl="4">
              <a:buClr>
                <a:srgbClr val="EA722A"/>
              </a:buClr>
              <a:buFontTx/>
              <a:buNone/>
            </a:pPr>
            <a:r>
              <a:rPr lang="nl-NL" sz="2400" dirty="0">
                <a:latin typeface="Calibri" pitchFamily="34" charset="0"/>
                <a:cs typeface="Arial" charset="0"/>
              </a:rPr>
              <a:t>	</a:t>
            </a:r>
            <a:r>
              <a:rPr lang="nl-NL" sz="2400" i="1" dirty="0">
                <a:latin typeface="Calibri" pitchFamily="34" charset="0"/>
                <a:cs typeface="Arial" charset="0"/>
              </a:rPr>
              <a:t>        - CAP: partner recht om bijzonder partnerpensioen 	uit te faseren (geen toestemming ex-partner 	nodig) </a:t>
            </a:r>
          </a:p>
          <a:p>
            <a:pPr marL="457200" indent="-457200">
              <a:buClr>
                <a:srgbClr val="EA722A"/>
              </a:buClr>
            </a:pPr>
            <a:r>
              <a:rPr lang="nl-NL" sz="2400" b="1" dirty="0">
                <a:latin typeface="Calibri" pitchFamily="34" charset="0"/>
                <a:cs typeface="Arial" charset="0"/>
              </a:rPr>
              <a:t>Rechtbank Amsterdam, 31 januari 2018: ex-partner verplicht mee te werken aan conversie + omzetting in eigen ODV (zowel ouderdomspensioen als bijzonder partnerpensioen) o.b.v.  R&amp;B.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endParaRPr lang="nl-NL" altLang="nl-NL" sz="2400" dirty="0">
              <a:latin typeface="Calibri" pitchFamily="34" charset="0"/>
              <a:cs typeface="Arial" charset="0"/>
            </a:endParaRPr>
          </a:p>
          <a:p>
            <a:pPr marL="0" indent="0">
              <a:buClr>
                <a:srgbClr val="EA722A"/>
              </a:buClr>
              <a:buNone/>
            </a:pPr>
            <a:br>
              <a:rPr lang="nl-NL" sz="2400" dirty="0">
                <a:latin typeface="Calibri" pitchFamily="34" charset="0"/>
                <a:cs typeface="Arial" charset="0"/>
              </a:rPr>
            </a:br>
            <a:endParaRPr lang="nl-NL" altLang="nl-NL" sz="2400" dirty="0">
              <a:latin typeface="Calibri" pitchFamily="34" charset="0"/>
              <a:cs typeface="Arial" charset="0"/>
            </a:endParaRPr>
          </a:p>
        </p:txBody>
      </p:sp>
      <p:pic>
        <p:nvPicPr>
          <p:cNvPr id="24579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</a:rPr>
              <a:t>ODV en echtscheiding (2)</a:t>
            </a:r>
            <a:endParaRPr lang="nl-NL" sz="2800" dirty="0">
              <a:latin typeface="Calibri" pitchFamily="34" charset="0"/>
            </a:endParaRPr>
          </a:p>
        </p:txBody>
      </p:sp>
      <p:sp>
        <p:nvSpPr>
          <p:cNvPr id="24578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838200" lvl="1" indent="-381000">
              <a:buClr>
                <a:srgbClr val="EA722A"/>
              </a:buClr>
            </a:pPr>
            <a:r>
              <a:rPr lang="nl-NL" sz="2400" b="1" dirty="0">
                <a:latin typeface="Calibri" pitchFamily="34" charset="0"/>
                <a:cs typeface="Arial" charset="0"/>
              </a:rPr>
              <a:t>Afhankelijkheid ex-partner?</a:t>
            </a:r>
          </a:p>
          <a:p>
            <a:pPr marL="838200" lvl="1" indent="-381000">
              <a:buClr>
                <a:srgbClr val="EA722A"/>
              </a:buClr>
              <a:buFont typeface="Arial" charset="0"/>
              <a:buChar char="•"/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Huwelijksvermogensrecht is leidend.</a:t>
            </a:r>
          </a:p>
          <a:p>
            <a:pPr marL="1382712" lvl="2" indent="-381000">
              <a:buClr>
                <a:srgbClr val="EA722A"/>
              </a:buClr>
              <a:buFont typeface="Arial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Door pensioen om te zetten in ODV wordt ODV weer in huwelijksvermogensrecht “getrokken” (WVPS niet langer van toepassing)</a:t>
            </a:r>
          </a:p>
          <a:p>
            <a:pPr marL="838200" lvl="1" indent="-381000">
              <a:buClr>
                <a:srgbClr val="EA722A"/>
              </a:buClr>
              <a:buFont typeface="Arial" charset="0"/>
              <a:buChar char="•"/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Mogelijkheid: verdelen of uitruilen van vermogensbestanddelen.</a:t>
            </a:r>
          </a:p>
          <a:p>
            <a:pPr marL="838200" lvl="1" indent="-381000">
              <a:buClr>
                <a:srgbClr val="EA722A"/>
              </a:buClr>
              <a:buFontTx/>
              <a:buNone/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2400" dirty="0">
                <a:latin typeface="Calibri" pitchFamily="34" charset="0"/>
                <a:cs typeface="Arial" charset="0"/>
              </a:rPr>
              <a:t>➔ Verknocht? Bij overlijden: ja! Bij echtscheiding: ?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 ➔ V&amp;A 18-006 (24 mei 2018): CAP stelt dat de ODV dezelfde mogelijkheden kent als pensioen.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     (civiel-juridisch wettelijk kader ontbreekt echter)</a:t>
            </a:r>
            <a:r>
              <a:rPr lang="nl-NL" dirty="0">
                <a:latin typeface="Calibri" pitchFamily="34" charset="0"/>
                <a:cs typeface="Arial" charset="0"/>
              </a:rPr>
              <a:t> </a:t>
            </a:r>
          </a:p>
          <a:p>
            <a:pPr marL="0" indent="0">
              <a:buClr>
                <a:srgbClr val="EA722A"/>
              </a:buClr>
              <a:buNone/>
            </a:pPr>
            <a:br>
              <a:rPr lang="nl-NL" sz="2200" dirty="0">
                <a:latin typeface="Calibri" pitchFamily="34" charset="0"/>
                <a:cs typeface="Arial" charset="0"/>
              </a:rPr>
            </a:br>
            <a:endParaRPr lang="nl-NL" altLang="nl-NL" sz="2200" dirty="0">
              <a:latin typeface="Calibri" pitchFamily="34" charset="0"/>
              <a:cs typeface="Arial" charset="0"/>
            </a:endParaRPr>
          </a:p>
        </p:txBody>
      </p:sp>
      <p:pic>
        <p:nvPicPr>
          <p:cNvPr id="24579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500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>
                <a:latin typeface="Calibri" pitchFamily="34" charset="0"/>
              </a:rPr>
              <a:t>Inhoud</a:t>
            </a:r>
            <a:endParaRPr lang="nl-NL">
              <a:latin typeface="Calibri" pitchFamily="34" charset="0"/>
            </a:endParaRPr>
          </a:p>
        </p:txBody>
      </p:sp>
      <p:sp>
        <p:nvSpPr>
          <p:cNvPr id="15362" name="Tijdelijke aanduiding voor tekst 2"/>
          <p:cNvSpPr>
            <a:spLocks noGrp="1"/>
          </p:cNvSpPr>
          <p:nvPr>
            <p:ph type="body" sz="quarter" idx="4294967295"/>
          </p:nvPr>
        </p:nvSpPr>
        <p:spPr/>
        <p:txBody>
          <a:bodyPr/>
          <a:lstStyle/>
          <a:p>
            <a:pPr marL="685800" lvl="1" indent="-228600"/>
            <a:r>
              <a:rPr lang="nl-NL" sz="2400" dirty="0">
                <a:latin typeface="Calibri" pitchFamily="34" charset="0"/>
              </a:rPr>
              <a:t>Inleiding</a:t>
            </a:r>
          </a:p>
          <a:p>
            <a:pPr marL="685800" lvl="1" indent="-228600"/>
            <a:r>
              <a:rPr lang="nl-NL" sz="2400" dirty="0">
                <a:latin typeface="Calibri" pitchFamily="34" charset="0"/>
              </a:rPr>
              <a:t>ODV – civiel</a:t>
            </a:r>
          </a:p>
          <a:p>
            <a:pPr marL="685800" lvl="1" indent="-228600"/>
            <a:r>
              <a:rPr lang="nl-NL" sz="2400" dirty="0">
                <a:latin typeface="Calibri" pitchFamily="34" charset="0"/>
              </a:rPr>
              <a:t>ODV – fiscaal</a:t>
            </a:r>
          </a:p>
          <a:p>
            <a:pPr marL="685800" lvl="1" indent="-228600"/>
            <a:r>
              <a:rPr lang="nl-NL" sz="2400" dirty="0">
                <a:latin typeface="Calibri" pitchFamily="34" charset="0"/>
              </a:rPr>
              <a:t>ODV – aanwenden (bancaire) lijfrente</a:t>
            </a:r>
          </a:p>
          <a:p>
            <a:pPr marL="685800" lvl="1" indent="-228600"/>
            <a:r>
              <a:rPr lang="nl-NL" sz="2400" dirty="0">
                <a:latin typeface="Calibri" pitchFamily="34" charset="0"/>
              </a:rPr>
              <a:t>ODV – overlijden – erfrecht</a:t>
            </a:r>
          </a:p>
          <a:p>
            <a:pPr marL="685800" lvl="1" indent="-228600"/>
            <a:r>
              <a:rPr lang="nl-NL" sz="2400" dirty="0">
                <a:latin typeface="Calibri" pitchFamily="34" charset="0"/>
              </a:rPr>
              <a:t>ODV – overlijden – fiscaal</a:t>
            </a:r>
          </a:p>
          <a:p>
            <a:pPr marL="685800" lvl="1" indent="-228600"/>
            <a:r>
              <a:rPr lang="nl-NL" sz="2400" dirty="0">
                <a:latin typeface="Calibri" pitchFamily="34" charset="0"/>
              </a:rPr>
              <a:t>ODV – planningsmogelijkheden</a:t>
            </a:r>
          </a:p>
          <a:p>
            <a:pPr marL="685800" lvl="1" indent="-228600"/>
            <a:r>
              <a:rPr lang="nl-NL" sz="2400" dirty="0">
                <a:latin typeface="Calibri" pitchFamily="34" charset="0"/>
              </a:rPr>
              <a:t>ODV – echtscheiding</a:t>
            </a:r>
          </a:p>
          <a:p>
            <a:pPr marL="685800" lvl="1" indent="-228600"/>
            <a:r>
              <a:rPr lang="nl-NL" altLang="nl-NL" sz="2400" dirty="0">
                <a:latin typeface="Calibri" pitchFamily="34" charset="0"/>
              </a:rPr>
              <a:t>ODV – samenvatting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nl-NL" sz="24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5363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90500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en echtscheiding (3)</a:t>
            </a:r>
            <a:endParaRPr lang="nl-NL" sz="2800" dirty="0">
              <a:latin typeface="Calibri" pitchFamily="34" charset="0"/>
              <a:cs typeface="Arial" charset="0"/>
            </a:endParaRPr>
          </a:p>
        </p:txBody>
      </p:sp>
      <p:sp>
        <p:nvSpPr>
          <p:cNvPr id="25602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838200" lvl="1" indent="-381000">
              <a:buClr>
                <a:srgbClr val="EA722A"/>
              </a:buClr>
              <a:buFontTx/>
              <a:buNone/>
            </a:pPr>
            <a:r>
              <a:rPr lang="nl-NL" sz="24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Aandachtspunten:</a:t>
            </a:r>
          </a:p>
          <a:p>
            <a:pPr marL="838200" lvl="1" indent="-381000">
              <a:buClr>
                <a:srgbClr val="EA722A"/>
              </a:buClr>
              <a:buFont typeface="Arial" charset="0"/>
              <a:buChar char="•"/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Artikel 19b, lid 3 Wet LB 1964: alleen toegestaan indien in het kader van echtscheiding: dus niet meer mogelijk wanneer scheiding al heeft plaatsgevonden? (causaliteit?)</a:t>
            </a:r>
          </a:p>
          <a:p>
            <a:pPr marL="1382712" lvl="2" indent="-381000">
              <a:buClr>
                <a:srgbClr val="EA722A"/>
              </a:buClr>
              <a:buFont typeface="Arial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Nieuwe afspraken in dit kader </a:t>
            </a:r>
            <a:r>
              <a:rPr lang="nl-NL" u="sng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kan</a:t>
            </a:r>
            <a:r>
              <a:rPr lang="nl-NL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alleen in het kader van een echtscheiding</a:t>
            </a:r>
          </a:p>
          <a:p>
            <a:pPr marL="838200" lvl="1" indent="-381000">
              <a:buClr>
                <a:srgbClr val="EA722A"/>
              </a:buClr>
              <a:buFont typeface="Arial" charset="0"/>
              <a:buChar char="•"/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nl-NL" sz="2400" dirty="0">
                <a:latin typeface="Calibri" pitchFamily="34" charset="0"/>
                <a:cs typeface="Arial" charset="0"/>
              </a:rPr>
              <a:t>➔ Kort voor de scheiding, </a:t>
            </a:r>
            <a:r>
              <a:rPr lang="nl-NL" sz="2400" u="sng" dirty="0">
                <a:latin typeface="Calibri" pitchFamily="34" charset="0"/>
                <a:cs typeface="Arial" charset="0"/>
              </a:rPr>
              <a:t>maar</a:t>
            </a:r>
            <a:r>
              <a:rPr lang="nl-NL" sz="2400" dirty="0">
                <a:latin typeface="Calibri" pitchFamily="34" charset="0"/>
                <a:cs typeface="Arial" charset="0"/>
              </a:rPr>
              <a:t>: compensatie (mede) in het licht van aanstaande echtscheiding bij aanstaande gewezen partner belast bij gewezen partner en aftrekbaar bij DGA (verrekening).</a:t>
            </a:r>
            <a:endParaRPr lang="nl-NL" altLang="nl-NL" sz="2400" dirty="0">
              <a:latin typeface="Calibri" pitchFamily="34" charset="0"/>
              <a:cs typeface="Arial" charset="0"/>
            </a:endParaRPr>
          </a:p>
        </p:txBody>
      </p:sp>
      <p:pic>
        <p:nvPicPr>
          <p:cNvPr id="25603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en echtscheiding (4)</a:t>
            </a:r>
            <a:endParaRPr lang="nl-NL" sz="2800" dirty="0">
              <a:latin typeface="Calibri" pitchFamily="34" charset="0"/>
              <a:cs typeface="Arial" charset="0"/>
            </a:endParaRPr>
          </a:p>
        </p:txBody>
      </p:sp>
      <p:sp>
        <p:nvSpPr>
          <p:cNvPr id="25602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1">
              <a:buClr>
                <a:srgbClr val="EA722A"/>
              </a:buClr>
            </a:pPr>
            <a:r>
              <a:rPr lang="nl-NL" sz="2400" b="1" dirty="0">
                <a:latin typeface="Calibri" pitchFamily="34" charset="0"/>
                <a:cs typeface="Arial" charset="0"/>
              </a:rPr>
              <a:t>Compensatie belast?</a:t>
            </a:r>
          </a:p>
          <a:p>
            <a:pPr lvl="1">
              <a:buClr>
                <a:srgbClr val="EA722A"/>
              </a:buClr>
              <a:buFont typeface="Arial" charset="0"/>
              <a:buChar char="•"/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V&amp;A Kennisgroep Verzekeringsproducten en </a:t>
            </a:r>
            <a:r>
              <a:rPr lang="nl-NL" sz="2400" dirty="0" err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Assurrantiebelasting</a:t>
            </a:r>
            <a:r>
              <a:rPr lang="nl-NL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(18 juli 2018)</a:t>
            </a:r>
          </a:p>
          <a:p>
            <a:pPr lvl="1">
              <a:buClr>
                <a:srgbClr val="EA722A"/>
              </a:buClr>
              <a:buFontTx/>
              <a:buNone/>
            </a:pPr>
            <a:r>
              <a:rPr lang="nl-NL" sz="2400" dirty="0">
                <a:latin typeface="Calibri" pitchFamily="34" charset="0"/>
                <a:cs typeface="Arial" charset="0"/>
              </a:rPr>
              <a:t>➔ </a:t>
            </a:r>
            <a:r>
              <a:rPr lang="nl-NL" sz="2400" u="sng" dirty="0">
                <a:latin typeface="Calibri" pitchFamily="34" charset="0"/>
                <a:cs typeface="Arial" charset="0"/>
              </a:rPr>
              <a:t>Uitfasering staande huwelijk en niet in zicht van echtscheiding</a:t>
            </a:r>
            <a:r>
              <a:rPr lang="nl-NL" sz="2400" dirty="0">
                <a:latin typeface="Calibri" pitchFamily="34" charset="0"/>
                <a:cs typeface="Arial" charset="0"/>
              </a:rPr>
              <a:t>: 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 directe of voorwaardelijke compensatie heeft geen gevolgen voor de inkomstenbelasting. Speelt zich af in de vermogenssfeer.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endParaRPr lang="nl-NL" sz="2400" dirty="0">
              <a:latin typeface="Calibri" pitchFamily="34" charset="0"/>
              <a:cs typeface="Arial" charset="0"/>
            </a:endParaRPr>
          </a:p>
          <a:p>
            <a:pPr lvl="1">
              <a:buClr>
                <a:srgbClr val="EA722A"/>
              </a:buClr>
              <a:buFontTx/>
              <a:buNone/>
            </a:pPr>
            <a:r>
              <a:rPr lang="nl-NL" sz="2400" dirty="0">
                <a:latin typeface="Calibri" pitchFamily="34" charset="0"/>
                <a:cs typeface="Arial" charset="0"/>
              </a:rPr>
              <a:t>➔ </a:t>
            </a:r>
            <a:r>
              <a:rPr lang="nl-NL" sz="2400" u="sng" dirty="0">
                <a:latin typeface="Calibri" pitchFamily="34" charset="0"/>
                <a:cs typeface="Arial" charset="0"/>
              </a:rPr>
              <a:t>Uitfasering in het zicht van echtscheiding of na echtscheiding</a:t>
            </a:r>
            <a:r>
              <a:rPr lang="nl-NL" sz="2400" dirty="0">
                <a:latin typeface="Calibri" pitchFamily="34" charset="0"/>
                <a:cs typeface="Arial" charset="0"/>
              </a:rPr>
              <a:t>: 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   - compensatie belast bij de (gewezen) partner (artikel 3.102, lid 1 Wet IB 2001).     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   - compensatie aftrekbaar als persoonsgebonden aftrek bij DGA (artikel 6.3, lid 1 Wet IB 2001).</a:t>
            </a:r>
            <a:endParaRPr lang="nl-NL" altLang="nl-NL" sz="2400" dirty="0">
              <a:latin typeface="Calibri" pitchFamily="34" charset="0"/>
              <a:cs typeface="Arial" charset="0"/>
            </a:endParaRPr>
          </a:p>
        </p:txBody>
      </p:sp>
      <p:pic>
        <p:nvPicPr>
          <p:cNvPr id="25603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820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en echtscheiding (4 vervolg)</a:t>
            </a:r>
            <a:endParaRPr lang="nl-NL" sz="2800" dirty="0">
              <a:latin typeface="Calibri" pitchFamily="34" charset="0"/>
              <a:cs typeface="Arial" charset="0"/>
              <a:sym typeface="Wingdings" pitchFamily="2" charset="2"/>
            </a:endParaRPr>
          </a:p>
        </p:txBody>
      </p:sp>
      <p:sp>
        <p:nvSpPr>
          <p:cNvPr id="2662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1">
              <a:buClr>
                <a:srgbClr val="EA722A"/>
              </a:buClr>
            </a:pPr>
            <a:r>
              <a:rPr lang="nl-NL" sz="2400" dirty="0">
                <a:latin typeface="Calibri" pitchFamily="34" charset="0"/>
                <a:cs typeface="Arial" charset="0"/>
              </a:rPr>
              <a:t> </a:t>
            </a:r>
            <a:r>
              <a:rPr lang="nl-NL" sz="2400" u="sng" dirty="0">
                <a:latin typeface="Calibri" pitchFamily="34" charset="0"/>
                <a:cs typeface="Arial" charset="0"/>
              </a:rPr>
              <a:t>Oplossingen</a:t>
            </a:r>
            <a:r>
              <a:rPr lang="nl-NL" sz="2400" dirty="0">
                <a:latin typeface="Calibri" pitchFamily="34" charset="0"/>
                <a:cs typeface="Arial" charset="0"/>
              </a:rPr>
              <a:t>? 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➔ Uitstel heffing ex-partner: storting t.b.v. lijfrente ex.   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➔ 2.17, lid 7 Wet IB 2001 (fiscaal partnerschap) (jaar van scheiding)</a:t>
            </a:r>
            <a:br>
              <a:rPr lang="nl-NL" sz="2400" dirty="0">
                <a:latin typeface="Calibri" pitchFamily="34" charset="0"/>
                <a:cs typeface="Arial" charset="0"/>
              </a:rPr>
            </a:br>
            <a:r>
              <a:rPr lang="nl-NL" sz="2400" dirty="0">
                <a:latin typeface="Calibri" pitchFamily="34" charset="0"/>
                <a:cs typeface="Arial" charset="0"/>
              </a:rPr>
              <a:t>Tot slot indien de compensatie eveneens is belast met schenkbelasting, dan samenloopbepaling artikel 32, onderdeel 9 SW 1956. ➔ vrijstelling van schenkbelasting.</a:t>
            </a:r>
            <a:endParaRPr lang="nl-NL" altLang="nl-NL" sz="2400" dirty="0">
              <a:latin typeface="Calibri" pitchFamily="34" charset="0"/>
              <a:cs typeface="Arial" charset="0"/>
            </a:endParaRPr>
          </a:p>
          <a:p>
            <a:pPr marL="457200" indent="-457200" eaLnBrk="1" hangingPunct="1">
              <a:spcBef>
                <a:spcPct val="0"/>
              </a:spcBef>
            </a:pPr>
            <a:endParaRPr lang="nl-NL" altLang="nl-NL" sz="1900" dirty="0">
              <a:latin typeface="Calibri" pitchFamily="34" charset="0"/>
            </a:endParaRPr>
          </a:p>
        </p:txBody>
      </p:sp>
      <p:pic>
        <p:nvPicPr>
          <p:cNvPr id="26627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– Samenvatting (1)</a:t>
            </a:r>
            <a:endParaRPr lang="nl-NL" sz="2800" dirty="0">
              <a:latin typeface="Calibri" pitchFamily="34" charset="0"/>
              <a:cs typeface="Arial" charset="0"/>
              <a:sym typeface="Wingdings" pitchFamily="2" charset="2"/>
            </a:endParaRPr>
          </a:p>
        </p:txBody>
      </p:sp>
      <p:sp>
        <p:nvSpPr>
          <p:cNvPr id="30723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457200" indent="-457200">
              <a:spcBef>
                <a:spcPct val="0"/>
              </a:spcBef>
            </a:pPr>
            <a:r>
              <a:rPr lang="nl-NL" altLang="nl-NL" sz="2400" dirty="0">
                <a:latin typeface="Calibri" pitchFamily="34" charset="0"/>
              </a:rPr>
              <a:t>Schuld tegen samengestelde interest (gem. U rendement vorig kalenderjaar);</a:t>
            </a:r>
            <a:br>
              <a:rPr lang="nl-NL" altLang="nl-NL" sz="2400" dirty="0">
                <a:latin typeface="Calibri" pitchFamily="34" charset="0"/>
              </a:rPr>
            </a:br>
            <a:endParaRPr lang="nl-NL" altLang="nl-NL" sz="2400" dirty="0">
              <a:latin typeface="Calibri" pitchFamily="34" charset="0"/>
            </a:endParaRPr>
          </a:p>
          <a:p>
            <a:pPr marL="457200" indent="-457200">
              <a:spcBef>
                <a:spcPct val="0"/>
              </a:spcBef>
            </a:pPr>
            <a:r>
              <a:rPr lang="nl-NL" altLang="nl-NL" sz="2400" dirty="0">
                <a:latin typeface="Calibri" pitchFamily="34" charset="0"/>
              </a:rPr>
              <a:t>Pensioenbepalingen (aanbieders en sancties) blijven van toepassing;</a:t>
            </a:r>
            <a:br>
              <a:rPr lang="nl-NL" altLang="nl-NL" sz="2400" dirty="0">
                <a:latin typeface="Calibri" pitchFamily="34" charset="0"/>
              </a:rPr>
            </a:br>
            <a:endParaRPr lang="nl-NL" altLang="nl-NL" sz="2400" dirty="0">
              <a:latin typeface="Calibri" pitchFamily="34" charset="0"/>
            </a:endParaRPr>
          </a:p>
          <a:p>
            <a:pPr marL="457200" indent="-457200">
              <a:spcBef>
                <a:spcPct val="0"/>
              </a:spcBef>
            </a:pPr>
            <a:r>
              <a:rPr lang="nl-NL" altLang="nl-NL" sz="2400" dirty="0">
                <a:latin typeface="Calibri" pitchFamily="34" charset="0"/>
              </a:rPr>
              <a:t>Mogelijkheid tot geruisloze overgang naar lijfrente;</a:t>
            </a:r>
            <a:br>
              <a:rPr lang="nl-NL" altLang="nl-NL" sz="2400" dirty="0">
                <a:latin typeface="Calibri" pitchFamily="34" charset="0"/>
              </a:rPr>
            </a:br>
            <a:endParaRPr lang="nl-NL" altLang="nl-NL" sz="2400" dirty="0">
              <a:latin typeface="Calibri" pitchFamily="34" charset="0"/>
            </a:endParaRPr>
          </a:p>
          <a:p>
            <a:pPr marL="457200" indent="-457200">
              <a:spcBef>
                <a:spcPct val="0"/>
              </a:spcBef>
            </a:pPr>
            <a:r>
              <a:rPr lang="nl-NL" altLang="nl-NL" sz="2400" dirty="0">
                <a:latin typeface="Calibri" pitchFamily="34" charset="0"/>
              </a:rPr>
              <a:t>Erfrecht leidend </a:t>
            </a:r>
            <a:r>
              <a:rPr lang="nl-NL" altLang="nl-NL" sz="2400" dirty="0">
                <a:latin typeface="Calibri" pitchFamily="34" charset="0"/>
                <a:sym typeface="Wingdings" pitchFamily="2" charset="2"/>
              </a:rPr>
              <a:t> redactie testament is cruciaal;</a:t>
            </a:r>
            <a:br>
              <a:rPr lang="nl-NL" altLang="nl-NL" sz="2400" dirty="0">
                <a:latin typeface="Calibri" pitchFamily="34" charset="0"/>
                <a:sym typeface="Wingdings" pitchFamily="2" charset="2"/>
              </a:rPr>
            </a:br>
            <a:endParaRPr lang="nl-NL" altLang="nl-NL" sz="2400" dirty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spcBef>
                <a:spcPct val="0"/>
              </a:spcBef>
            </a:pPr>
            <a:r>
              <a:rPr lang="nl-NL" altLang="nl-NL" sz="2400" dirty="0" err="1">
                <a:latin typeface="Calibri" pitchFamily="34" charset="0"/>
              </a:rPr>
              <a:t>Estate</a:t>
            </a:r>
            <a:r>
              <a:rPr lang="nl-NL" altLang="nl-NL" sz="2400" dirty="0">
                <a:latin typeface="Calibri" pitchFamily="34" charset="0"/>
              </a:rPr>
              <a:t> Planning mogelijk;</a:t>
            </a:r>
            <a:br>
              <a:rPr lang="nl-NL" altLang="nl-NL" sz="2000" dirty="0">
                <a:latin typeface="Calibri" pitchFamily="34" charset="0"/>
              </a:rPr>
            </a:br>
            <a:endParaRPr lang="nl-NL" altLang="nl-NL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None/>
            </a:pPr>
            <a:endParaRPr lang="nl-NL" altLang="nl-NL" sz="21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None/>
            </a:pPr>
            <a:endParaRPr lang="nl-NL" altLang="nl-NL" sz="21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</a:pPr>
            <a:endParaRPr lang="nl-NL" altLang="nl-NL" sz="2100" dirty="0">
              <a:latin typeface="Calibri" pitchFamily="34" charset="0"/>
            </a:endParaRPr>
          </a:p>
        </p:txBody>
      </p:sp>
      <p:pic>
        <p:nvPicPr>
          <p:cNvPr id="30724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– Samenvatting (2)</a:t>
            </a:r>
            <a:endParaRPr lang="nl-NL" sz="2800" dirty="0">
              <a:latin typeface="Calibri" pitchFamily="34" charset="0"/>
              <a:cs typeface="Arial" charset="0"/>
              <a:sym typeface="Wingdings" pitchFamily="2" charset="2"/>
            </a:endParaRPr>
          </a:p>
        </p:txBody>
      </p:sp>
      <p:sp>
        <p:nvSpPr>
          <p:cNvPr id="30723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457200" indent="-457200">
              <a:spcBef>
                <a:spcPct val="0"/>
              </a:spcBef>
            </a:pPr>
            <a:r>
              <a:rPr lang="nl-NL" sz="2400" dirty="0">
                <a:latin typeface="Calibri" pitchFamily="34" charset="0"/>
                <a:cs typeface="Arial" charset="0"/>
              </a:rPr>
              <a:t> </a:t>
            </a:r>
            <a:r>
              <a:rPr lang="nl-NL" altLang="nl-NL" sz="2400" dirty="0">
                <a:latin typeface="Calibri" pitchFamily="34" charset="0"/>
              </a:rPr>
              <a:t>Compensatie die partner direct of onder opschortende voorwaarde verkrijgt </a:t>
            </a:r>
            <a:r>
              <a:rPr lang="nl-NL" altLang="nl-NL" sz="2400" dirty="0">
                <a:latin typeface="Calibri" pitchFamily="34" charset="0"/>
                <a:sym typeface="Wingdings" pitchFamily="2" charset="2"/>
              </a:rPr>
              <a:t> </a:t>
            </a:r>
            <a:r>
              <a:rPr lang="nl-NL" altLang="nl-NL" sz="2400" dirty="0">
                <a:latin typeface="Calibri" pitchFamily="34" charset="0"/>
              </a:rPr>
              <a:t>vermogenssfeer (onbelast);</a:t>
            </a:r>
            <a:br>
              <a:rPr lang="nl-NL" altLang="nl-NL" sz="2400" dirty="0">
                <a:latin typeface="Calibri" pitchFamily="34" charset="0"/>
              </a:rPr>
            </a:br>
            <a:endParaRPr lang="nl-NL" altLang="nl-NL" sz="2400" dirty="0">
              <a:latin typeface="Calibri" pitchFamily="34" charset="0"/>
            </a:endParaRPr>
          </a:p>
          <a:p>
            <a:pPr marL="457200" indent="-457200">
              <a:spcBef>
                <a:spcPct val="0"/>
              </a:spcBef>
            </a:pPr>
            <a:r>
              <a:rPr lang="nl-NL" altLang="nl-NL" sz="2400" dirty="0">
                <a:latin typeface="Calibri" pitchFamily="34" charset="0"/>
              </a:rPr>
              <a:t>“Compensatie” na echtscheiding of in zicht van echtscheiding </a:t>
            </a:r>
            <a:r>
              <a:rPr lang="nl-NL" altLang="nl-NL" sz="2400" dirty="0">
                <a:latin typeface="Calibri" pitchFamily="34" charset="0"/>
                <a:sym typeface="Wingdings" pitchFamily="2" charset="2"/>
              </a:rPr>
              <a:t> pensioenverrekening  belast (art. 3.102 Wet IB)/Aftrekbaar (art.6.3 Wet IB).</a:t>
            </a:r>
            <a:br>
              <a:rPr lang="nl-NL" altLang="nl-NL" sz="2400" dirty="0">
                <a:latin typeface="Calibri" pitchFamily="34" charset="0"/>
                <a:sym typeface="Wingdings" pitchFamily="2" charset="2"/>
              </a:rPr>
            </a:br>
            <a:endParaRPr lang="nl-NL" altLang="nl-NL" sz="2400" dirty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spcBef>
                <a:spcPct val="0"/>
              </a:spcBef>
            </a:pPr>
            <a:r>
              <a:rPr lang="nl-NL" altLang="nl-NL" sz="2400" dirty="0">
                <a:latin typeface="Calibri" pitchFamily="34" charset="0"/>
                <a:sym typeface="Wingdings" pitchFamily="2" charset="2"/>
              </a:rPr>
              <a:t>Aangehaalde </a:t>
            </a:r>
            <a:r>
              <a:rPr lang="nl-NL" altLang="nl-NL" sz="2400" dirty="0" err="1">
                <a:latin typeface="Calibri" pitchFamily="34" charset="0"/>
                <a:sym typeface="Wingdings" pitchFamily="2" charset="2"/>
              </a:rPr>
              <a:t>V&amp;A’s</a:t>
            </a:r>
            <a:r>
              <a:rPr lang="nl-NL" altLang="nl-NL" sz="2400" dirty="0">
                <a:latin typeface="Calibri" pitchFamily="34" charset="0"/>
                <a:sym typeface="Wingdings" pitchFamily="2" charset="2"/>
              </a:rPr>
              <a:t> terug te vinden op: </a:t>
            </a:r>
            <a:r>
              <a:rPr lang="nl-NL" altLang="nl-NL" sz="2400" dirty="0">
                <a:latin typeface="Calibri" pitchFamily="34" charset="0"/>
                <a:sym typeface="Wingdings" pitchFamily="2" charset="2"/>
                <a:hlinkClick r:id="rId2"/>
              </a:rPr>
              <a:t>www.belastingdienstpensioensite.nl</a:t>
            </a:r>
            <a:r>
              <a:rPr lang="nl-NL" altLang="nl-NL" sz="2400" dirty="0">
                <a:latin typeface="Calibri" pitchFamily="34" charset="0"/>
                <a:sym typeface="Wingdings" pitchFamily="2" charset="2"/>
              </a:rPr>
              <a:t> </a:t>
            </a:r>
            <a:endParaRPr lang="nl-NL" altLang="nl-NL" sz="2400" dirty="0">
              <a:latin typeface="Calibri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br>
              <a:rPr lang="nl-NL" altLang="nl-NL" sz="2000" dirty="0">
                <a:latin typeface="Calibri" pitchFamily="34" charset="0"/>
              </a:rPr>
            </a:br>
            <a:endParaRPr lang="nl-NL" altLang="nl-NL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None/>
            </a:pPr>
            <a:endParaRPr lang="nl-NL" altLang="nl-NL" sz="21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None/>
            </a:pPr>
            <a:endParaRPr lang="nl-NL" altLang="nl-NL" sz="21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</a:pPr>
            <a:endParaRPr lang="nl-NL" altLang="nl-NL" sz="2100" dirty="0">
              <a:latin typeface="Calibri" pitchFamily="34" charset="0"/>
            </a:endParaRPr>
          </a:p>
        </p:txBody>
      </p:sp>
      <p:pic>
        <p:nvPicPr>
          <p:cNvPr id="30724" name="Picture 5" descr="LogoColorTextRig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9180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58775" indent="-358775"/>
            <a:endParaRPr lang="nl-NL" dirty="0"/>
          </a:p>
          <a:p>
            <a:pPr marL="358775" indent="-358775"/>
            <a:endParaRPr lang="nl-NL" dirty="0"/>
          </a:p>
          <a:p>
            <a:pPr marL="358775" indent="-358775" algn="ctr">
              <a:buFontTx/>
              <a:buNone/>
            </a:pPr>
            <a:r>
              <a:rPr lang="nl-NL" sz="3700" dirty="0">
                <a:latin typeface="Calibri" pitchFamily="34" charset="0"/>
              </a:rPr>
              <a:t>HARTELIJK DANK!</a:t>
            </a:r>
          </a:p>
        </p:txBody>
      </p:sp>
      <p:pic>
        <p:nvPicPr>
          <p:cNvPr id="27650" name="Picture 4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549275"/>
            <a:ext cx="60833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>
                <a:latin typeface="Calibri" pitchFamily="34" charset="0"/>
                <a:cs typeface="Arial" charset="0"/>
              </a:rPr>
              <a:t>Inleiding</a:t>
            </a:r>
            <a:endParaRPr lang="nl-NL" sz="2800">
              <a:latin typeface="Calibri" pitchFamily="34" charset="0"/>
              <a:cs typeface="Arial" charset="0"/>
            </a:endParaRPr>
          </a:p>
        </p:txBody>
      </p:sp>
      <p:sp>
        <p:nvSpPr>
          <p:cNvPr id="16386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1">
              <a:buClr>
                <a:srgbClr val="EA722A"/>
              </a:buClr>
            </a:pPr>
            <a:r>
              <a:rPr lang="nl-NL" sz="2400">
                <a:solidFill>
                  <a:srgbClr val="000000"/>
                </a:solidFill>
                <a:latin typeface="Calibri" pitchFamily="34" charset="0"/>
              </a:rPr>
              <a:t>2017 Wet Uitfaseren Pensioen in eigen beheer </a:t>
            </a:r>
          </a:p>
          <a:p>
            <a:pPr lvl="1">
              <a:buClr>
                <a:srgbClr val="EA722A"/>
              </a:buClr>
            </a:pPr>
            <a:r>
              <a:rPr lang="nl-NL" sz="2400">
                <a:solidFill>
                  <a:srgbClr val="000000"/>
                </a:solidFill>
                <a:latin typeface="Calibri" pitchFamily="34" charset="0"/>
              </a:rPr>
              <a:t>3 jaar de tijd voor een keuze (tot ultimo 2019)</a:t>
            </a:r>
          </a:p>
          <a:p>
            <a:pPr lvl="1">
              <a:buClr>
                <a:srgbClr val="EA722A"/>
              </a:buClr>
            </a:pPr>
            <a:r>
              <a:rPr lang="nl-NL" sz="2400">
                <a:solidFill>
                  <a:srgbClr val="000000"/>
                </a:solidFill>
                <a:latin typeface="Calibri" pitchFamily="34" charset="0"/>
              </a:rPr>
              <a:t>3 mogelijkheden: </a:t>
            </a:r>
          </a:p>
          <a:p>
            <a:pPr lvl="2">
              <a:buClr>
                <a:srgbClr val="EA722A"/>
              </a:buClr>
            </a:pPr>
            <a:r>
              <a:rPr lang="nl-NL">
                <a:solidFill>
                  <a:srgbClr val="000000"/>
                </a:solidFill>
                <a:latin typeface="Calibri" pitchFamily="34" charset="0"/>
              </a:rPr>
              <a:t>a) Premievrij Laten staan (fiscale en commerciële waarden);</a:t>
            </a:r>
          </a:p>
          <a:p>
            <a:pPr lvl="2">
              <a:buClr>
                <a:srgbClr val="EA722A"/>
              </a:buClr>
            </a:pPr>
            <a:r>
              <a:rPr lang="nl-NL">
                <a:solidFill>
                  <a:srgbClr val="000000"/>
                </a:solidFill>
                <a:latin typeface="Calibri" pitchFamily="34" charset="0"/>
              </a:rPr>
              <a:t>b) Afkoop pensioen voorziening (fiscale waarde);</a:t>
            </a:r>
          </a:p>
          <a:p>
            <a:pPr lvl="2">
              <a:buClr>
                <a:srgbClr val="EA722A"/>
              </a:buClr>
            </a:pPr>
            <a:r>
              <a:rPr lang="nl-NL">
                <a:solidFill>
                  <a:srgbClr val="000000"/>
                </a:solidFill>
                <a:latin typeface="Calibri" pitchFamily="34" charset="0"/>
              </a:rPr>
              <a:t>c) Omzetten in een oudedagsverplichting (ODV) (fiscale 		      waarde)</a:t>
            </a:r>
          </a:p>
          <a:p>
            <a:pPr lvl="2">
              <a:buClr>
                <a:srgbClr val="EA722A"/>
              </a:buClr>
            </a:pPr>
            <a:endParaRPr lang="nl-NL">
              <a:solidFill>
                <a:srgbClr val="000000"/>
              </a:solidFill>
              <a:latin typeface="Calibri" pitchFamily="34" charset="0"/>
            </a:endParaRPr>
          </a:p>
          <a:p>
            <a:pPr lvl="2">
              <a:buClr>
                <a:srgbClr val="EA722A"/>
              </a:buClr>
            </a:pPr>
            <a:r>
              <a:rPr lang="nl-NL">
                <a:solidFill>
                  <a:srgbClr val="000000"/>
                </a:solidFill>
                <a:latin typeface="Calibri" pitchFamily="34" charset="0"/>
              </a:rPr>
              <a:t>Bij b en c </a:t>
            </a:r>
            <a:r>
              <a:rPr lang="nl-NL">
                <a:solidFill>
                  <a:srgbClr val="000000"/>
                </a:solidFill>
                <a:latin typeface="Calibri" pitchFamily="34" charset="0"/>
                <a:sym typeface="Wingdings" pitchFamily="2" charset="2"/>
              </a:rPr>
              <a:t> eerst verschil commerciële- en fiscale waarde prijsgeven.</a:t>
            </a:r>
            <a:endParaRPr lang="nl-NL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6387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civiel (1)</a:t>
            </a:r>
            <a:endParaRPr lang="nl-NL" sz="2800" dirty="0">
              <a:latin typeface="Calibri" pitchFamily="34" charset="0"/>
              <a:cs typeface="Arial" charset="0"/>
            </a:endParaRPr>
          </a:p>
        </p:txBody>
      </p:sp>
      <p:sp>
        <p:nvSpPr>
          <p:cNvPr id="17410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838200" lvl="1" indent="-381000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Aanspraak op een reeks uitkeringen = vermogensrecht.</a:t>
            </a:r>
          </a:p>
          <a:p>
            <a:pPr marL="838200" lvl="1" indent="-381000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RJ- Schuld van de vennootschap aan de gerechtigde(n):</a:t>
            </a:r>
          </a:p>
          <a:p>
            <a:pPr marL="1382712" lvl="2" indent="-381000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Vóór ingang: langlopende schuld;</a:t>
            </a:r>
          </a:p>
          <a:p>
            <a:pPr marL="1382712" lvl="2" indent="-381000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Na ingang: uitkeringen tot 1 jaar na balansdatum </a:t>
            </a: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 kortlopende schuld. Restant langlopende schuld.</a:t>
            </a:r>
            <a:endParaRPr lang="nl-NL" dirty="0">
              <a:solidFill>
                <a:srgbClr val="000000"/>
              </a:solidFill>
              <a:latin typeface="Calibri" pitchFamily="34" charset="0"/>
            </a:endParaRPr>
          </a:p>
          <a:p>
            <a:pPr marL="838200" lvl="1" indent="-381000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Jaarlijkse oprenting met marktrente artikel 12.3a van de Uitvoeringsregeling loonbelasting 2011 (URLB) (rente 2017 en 2018: 0,06%).</a:t>
            </a:r>
          </a:p>
          <a:p>
            <a:pPr marL="838200" lvl="1" indent="-381000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V&amp;A 17-027 (26 september 2017): ingewikkelde systematiek van </a:t>
            </a:r>
            <a:r>
              <a:rPr lang="nl-NL" sz="2400" dirty="0" err="1">
                <a:solidFill>
                  <a:srgbClr val="000000"/>
                </a:solidFill>
                <a:latin typeface="Calibri" pitchFamily="34" charset="0"/>
              </a:rPr>
              <a:t>oprenten</a:t>
            </a: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, tenzij omzetting / ingang op balansdatum. </a:t>
            </a:r>
            <a:br>
              <a:rPr lang="nl-NL" sz="24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24 september 2018: overzicht u-rendementen / marktrenten.</a:t>
            </a:r>
            <a:br>
              <a:rPr lang="nl-NL" sz="24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nl-NL" sz="2400" u="sng" dirty="0">
                <a:solidFill>
                  <a:srgbClr val="000000"/>
                </a:solidFill>
                <a:latin typeface="Calibri" pitchFamily="34" charset="0"/>
              </a:rPr>
              <a:t>Let op!</a:t>
            </a: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 Verkeerd </a:t>
            </a:r>
            <a:r>
              <a:rPr lang="nl-NL" sz="2400" dirty="0" err="1">
                <a:solidFill>
                  <a:srgbClr val="000000"/>
                </a:solidFill>
                <a:latin typeface="Calibri" pitchFamily="34" charset="0"/>
              </a:rPr>
              <a:t>oprenten</a:t>
            </a: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: formeel risico sanctie (72%).</a:t>
            </a:r>
          </a:p>
        </p:txBody>
      </p:sp>
      <p:pic>
        <p:nvPicPr>
          <p:cNvPr id="17411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civiel (2)</a:t>
            </a:r>
            <a:endParaRPr lang="nl-NL" sz="2800" dirty="0">
              <a:latin typeface="Calibri" pitchFamily="34" charset="0"/>
              <a:cs typeface="Arial" charset="0"/>
            </a:endParaRPr>
          </a:p>
        </p:txBody>
      </p:sp>
      <p:sp>
        <p:nvSpPr>
          <p:cNvPr id="17410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838200" lvl="1" indent="-381000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Uitkering vanaf AOW-datum (&gt;2 maand) of 5 jaar eerder in 20(+5) jaar.</a:t>
            </a:r>
          </a:p>
          <a:p>
            <a:pPr marL="838200" lvl="1" indent="-381000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Óf tot de pot leeg is (bij reële </a:t>
            </a:r>
            <a:r>
              <a:rPr lang="nl-NL" sz="2400" dirty="0" err="1">
                <a:solidFill>
                  <a:srgbClr val="000000"/>
                </a:solidFill>
                <a:latin typeface="Calibri" pitchFamily="34" charset="0"/>
              </a:rPr>
              <a:t>onderdekking</a:t>
            </a: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).</a:t>
            </a:r>
          </a:p>
          <a:p>
            <a:pPr marL="838200" lvl="1" indent="-381000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ODV moet zijn vastgelegd in een ODV-overeenkomst tussen BV en DGA en (</a:t>
            </a:r>
            <a:r>
              <a:rPr lang="nl-NL" sz="2400" dirty="0" err="1">
                <a:solidFill>
                  <a:srgbClr val="000000"/>
                </a:solidFill>
                <a:latin typeface="Calibri" pitchFamily="34" charset="0"/>
              </a:rPr>
              <a:t>b.v.k</a:t>
            </a: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.) partner </a:t>
            </a:r>
            <a:r>
              <a:rPr lang="nl-NL" sz="2400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 verbintenissen-overeenkomstenrecht</a:t>
            </a:r>
          </a:p>
          <a:p>
            <a:pPr marL="838200" lvl="1" indent="-381000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Discussie in de praktijk over derdenbeding in ODV-overeenkomst </a:t>
            </a:r>
          </a:p>
          <a:p>
            <a:pPr marL="838200" lvl="1" indent="-381000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Wat is civiel-juridische status van artikel 38p Wet LB  </a:t>
            </a:r>
            <a:r>
              <a:rPr lang="nl-NL" sz="2400" b="1" i="1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bij overlijden gaat ODV over op de erfgenamen voor zover natuurlijke personen</a:t>
            </a:r>
            <a:endParaRPr lang="nl-NL" sz="2400" dirty="0">
              <a:solidFill>
                <a:srgbClr val="000000"/>
              </a:solidFill>
              <a:latin typeface="Calibri" pitchFamily="34" charset="0"/>
              <a:sym typeface="Wingdings" panose="05000000000000000000" pitchFamily="2" charset="2"/>
            </a:endParaRPr>
          </a:p>
          <a:p>
            <a:pPr marL="838200" lvl="1" indent="-381000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Opvatting: fiscale wetgever geeft kring van gerechtigden aan  niet de civiel-juridische titel waarop wordt verkregen</a:t>
            </a:r>
            <a:endParaRPr lang="nl-NL" sz="24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7411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9900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fiscaal (1)</a:t>
            </a:r>
            <a:endParaRPr lang="nl-NL" sz="2800" dirty="0">
              <a:latin typeface="Calibri" pitchFamily="34" charset="0"/>
              <a:cs typeface="Arial" charset="0"/>
            </a:endParaRPr>
          </a:p>
        </p:txBody>
      </p:sp>
      <p:sp>
        <p:nvSpPr>
          <p:cNvPr id="18434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1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Periodieke uitkeringen belast in box 1.</a:t>
            </a:r>
          </a:p>
          <a:p>
            <a:pPr lvl="1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Belast o.g.v. loon uit vroegere dienstbetrekking</a:t>
            </a:r>
          </a:p>
          <a:p>
            <a:pPr lvl="1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BV is net als bij pensioen inhoudingsplichtig</a:t>
            </a:r>
          </a:p>
          <a:p>
            <a:pPr lvl="1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Artikelen 19a Wet LB (toegelaten uitvoerder) en 19b Wet LB (sancties) van overeenkomstige toepassing</a:t>
            </a:r>
          </a:p>
          <a:p>
            <a:pPr lvl="1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Mogelijkheid over te dragen naar andere vennootschap.</a:t>
            </a:r>
          </a:p>
          <a:p>
            <a:pPr lvl="2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 overdrachtsprijs = fiscale waarde.</a:t>
            </a:r>
          </a:p>
          <a:p>
            <a:pPr lvl="1">
              <a:buClr>
                <a:srgbClr val="EA722A"/>
              </a:buClr>
            </a:pPr>
            <a:r>
              <a:rPr lang="nl-NL" sz="2400" dirty="0">
                <a:solidFill>
                  <a:srgbClr val="000000"/>
                </a:solidFill>
                <a:latin typeface="Calibri" pitchFamily="34" charset="0"/>
              </a:rPr>
              <a:t>Mogelijkheid om geheel of gedeeltelijk aan te wenden voor een (bancaire) lijfrente; voor zover niet aangewend blijft het ODV</a:t>
            </a:r>
          </a:p>
          <a:p>
            <a:pPr lvl="2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Eenmaal lijfrente kan niet meer terug naar BV voor vorming ODV</a:t>
            </a:r>
          </a:p>
          <a:p>
            <a:pPr lvl="1">
              <a:buClr>
                <a:srgbClr val="EA722A"/>
              </a:buClr>
              <a:buFontTx/>
              <a:buNone/>
            </a:pPr>
            <a:endParaRPr lang="nl-NL" sz="24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8435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fiscaal (2)</a:t>
            </a:r>
            <a:endParaRPr lang="nl-NL" sz="2800" dirty="0">
              <a:latin typeface="Calibri" pitchFamily="34" charset="0"/>
              <a:cs typeface="Arial" charset="0"/>
            </a:endParaRPr>
          </a:p>
        </p:txBody>
      </p:sp>
      <p:sp>
        <p:nvSpPr>
          <p:cNvPr id="18434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1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Aanwenden kan uiterlijk tot 5 jaar na AOW-datum ODV-gerechtigde</a:t>
            </a:r>
          </a:p>
          <a:p>
            <a:pPr lvl="1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Indien is aangewend voor lijfrente </a:t>
            </a: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 vanaf dat moment lijfrente in de zin van de Wet IB 2001 (</a:t>
            </a:r>
            <a:r>
              <a:rPr lang="nl-NL" dirty="0" err="1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artt</a:t>
            </a: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. 3.125 e.v.)</a:t>
            </a:r>
          </a:p>
          <a:p>
            <a:pPr lvl="1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Moet daarna dus voldoen aan de verplichte lijfrentevormen:</a:t>
            </a:r>
          </a:p>
          <a:p>
            <a:pPr lvl="2">
              <a:buClr>
                <a:srgbClr val="EA722A"/>
              </a:buClr>
            </a:pPr>
            <a:r>
              <a:rPr lang="nl-NL" dirty="0" err="1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Oudedagslijfrente</a:t>
            </a: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 (uiterlijke ingang 5 jaar na AOW);</a:t>
            </a:r>
          </a:p>
          <a:p>
            <a:pPr lvl="2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Tijdelijke </a:t>
            </a:r>
            <a:r>
              <a:rPr lang="nl-NL" dirty="0" err="1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oudedagslijfrente</a:t>
            </a: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 (ingang AOW-datum of uiterlijk 5 jaar daarna:</a:t>
            </a:r>
          </a:p>
          <a:p>
            <a:pPr lvl="4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Is gemaximeerd in hoogte:  EURO 21.741,-- (2019)</a:t>
            </a:r>
          </a:p>
          <a:p>
            <a:pPr lvl="2">
              <a:buClr>
                <a:srgbClr val="EA722A"/>
              </a:buClr>
            </a:pPr>
            <a:endParaRPr lang="nl-NL" dirty="0">
              <a:solidFill>
                <a:srgbClr val="000000"/>
              </a:solidFill>
              <a:latin typeface="Calibri" pitchFamily="34" charset="0"/>
              <a:sym typeface="Wingdings" panose="05000000000000000000" pitchFamily="2" charset="2"/>
            </a:endParaRPr>
          </a:p>
          <a:p>
            <a:pPr lvl="2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Is een nabestaandelijfrente mogelijk (discussiepunt!)</a:t>
            </a:r>
            <a:endParaRPr lang="nl-NL" dirty="0">
              <a:solidFill>
                <a:srgbClr val="000000"/>
              </a:solidFill>
              <a:latin typeface="Calibri" pitchFamily="34" charset="0"/>
            </a:endParaRPr>
          </a:p>
          <a:p>
            <a:pPr lvl="1">
              <a:buClr>
                <a:srgbClr val="EA722A"/>
              </a:buClr>
              <a:buFontTx/>
              <a:buNone/>
            </a:pPr>
            <a:endParaRPr lang="nl-NL" sz="24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8435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0777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800" dirty="0">
                <a:latin typeface="Calibri" pitchFamily="34" charset="0"/>
                <a:cs typeface="Arial" charset="0"/>
              </a:rPr>
              <a:t>ODV fiscaal (3)</a:t>
            </a:r>
            <a:endParaRPr lang="nl-NL" sz="2800" dirty="0">
              <a:latin typeface="Calibri" pitchFamily="34" charset="0"/>
              <a:cs typeface="Arial" charset="0"/>
            </a:endParaRPr>
          </a:p>
        </p:txBody>
      </p:sp>
      <p:sp>
        <p:nvSpPr>
          <p:cNvPr id="18434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1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Aanwenden kan uiterlijk tot 5 jaar na AOW-datum ODV-gerechtigde</a:t>
            </a:r>
          </a:p>
          <a:p>
            <a:pPr lvl="1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Iedere ODV-gerechtigde </a:t>
            </a:r>
            <a:r>
              <a:rPr lang="nl-NL" u="sng" dirty="0">
                <a:solidFill>
                  <a:srgbClr val="000000"/>
                </a:solidFill>
                <a:latin typeface="Calibri" pitchFamily="34" charset="0"/>
              </a:rPr>
              <a:t>kan</a:t>
            </a: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 aanwenden voor lijfrente:</a:t>
            </a:r>
          </a:p>
          <a:p>
            <a:pPr lvl="2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DGA zelf;</a:t>
            </a:r>
          </a:p>
          <a:p>
            <a:pPr lvl="2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Erfgenamen die ODV hebben verkregen</a:t>
            </a:r>
          </a:p>
          <a:p>
            <a:pPr lvl="2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 Ex-partner die krachtens echtscheiding heeft verkregen</a:t>
            </a:r>
          </a:p>
          <a:p>
            <a:pPr lvl="1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</a:rPr>
              <a:t>Indien is aangewend voor lijfrente </a:t>
            </a: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 vanaf dat moment lijfrente in de zin van de Wet IB 2001 (</a:t>
            </a:r>
            <a:r>
              <a:rPr lang="nl-NL" dirty="0" err="1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artt</a:t>
            </a: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. 3.125 e.v.)</a:t>
            </a:r>
          </a:p>
          <a:p>
            <a:pPr lvl="1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Toegelaten aanbieders:</a:t>
            </a:r>
          </a:p>
          <a:p>
            <a:pPr lvl="3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Verzekeraars;</a:t>
            </a:r>
          </a:p>
          <a:p>
            <a:pPr lvl="3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Banken;</a:t>
            </a:r>
          </a:p>
          <a:p>
            <a:pPr lvl="3">
              <a:buClr>
                <a:srgbClr val="EA722A"/>
              </a:buClr>
            </a:pPr>
            <a:r>
              <a:rPr lang="nl-NL" dirty="0">
                <a:solidFill>
                  <a:srgbClr val="000000"/>
                </a:solidFill>
                <a:latin typeface="Calibri" pitchFamily="34" charset="0"/>
                <a:sym typeface="Wingdings" panose="05000000000000000000" pitchFamily="2" charset="2"/>
              </a:rPr>
              <a:t>Beleggingsinstelling (vanaf 2017)</a:t>
            </a:r>
          </a:p>
          <a:p>
            <a:pPr lvl="1">
              <a:buClr>
                <a:srgbClr val="EA722A"/>
              </a:buClr>
              <a:buFontTx/>
              <a:buNone/>
            </a:pPr>
            <a:endParaRPr lang="nl-NL" sz="24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8435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1273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nl-NL" altLang="nl-NL" sz="2400">
                <a:latin typeface="Calibri" pitchFamily="34" charset="0"/>
                <a:cs typeface="Arial" charset="0"/>
              </a:rPr>
              <a:t>ODV aanwenden (bancaire) lijfrente (1)</a:t>
            </a:r>
            <a:endParaRPr lang="nl-NL" sz="2400">
              <a:latin typeface="Calibri" pitchFamily="34" charset="0"/>
              <a:cs typeface="Arial" charset="0"/>
            </a:endParaRPr>
          </a:p>
        </p:txBody>
      </p:sp>
      <p:sp>
        <p:nvSpPr>
          <p:cNvPr id="19458" name="Tijdelijke aanduiding voor tekst 2"/>
          <p:cNvSpPr>
            <a:spLocks noGrp="1"/>
          </p:cNvSpPr>
          <p:nvPr>
            <p:ph type="body" sz="quarter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838200" lvl="1" indent="-381000">
              <a:buClr>
                <a:srgbClr val="EA722A"/>
              </a:buClr>
            </a:pP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Artikel 38p, tweede lid, Wet LB 1964: ODV aanwendbaar voor een lijfrente </a:t>
            </a:r>
            <a:r>
              <a:rPr lang="nl-NL" sz="2200" u="sng" dirty="0">
                <a:solidFill>
                  <a:srgbClr val="000000"/>
                </a:solidFill>
                <a:latin typeface="Calibri" pitchFamily="34" charset="0"/>
              </a:rPr>
              <a:t>vóór</a:t>
            </a: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2200" u="sng" dirty="0">
                <a:solidFill>
                  <a:srgbClr val="000000"/>
                </a:solidFill>
                <a:latin typeface="Calibri" pitchFamily="34" charset="0"/>
              </a:rPr>
              <a:t>ingangsdatum</a:t>
            </a: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 van de uitkeringen in termijnen.</a:t>
            </a:r>
          </a:p>
          <a:p>
            <a:pPr marL="838200" lvl="1" indent="-381000">
              <a:buClr>
                <a:srgbClr val="EA722A"/>
              </a:buClr>
            </a:pP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Vormen? (3.125 en 3.126a Wet IB 2001)</a:t>
            </a:r>
            <a:br>
              <a:rPr lang="nl-NL" sz="22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a) Tijdelijke </a:t>
            </a:r>
            <a:r>
              <a:rPr lang="nl-NL" sz="2200" dirty="0" err="1">
                <a:solidFill>
                  <a:srgbClr val="000000"/>
                </a:solidFill>
                <a:latin typeface="Calibri" pitchFamily="34" charset="0"/>
              </a:rPr>
              <a:t>oudedagslijfrente</a:t>
            </a: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: 	</a:t>
            </a:r>
          </a:p>
          <a:p>
            <a:pPr marL="1382712" lvl="2" indent="-381000">
              <a:buClr>
                <a:srgbClr val="EA722A"/>
              </a:buClr>
            </a:pP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– niet eerder dan jaar AOW:</a:t>
            </a:r>
          </a:p>
          <a:p>
            <a:pPr marL="1382712" lvl="2" indent="-381000">
              <a:buClr>
                <a:srgbClr val="EA722A"/>
              </a:buClr>
            </a:pP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maximum € 21.741 per jaar (2019)</a:t>
            </a:r>
            <a:br>
              <a:rPr lang="nl-NL" sz="22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         	– minimale duur 5 jaar</a:t>
            </a:r>
          </a:p>
          <a:p>
            <a:pPr marL="1001712" lvl="2" indent="0">
              <a:buClr>
                <a:srgbClr val="EA722A"/>
              </a:buClr>
              <a:buNone/>
            </a:pP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		- niet later dan AOW + 5 jaar </a:t>
            </a:r>
            <a:br>
              <a:rPr lang="nl-NL" sz="22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b) Levenslange </a:t>
            </a:r>
            <a:r>
              <a:rPr lang="nl-NL" sz="2200" dirty="0" err="1">
                <a:solidFill>
                  <a:srgbClr val="000000"/>
                </a:solidFill>
                <a:latin typeface="Calibri" pitchFamily="34" charset="0"/>
              </a:rPr>
              <a:t>oudedagslijfrente</a:t>
            </a: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:</a:t>
            </a:r>
          </a:p>
          <a:p>
            <a:pPr marL="1001712" lvl="2" indent="0">
              <a:buClr>
                <a:srgbClr val="EA722A"/>
              </a:buClr>
              <a:buNone/>
            </a:pP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		– niet later dan AOW + 5 jaar					– geen maximum</a:t>
            </a:r>
          </a:p>
          <a:p>
            <a:pPr marL="1001712" lvl="2" indent="0">
              <a:buClr>
                <a:srgbClr val="EA722A"/>
              </a:buClr>
              <a:buNone/>
            </a:pPr>
            <a:r>
              <a:rPr lang="nl-NL" sz="2200" dirty="0">
                <a:solidFill>
                  <a:srgbClr val="000000"/>
                </a:solidFill>
                <a:latin typeface="Calibri" pitchFamily="34" charset="0"/>
              </a:rPr>
              <a:t>   		– duur ‘levenslang’ / 20 jaar (bancair)</a:t>
            </a:r>
            <a:endParaRPr lang="nl-NL" altLang="nl-NL" sz="22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9459" name="Picture 5" descr="LogoColorText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800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1091</Words>
  <Application>Microsoft Office PowerPoint</Application>
  <PresentationFormat>Diavoorstelling (4:3)</PresentationFormat>
  <Paragraphs>155</Paragraphs>
  <Slides>25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8" baseType="lpstr">
      <vt:lpstr>Arial</vt:lpstr>
      <vt:lpstr>Calibri</vt:lpstr>
      <vt:lpstr>Standaardontwerp</vt:lpstr>
      <vt:lpstr>  RB Kring Rotterdam  ODV alle ‘ins and outs’  10 september 2019</vt:lpstr>
      <vt:lpstr>Inhoud</vt:lpstr>
      <vt:lpstr>Inleiding</vt:lpstr>
      <vt:lpstr>ODV civiel (1)</vt:lpstr>
      <vt:lpstr>ODV civiel (2)</vt:lpstr>
      <vt:lpstr>ODV fiscaal (1)</vt:lpstr>
      <vt:lpstr>ODV fiscaal (2)</vt:lpstr>
      <vt:lpstr>ODV fiscaal (3)</vt:lpstr>
      <vt:lpstr>ODV aanwenden (bancaire) lijfrente (1)</vt:lpstr>
      <vt:lpstr>ODV aanwenden (bancaire) lijfrente (2)</vt:lpstr>
      <vt:lpstr>ODV aanwenden (bancaire) lijfrente (3)</vt:lpstr>
      <vt:lpstr>ODV overlijden en erfrecht (1)</vt:lpstr>
      <vt:lpstr>ODV overlijden en erfrecht (2)</vt:lpstr>
      <vt:lpstr>ODV overlijden en fiscaal (1)</vt:lpstr>
      <vt:lpstr>ODV overlijden en fiscaal (2)</vt:lpstr>
      <vt:lpstr>ODV planningsmogelijkheden (1)</vt:lpstr>
      <vt:lpstr>ODV planningsmogelijkheden (2)</vt:lpstr>
      <vt:lpstr>ODV en echtscheiding (1)</vt:lpstr>
      <vt:lpstr>ODV en echtscheiding (2)</vt:lpstr>
      <vt:lpstr>ODV en echtscheiding (3)</vt:lpstr>
      <vt:lpstr>ODV en echtscheiding (4)</vt:lpstr>
      <vt:lpstr>ODV en echtscheiding (4 vervolg)</vt:lpstr>
      <vt:lpstr>ODV – Samenvatting (1)</vt:lpstr>
      <vt:lpstr>ODV – Samenvatting (2)</vt:lpstr>
      <vt:lpstr>PowerPoint-presentatie</vt:lpstr>
    </vt:vector>
  </TitlesOfParts>
  <Company>PensioenPodium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Pensioen/ODVActualiteiten</dc:title>
  <dc:creator>mr. Peter A. ter Beest MPLA</dc:creator>
  <cp:lastModifiedBy>bcc</cp:lastModifiedBy>
  <cp:revision>128</cp:revision>
  <dcterms:created xsi:type="dcterms:W3CDTF">2013-02-04T15:01:18Z</dcterms:created>
  <dcterms:modified xsi:type="dcterms:W3CDTF">2019-09-06T13:14:53Z</dcterms:modified>
</cp:coreProperties>
</file>