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8" d="100"/>
          <a:sy n="118" d="100"/>
        </p:scale>
        <p:origin x="-79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7FFE2B23-7DC0-4B1E-A9A6-40E408A85A78}" type="datetimeFigureOut">
              <a:rPr lang="nl-NL" smtClean="0"/>
              <a:t>4-9-2017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93511A6-04D7-4027-8ED0-AE096D213195}" type="slidenum">
              <a:rPr lang="nl-NL" smtClean="0"/>
              <a:t>‹nr.›</a:t>
            </a:fld>
            <a:endParaRPr lang="nl-NL"/>
          </a:p>
        </p:txBody>
      </p:sp>
    </p:spTree>
    <p:extLst>
      <p:ext uri="{BB962C8B-B14F-4D97-AF65-F5344CB8AC3E}">
        <p14:creationId xmlns:p14="http://schemas.microsoft.com/office/powerpoint/2010/main" val="771937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FFE2B23-7DC0-4B1E-A9A6-40E408A85A78}" type="datetimeFigureOut">
              <a:rPr lang="nl-NL" smtClean="0"/>
              <a:t>4-9-2017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93511A6-04D7-4027-8ED0-AE096D213195}" type="slidenum">
              <a:rPr lang="nl-NL" smtClean="0"/>
              <a:t>‹nr.›</a:t>
            </a:fld>
            <a:endParaRPr lang="nl-NL"/>
          </a:p>
        </p:txBody>
      </p:sp>
    </p:spTree>
    <p:extLst>
      <p:ext uri="{BB962C8B-B14F-4D97-AF65-F5344CB8AC3E}">
        <p14:creationId xmlns:p14="http://schemas.microsoft.com/office/powerpoint/2010/main" val="466928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FFE2B23-7DC0-4B1E-A9A6-40E408A85A78}" type="datetimeFigureOut">
              <a:rPr lang="nl-NL" smtClean="0"/>
              <a:t>4-9-2017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93511A6-04D7-4027-8ED0-AE096D213195}" type="slidenum">
              <a:rPr lang="nl-NL" smtClean="0"/>
              <a:t>‹nr.›</a:t>
            </a:fld>
            <a:endParaRPr lang="nl-NL"/>
          </a:p>
        </p:txBody>
      </p:sp>
    </p:spTree>
    <p:extLst>
      <p:ext uri="{BB962C8B-B14F-4D97-AF65-F5344CB8AC3E}">
        <p14:creationId xmlns:p14="http://schemas.microsoft.com/office/powerpoint/2010/main" val="1977594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FFE2B23-7DC0-4B1E-A9A6-40E408A85A78}" type="datetimeFigureOut">
              <a:rPr lang="nl-NL" smtClean="0"/>
              <a:t>4-9-2017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93511A6-04D7-4027-8ED0-AE096D213195}" type="slidenum">
              <a:rPr lang="nl-NL" smtClean="0"/>
              <a:t>‹nr.›</a:t>
            </a:fld>
            <a:endParaRPr lang="nl-NL"/>
          </a:p>
        </p:txBody>
      </p:sp>
    </p:spTree>
    <p:extLst>
      <p:ext uri="{BB962C8B-B14F-4D97-AF65-F5344CB8AC3E}">
        <p14:creationId xmlns:p14="http://schemas.microsoft.com/office/powerpoint/2010/main" val="378462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FFE2B23-7DC0-4B1E-A9A6-40E408A85A78}" type="datetimeFigureOut">
              <a:rPr lang="nl-NL" smtClean="0"/>
              <a:t>4-9-2017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93511A6-04D7-4027-8ED0-AE096D213195}" type="slidenum">
              <a:rPr lang="nl-NL" smtClean="0"/>
              <a:t>‹nr.›</a:t>
            </a:fld>
            <a:endParaRPr lang="nl-NL"/>
          </a:p>
        </p:txBody>
      </p:sp>
    </p:spTree>
    <p:extLst>
      <p:ext uri="{BB962C8B-B14F-4D97-AF65-F5344CB8AC3E}">
        <p14:creationId xmlns:p14="http://schemas.microsoft.com/office/powerpoint/2010/main" val="1557914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FFE2B23-7DC0-4B1E-A9A6-40E408A85A78}" type="datetimeFigureOut">
              <a:rPr lang="nl-NL" smtClean="0"/>
              <a:t>4-9-2017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93511A6-04D7-4027-8ED0-AE096D213195}" type="slidenum">
              <a:rPr lang="nl-NL" smtClean="0"/>
              <a:t>‹nr.›</a:t>
            </a:fld>
            <a:endParaRPr lang="nl-NL"/>
          </a:p>
        </p:txBody>
      </p:sp>
    </p:spTree>
    <p:extLst>
      <p:ext uri="{BB962C8B-B14F-4D97-AF65-F5344CB8AC3E}">
        <p14:creationId xmlns:p14="http://schemas.microsoft.com/office/powerpoint/2010/main" val="868433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FFE2B23-7DC0-4B1E-A9A6-40E408A85A78}" type="datetimeFigureOut">
              <a:rPr lang="nl-NL" smtClean="0"/>
              <a:t>4-9-2017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93511A6-04D7-4027-8ED0-AE096D213195}" type="slidenum">
              <a:rPr lang="nl-NL" smtClean="0"/>
              <a:t>‹nr.›</a:t>
            </a:fld>
            <a:endParaRPr lang="nl-NL"/>
          </a:p>
        </p:txBody>
      </p:sp>
    </p:spTree>
    <p:extLst>
      <p:ext uri="{BB962C8B-B14F-4D97-AF65-F5344CB8AC3E}">
        <p14:creationId xmlns:p14="http://schemas.microsoft.com/office/powerpoint/2010/main" val="1389461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FFE2B23-7DC0-4B1E-A9A6-40E408A85A78}" type="datetimeFigureOut">
              <a:rPr lang="nl-NL" smtClean="0"/>
              <a:t>4-9-2017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93511A6-04D7-4027-8ED0-AE096D213195}" type="slidenum">
              <a:rPr lang="nl-NL" smtClean="0"/>
              <a:t>‹nr.›</a:t>
            </a:fld>
            <a:endParaRPr lang="nl-NL"/>
          </a:p>
        </p:txBody>
      </p:sp>
    </p:spTree>
    <p:extLst>
      <p:ext uri="{BB962C8B-B14F-4D97-AF65-F5344CB8AC3E}">
        <p14:creationId xmlns:p14="http://schemas.microsoft.com/office/powerpoint/2010/main" val="1266158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FFE2B23-7DC0-4B1E-A9A6-40E408A85A78}" type="datetimeFigureOut">
              <a:rPr lang="nl-NL" smtClean="0"/>
              <a:t>4-9-2017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93511A6-04D7-4027-8ED0-AE096D213195}" type="slidenum">
              <a:rPr lang="nl-NL" smtClean="0"/>
              <a:t>‹nr.›</a:t>
            </a:fld>
            <a:endParaRPr lang="nl-NL"/>
          </a:p>
        </p:txBody>
      </p:sp>
    </p:spTree>
    <p:extLst>
      <p:ext uri="{BB962C8B-B14F-4D97-AF65-F5344CB8AC3E}">
        <p14:creationId xmlns:p14="http://schemas.microsoft.com/office/powerpoint/2010/main" val="3851171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FFE2B23-7DC0-4B1E-A9A6-40E408A85A78}" type="datetimeFigureOut">
              <a:rPr lang="nl-NL" smtClean="0"/>
              <a:t>4-9-2017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93511A6-04D7-4027-8ED0-AE096D213195}" type="slidenum">
              <a:rPr lang="nl-NL" smtClean="0"/>
              <a:t>‹nr.›</a:t>
            </a:fld>
            <a:endParaRPr lang="nl-NL"/>
          </a:p>
        </p:txBody>
      </p:sp>
    </p:spTree>
    <p:extLst>
      <p:ext uri="{BB962C8B-B14F-4D97-AF65-F5344CB8AC3E}">
        <p14:creationId xmlns:p14="http://schemas.microsoft.com/office/powerpoint/2010/main" val="37215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FFE2B23-7DC0-4B1E-A9A6-40E408A85A78}" type="datetimeFigureOut">
              <a:rPr lang="nl-NL" smtClean="0"/>
              <a:t>4-9-2017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93511A6-04D7-4027-8ED0-AE096D213195}" type="slidenum">
              <a:rPr lang="nl-NL" smtClean="0"/>
              <a:t>‹nr.›</a:t>
            </a:fld>
            <a:endParaRPr lang="nl-NL"/>
          </a:p>
        </p:txBody>
      </p:sp>
    </p:spTree>
    <p:extLst>
      <p:ext uri="{BB962C8B-B14F-4D97-AF65-F5344CB8AC3E}">
        <p14:creationId xmlns:p14="http://schemas.microsoft.com/office/powerpoint/2010/main" val="126134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FE2B23-7DC0-4B1E-A9A6-40E408A85A78}" type="datetimeFigureOut">
              <a:rPr lang="nl-NL" smtClean="0"/>
              <a:t>4-9-2017</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3511A6-04D7-4027-8ED0-AE096D213195}" type="slidenum">
              <a:rPr lang="nl-NL" smtClean="0"/>
              <a:t>‹nr.›</a:t>
            </a:fld>
            <a:endParaRPr lang="nl-NL"/>
          </a:p>
        </p:txBody>
      </p:sp>
    </p:spTree>
    <p:extLst>
      <p:ext uri="{BB962C8B-B14F-4D97-AF65-F5344CB8AC3E}">
        <p14:creationId xmlns:p14="http://schemas.microsoft.com/office/powerpoint/2010/main" val="2786270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Levenstestamenten en aanverwante rechtsfiguren</a:t>
            </a:r>
            <a:endParaRPr lang="nl-NL" dirty="0"/>
          </a:p>
        </p:txBody>
      </p:sp>
      <p:sp>
        <p:nvSpPr>
          <p:cNvPr id="3" name="Ondertitel 2"/>
          <p:cNvSpPr>
            <a:spLocks noGrp="1"/>
          </p:cNvSpPr>
          <p:nvPr>
            <p:ph type="subTitle" idx="1"/>
          </p:nvPr>
        </p:nvSpPr>
        <p:spPr/>
        <p:txBody>
          <a:bodyPr/>
          <a:lstStyle/>
          <a:p>
            <a:r>
              <a:rPr lang="nl-NL" dirty="0" smtClean="0"/>
              <a:t>Prof. Mr. </a:t>
            </a:r>
            <a:r>
              <a:rPr lang="nl-NL" dirty="0" smtClean="0"/>
              <a:t>Tea </a:t>
            </a:r>
            <a:r>
              <a:rPr lang="nl-NL" dirty="0" smtClean="0"/>
              <a:t>Mellema-Kranenburg</a:t>
            </a:r>
          </a:p>
          <a:p>
            <a:r>
              <a:rPr lang="nl-NL" dirty="0" smtClean="0"/>
              <a:t>12 </a:t>
            </a:r>
            <a:r>
              <a:rPr lang="nl-NL" dirty="0" smtClean="0"/>
              <a:t>september </a:t>
            </a:r>
            <a:r>
              <a:rPr lang="nl-NL" dirty="0" smtClean="0"/>
              <a:t>2017</a:t>
            </a:r>
            <a:endParaRPr lang="nl-NL" dirty="0"/>
          </a:p>
        </p:txBody>
      </p:sp>
    </p:spTree>
    <p:extLst>
      <p:ext uri="{BB962C8B-B14F-4D97-AF65-F5344CB8AC3E}">
        <p14:creationId xmlns:p14="http://schemas.microsoft.com/office/powerpoint/2010/main" val="2119997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Rekening en verantwoording</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smtClean="0"/>
              <a:t>Zie Hof Den Haag 20 december 2016, ECLI:NL:GHDHA:2016:3496, </a:t>
            </a:r>
            <a:r>
              <a:rPr lang="nl-NL" dirty="0" err="1" smtClean="0"/>
              <a:t>notamail</a:t>
            </a:r>
            <a:r>
              <a:rPr lang="nl-NL" dirty="0" smtClean="0"/>
              <a:t> 2016/295;</a:t>
            </a:r>
          </a:p>
          <a:p>
            <a:r>
              <a:rPr lang="nl-NL" dirty="0" smtClean="0"/>
              <a:t>Gevolmachtigde is in beginsel gehouden aan de overige erfgenamen die haar tot de afwikkeling van de nalatenschap gemachtigd hebben, verslag te doen van haar bevindingen en van hetgeen zij in het kader van de nalatenschap heeft ondernomen. Wat deze plicht inhoudt wordt bepaald door de rechtsverhouding welke verplicht tot het zich omtrent de behoorlijkheid van enig vermogensrechtelijk beleid te rechtvaardigen en de omstandigheden van het gegeven geval</a:t>
            </a:r>
          </a:p>
          <a:p>
            <a:r>
              <a:rPr lang="nl-NL" dirty="0" smtClean="0"/>
              <a:t>Dient schriftelijk te gebeuren</a:t>
            </a:r>
            <a:endParaRPr lang="nl-NL" dirty="0"/>
          </a:p>
        </p:txBody>
      </p:sp>
    </p:spTree>
    <p:extLst>
      <p:ext uri="{BB962C8B-B14F-4D97-AF65-F5344CB8AC3E}">
        <p14:creationId xmlns:p14="http://schemas.microsoft.com/office/powerpoint/2010/main" val="2569900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t>
            </a:r>
            <a:r>
              <a:rPr lang="nl-NL" dirty="0" smtClean="0"/>
              <a:t>onclusie</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Levenstestament/volmacht/curatele/bewind: duidelijkheid, narekenbaarheid, controle</a:t>
            </a:r>
          </a:p>
          <a:p>
            <a:r>
              <a:rPr lang="nl-NL" dirty="0" smtClean="0"/>
              <a:t>Rekening houden met kwetsbaarheid van de betrokken personen</a:t>
            </a:r>
          </a:p>
          <a:p>
            <a:r>
              <a:rPr lang="nl-NL" dirty="0" smtClean="0"/>
              <a:t>Gaat ten koste van de slagvaardigheid</a:t>
            </a:r>
          </a:p>
          <a:p>
            <a:r>
              <a:rPr lang="nl-NL" dirty="0" smtClean="0"/>
              <a:t>Past binnen het beleid van de bescherming van de volmachtgever zoals vereist </a:t>
            </a:r>
            <a:r>
              <a:rPr lang="nl-NL" dirty="0" err="1" smtClean="0"/>
              <a:t>o.g.v</a:t>
            </a:r>
            <a:r>
              <a:rPr lang="nl-NL" dirty="0" smtClean="0"/>
              <a:t> art 12 van het VN-Verdrag inzake de rechten van personen met een handicap</a:t>
            </a:r>
            <a:endParaRPr lang="nl-NL" dirty="0"/>
          </a:p>
        </p:txBody>
      </p:sp>
    </p:spTree>
    <p:extLst>
      <p:ext uri="{BB962C8B-B14F-4D97-AF65-F5344CB8AC3E}">
        <p14:creationId xmlns:p14="http://schemas.microsoft.com/office/powerpoint/2010/main" val="3571046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endParaRPr lang="nl-NL" dirty="0" smtClean="0"/>
          </a:p>
          <a:p>
            <a:pPr marL="0" indent="0">
              <a:buNone/>
            </a:pPr>
            <a:endParaRPr lang="nl-NL" dirty="0"/>
          </a:p>
          <a:p>
            <a:pPr marL="0" indent="0">
              <a:buNone/>
            </a:pPr>
            <a:endParaRPr lang="nl-NL" dirty="0" smtClean="0"/>
          </a:p>
          <a:p>
            <a:pPr marL="0" indent="0">
              <a:buNone/>
            </a:pPr>
            <a:r>
              <a:rPr lang="nl-NL" dirty="0"/>
              <a:t>	</a:t>
            </a:r>
            <a:r>
              <a:rPr lang="nl-NL" dirty="0" smtClean="0"/>
              <a:t>	Dank voor uw aandacht!</a:t>
            </a:r>
            <a:endParaRPr lang="nl-NL" dirty="0"/>
          </a:p>
        </p:txBody>
      </p:sp>
    </p:spTree>
    <p:extLst>
      <p:ext uri="{BB962C8B-B14F-4D97-AF65-F5344CB8AC3E}">
        <p14:creationId xmlns:p14="http://schemas.microsoft.com/office/powerpoint/2010/main" val="2353671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Algemeen</a:t>
            </a:r>
            <a:endParaRPr lang="nl-NL" dirty="0"/>
          </a:p>
        </p:txBody>
      </p:sp>
      <p:sp>
        <p:nvSpPr>
          <p:cNvPr id="3" name="Tijdelijke aanduiding voor inhoud 2"/>
          <p:cNvSpPr>
            <a:spLocks noGrp="1"/>
          </p:cNvSpPr>
          <p:nvPr>
            <p:ph idx="1"/>
          </p:nvPr>
        </p:nvSpPr>
        <p:spPr/>
        <p:txBody>
          <a:bodyPr/>
          <a:lstStyle/>
          <a:p>
            <a:r>
              <a:rPr lang="nl-NL" dirty="0" smtClean="0"/>
              <a:t>Wat is een levenstestament</a:t>
            </a:r>
          </a:p>
          <a:p>
            <a:r>
              <a:rPr lang="nl-NL" dirty="0" smtClean="0"/>
              <a:t>Voordelen</a:t>
            </a:r>
          </a:p>
          <a:p>
            <a:r>
              <a:rPr lang="nl-NL" dirty="0" smtClean="0"/>
              <a:t>Nadelen</a:t>
            </a:r>
          </a:p>
          <a:p>
            <a:r>
              <a:rPr lang="nl-NL" dirty="0" smtClean="0"/>
              <a:t>Wie maakt het?</a:t>
            </a:r>
            <a:endParaRPr lang="nl-NL" dirty="0"/>
          </a:p>
        </p:txBody>
      </p:sp>
    </p:spTree>
    <p:extLst>
      <p:ext uri="{BB962C8B-B14F-4D97-AF65-F5344CB8AC3E}">
        <p14:creationId xmlns:p14="http://schemas.microsoft.com/office/powerpoint/2010/main" val="309784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Onderwerpen</a:t>
            </a:r>
            <a:endParaRPr lang="nl-NL" dirty="0"/>
          </a:p>
        </p:txBody>
      </p:sp>
      <p:sp>
        <p:nvSpPr>
          <p:cNvPr id="3" name="Tijdelijke aanduiding voor inhoud 2"/>
          <p:cNvSpPr>
            <a:spLocks noGrp="1"/>
          </p:cNvSpPr>
          <p:nvPr>
            <p:ph idx="1"/>
          </p:nvPr>
        </p:nvSpPr>
        <p:spPr/>
        <p:txBody>
          <a:bodyPr/>
          <a:lstStyle/>
          <a:p>
            <a:r>
              <a:rPr lang="nl-NL" dirty="0" smtClean="0"/>
              <a:t>Schenking</a:t>
            </a:r>
          </a:p>
          <a:p>
            <a:r>
              <a:rPr lang="nl-NL" dirty="0" smtClean="0"/>
              <a:t>Einde volmacht levensexecuteur</a:t>
            </a:r>
          </a:p>
          <a:p>
            <a:r>
              <a:rPr lang="nl-NL" dirty="0" smtClean="0"/>
              <a:t>Onregelmatigheden gepleegd door de levensexecuteur</a:t>
            </a:r>
          </a:p>
          <a:p>
            <a:r>
              <a:rPr lang="nl-NL" dirty="0" smtClean="0"/>
              <a:t>Rekening en verantwoording</a:t>
            </a:r>
          </a:p>
          <a:p>
            <a:r>
              <a:rPr lang="nl-NL" dirty="0" smtClean="0"/>
              <a:t>Conclusie verslagperiode</a:t>
            </a:r>
            <a:endParaRPr lang="nl-NL" dirty="0"/>
          </a:p>
        </p:txBody>
      </p:sp>
    </p:spTree>
    <p:extLst>
      <p:ext uri="{BB962C8B-B14F-4D97-AF65-F5344CB8AC3E}">
        <p14:creationId xmlns:p14="http://schemas.microsoft.com/office/powerpoint/2010/main" val="4079769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Schenking uit het vermogen van de curandus</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Schenking mogelijk mits machtiging</a:t>
            </a:r>
          </a:p>
          <a:p>
            <a:r>
              <a:rPr lang="nl-NL" dirty="0" smtClean="0"/>
              <a:t>Schenkingstraditie vereist</a:t>
            </a:r>
          </a:p>
          <a:p>
            <a:r>
              <a:rPr lang="nl-NL" dirty="0" smtClean="0"/>
              <a:t>Zie voor een uitzondering Hof Arnhem-Leeuwarden 7 juni 2016, ECLI:NL:GHARL:2016:4523, NFX 2016/201</a:t>
            </a:r>
          </a:p>
          <a:p>
            <a:r>
              <a:rPr lang="nl-NL" dirty="0" smtClean="0"/>
              <a:t>Overwegingen: niet is gebleken dat de schenkingen niet in het belang van X zijn én zonder dat er sprake is van een schenkingstraditie</a:t>
            </a:r>
            <a:endParaRPr lang="nl-NL" dirty="0"/>
          </a:p>
        </p:txBody>
      </p:sp>
    </p:spTree>
    <p:extLst>
      <p:ext uri="{BB962C8B-B14F-4D97-AF65-F5344CB8AC3E}">
        <p14:creationId xmlns:p14="http://schemas.microsoft.com/office/powerpoint/2010/main" val="2149163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Wederom geen schenkingstraditie</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Hof Arnhem-Leeuwarden 3maart 2016, ECLI:NL:GHARL:2016:1654, NFX 2016/124:</a:t>
            </a:r>
          </a:p>
          <a:p>
            <a:r>
              <a:rPr lang="nl-NL" dirty="0" smtClean="0"/>
              <a:t>Machtiging tot het doen van een schenking door moeder van € 195.000 </a:t>
            </a:r>
          </a:p>
          <a:p>
            <a:r>
              <a:rPr lang="nl-NL" dirty="0"/>
              <a:t>B</a:t>
            </a:r>
            <a:r>
              <a:rPr lang="nl-NL" dirty="0" smtClean="0"/>
              <a:t>etreffende verkoopopbrengst van een huis</a:t>
            </a:r>
          </a:p>
          <a:p>
            <a:r>
              <a:rPr lang="nl-NL" dirty="0" smtClean="0"/>
              <a:t>Moeder houdt €36.315,42 aan vermogen over</a:t>
            </a:r>
          </a:p>
          <a:p>
            <a:r>
              <a:rPr lang="nl-NL" dirty="0" smtClean="0"/>
              <a:t>Geen schenkingstraditie</a:t>
            </a:r>
          </a:p>
          <a:p>
            <a:r>
              <a:rPr lang="nl-NL" dirty="0" smtClean="0"/>
              <a:t>Moeder had voor de onderbewindstelling kenbaar gemaakt dat de kinderen opbrengst huis zouden krijgen</a:t>
            </a:r>
            <a:endParaRPr lang="nl-NL" dirty="0"/>
          </a:p>
        </p:txBody>
      </p:sp>
    </p:spTree>
    <p:extLst>
      <p:ext uri="{BB962C8B-B14F-4D97-AF65-F5344CB8AC3E}">
        <p14:creationId xmlns:p14="http://schemas.microsoft.com/office/powerpoint/2010/main" val="3512627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Schenking zonder machtiging</a:t>
            </a:r>
            <a:br>
              <a:rPr lang="nl-NL" dirty="0" smtClean="0"/>
            </a:br>
            <a:endParaRPr lang="nl-NL" dirty="0"/>
          </a:p>
        </p:txBody>
      </p:sp>
      <p:sp>
        <p:nvSpPr>
          <p:cNvPr id="3" name="Tijdelijke aanduiding voor inhoud 2"/>
          <p:cNvSpPr>
            <a:spLocks noGrp="1"/>
          </p:cNvSpPr>
          <p:nvPr>
            <p:ph idx="1"/>
          </p:nvPr>
        </p:nvSpPr>
        <p:spPr/>
        <p:txBody>
          <a:bodyPr/>
          <a:lstStyle/>
          <a:p>
            <a:r>
              <a:rPr lang="nl-NL" dirty="0" smtClean="0"/>
              <a:t>Is machtiging altijd nodig?</a:t>
            </a:r>
          </a:p>
          <a:p>
            <a:r>
              <a:rPr lang="nl-NL" dirty="0" smtClean="0"/>
              <a:t>Zie Hof Arnhem-Leeuwarden 25 augustus 2016, ECLI:NL:GHARL:2016:7174, NFX 2016/231</a:t>
            </a:r>
          </a:p>
          <a:p>
            <a:r>
              <a:rPr lang="nl-NL" dirty="0" smtClean="0"/>
              <a:t>Beide ouders waren zelf in staat toestemming te geven tot het doen van een schenking</a:t>
            </a:r>
          </a:p>
          <a:p>
            <a:r>
              <a:rPr lang="nl-NL" dirty="0" smtClean="0"/>
              <a:t>Mag/moet de levensexecuteur de inhoud van het testament van de levenstestateur kennen?</a:t>
            </a:r>
            <a:endParaRPr lang="nl-NL" dirty="0"/>
          </a:p>
        </p:txBody>
      </p:sp>
    </p:spTree>
    <p:extLst>
      <p:ext uri="{BB962C8B-B14F-4D97-AF65-F5344CB8AC3E}">
        <p14:creationId xmlns:p14="http://schemas.microsoft.com/office/powerpoint/2010/main" val="2374822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Einde volmacht levensexecuteur</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smtClean="0"/>
              <a:t>Curatele of bewind?</a:t>
            </a:r>
          </a:p>
          <a:p>
            <a:r>
              <a:rPr lang="nl-NL" dirty="0" smtClean="0"/>
              <a:t>Levensexecuteur altijd de curator of de bewindvoerder?</a:t>
            </a:r>
          </a:p>
          <a:p>
            <a:r>
              <a:rPr lang="nl-NL" dirty="0" smtClean="0"/>
              <a:t>Nee, zie Hof Amsterdam, 2 februari 2016,ECLI:NL:GHAMS:2016:333, NFX 2016/36 en ECLI:NL:GHAMS:2016:346, NFX 2016/59</a:t>
            </a:r>
          </a:p>
          <a:p>
            <a:r>
              <a:rPr lang="nl-NL" dirty="0" smtClean="0"/>
              <a:t>Levensexecuteur behartigde de verkeerde belangen</a:t>
            </a:r>
          </a:p>
          <a:p>
            <a:r>
              <a:rPr lang="nl-NL" dirty="0" smtClean="0"/>
              <a:t>Illustratie zwakke plek van het levenstestament</a:t>
            </a:r>
            <a:endParaRPr lang="nl-NL" dirty="0"/>
          </a:p>
        </p:txBody>
      </p:sp>
    </p:spTree>
    <p:extLst>
      <p:ext uri="{BB962C8B-B14F-4D97-AF65-F5344CB8AC3E}">
        <p14:creationId xmlns:p14="http://schemas.microsoft.com/office/powerpoint/2010/main" val="4154783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Onregelmatigheden gepleegd door de levensexecuteur</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Strafbaar handelen, zie </a:t>
            </a:r>
            <a:r>
              <a:rPr lang="nl-NL" dirty="0" err="1" smtClean="0"/>
              <a:t>notamail</a:t>
            </a:r>
            <a:r>
              <a:rPr lang="nl-NL" dirty="0" smtClean="0"/>
              <a:t> verklaard 2016, p. 378-379</a:t>
            </a:r>
          </a:p>
          <a:p>
            <a:r>
              <a:rPr lang="nl-NL" dirty="0" smtClean="0"/>
              <a:t>Onrechtmatig handelen, zie HR 27 mei 2016, ECLI:NL:HR:2016:995</a:t>
            </a:r>
          </a:p>
          <a:p>
            <a:r>
              <a:rPr lang="nl-NL" dirty="0" smtClean="0"/>
              <a:t>Onttrekkingen aan het vermogen van moeder</a:t>
            </a:r>
          </a:p>
          <a:p>
            <a:r>
              <a:rPr lang="nl-NL" dirty="0" smtClean="0"/>
              <a:t>Hof: onttrekkingen plus rente moet terugbetaald worden</a:t>
            </a:r>
          </a:p>
          <a:p>
            <a:r>
              <a:rPr lang="nl-NL" dirty="0" smtClean="0"/>
              <a:t>HR: wettelijke rente verschuldigd, zie JBN 2017/2</a:t>
            </a:r>
            <a:endParaRPr lang="nl-NL" dirty="0"/>
          </a:p>
        </p:txBody>
      </p:sp>
    </p:spTree>
    <p:extLst>
      <p:ext uri="{BB962C8B-B14F-4D97-AF65-F5344CB8AC3E}">
        <p14:creationId xmlns:p14="http://schemas.microsoft.com/office/powerpoint/2010/main" val="1297036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Rekening en verantwoording</a:t>
            </a:r>
            <a:endParaRPr lang="nl-NL" dirty="0"/>
          </a:p>
        </p:txBody>
      </p:sp>
      <p:sp>
        <p:nvSpPr>
          <p:cNvPr id="3" name="Tijdelijke aanduiding voor inhoud 2"/>
          <p:cNvSpPr>
            <a:spLocks noGrp="1"/>
          </p:cNvSpPr>
          <p:nvPr>
            <p:ph idx="1"/>
          </p:nvPr>
        </p:nvSpPr>
        <p:spPr/>
        <p:txBody>
          <a:bodyPr>
            <a:normAutofit/>
          </a:bodyPr>
          <a:lstStyle/>
          <a:p>
            <a:r>
              <a:rPr lang="nl-NL" dirty="0" smtClean="0"/>
              <a:t>Zie rechtbank Limburg 6 juli 2016, ECLI:NL:RBLIM:2016:5730</a:t>
            </a:r>
          </a:p>
          <a:p>
            <a:r>
              <a:rPr lang="nl-NL" dirty="0" smtClean="0"/>
              <a:t>Erfgenamen van de gevolmachtigde hoeven weliswaar geen rekening en verantwoording af te leggen, maar moeten wel de grondslagen van de verrichte overboekingen onderbouwen en de geldstromen inzichtelijk maken</a:t>
            </a:r>
          </a:p>
          <a:p>
            <a:endParaRPr lang="nl-NL" dirty="0" smtClean="0"/>
          </a:p>
        </p:txBody>
      </p:sp>
    </p:spTree>
    <p:extLst>
      <p:ext uri="{BB962C8B-B14F-4D97-AF65-F5344CB8AC3E}">
        <p14:creationId xmlns:p14="http://schemas.microsoft.com/office/powerpoint/2010/main" val="310561345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459</Words>
  <Application>Microsoft Office PowerPoint</Application>
  <PresentationFormat>Diavoorstelling (4:3)</PresentationFormat>
  <Paragraphs>59</Paragraphs>
  <Slides>12</Slides>
  <Notes>0</Notes>
  <HiddenSlides>0</HiddenSlides>
  <MMClips>0</MMClips>
  <ScaleCrop>false</ScaleCrop>
  <HeadingPairs>
    <vt:vector size="4" baseType="variant">
      <vt:variant>
        <vt:lpstr>Thema</vt:lpstr>
      </vt:variant>
      <vt:variant>
        <vt:i4>1</vt:i4>
      </vt:variant>
      <vt:variant>
        <vt:lpstr>Diatitels</vt:lpstr>
      </vt:variant>
      <vt:variant>
        <vt:i4>12</vt:i4>
      </vt:variant>
    </vt:vector>
  </HeadingPairs>
  <TitlesOfParts>
    <vt:vector size="13" baseType="lpstr">
      <vt:lpstr>Kantoorthema</vt:lpstr>
      <vt:lpstr>Levenstestamenten en aanverwante rechtsfiguren</vt:lpstr>
      <vt:lpstr>Algemeen</vt:lpstr>
      <vt:lpstr>Onderwerpen</vt:lpstr>
      <vt:lpstr>Schenking uit het vermogen van de curandus</vt:lpstr>
      <vt:lpstr>Wederom geen schenkingstraditie</vt:lpstr>
      <vt:lpstr>Schenking zonder machtiging </vt:lpstr>
      <vt:lpstr>Einde volmacht levensexecuteur</vt:lpstr>
      <vt:lpstr>Onregelmatigheden gepleegd door de levensexecuteur</vt:lpstr>
      <vt:lpstr>Rekening en verantwoording</vt:lpstr>
      <vt:lpstr>Rekening en verantwoording</vt:lpstr>
      <vt:lpstr>Conclusie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Levenstestamenten en aanverwante rechtsfiguren</dc:title>
  <dc:creator>tea</dc:creator>
  <cp:lastModifiedBy>tea</cp:lastModifiedBy>
  <cp:revision>9</cp:revision>
  <dcterms:created xsi:type="dcterms:W3CDTF">2017-08-28T14:19:57Z</dcterms:created>
  <dcterms:modified xsi:type="dcterms:W3CDTF">2017-09-04T19:26:40Z</dcterms:modified>
</cp:coreProperties>
</file>