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9"/>
  </p:notesMasterIdLst>
  <p:handoutMasterIdLst>
    <p:handoutMasterId r:id="rId60"/>
  </p:handoutMasterIdLst>
  <p:sldIdLst>
    <p:sldId id="364" r:id="rId2"/>
    <p:sldId id="365" r:id="rId3"/>
    <p:sldId id="366" r:id="rId4"/>
    <p:sldId id="422" r:id="rId5"/>
    <p:sldId id="368" r:id="rId6"/>
    <p:sldId id="369" r:id="rId7"/>
    <p:sldId id="370" r:id="rId8"/>
    <p:sldId id="371" r:id="rId9"/>
    <p:sldId id="372" r:id="rId10"/>
    <p:sldId id="373" r:id="rId11"/>
    <p:sldId id="399" r:id="rId12"/>
    <p:sldId id="400" r:id="rId13"/>
    <p:sldId id="401" r:id="rId14"/>
    <p:sldId id="402" r:id="rId15"/>
    <p:sldId id="403" r:id="rId16"/>
    <p:sldId id="404" r:id="rId17"/>
    <p:sldId id="405" r:id="rId18"/>
    <p:sldId id="406" r:id="rId19"/>
    <p:sldId id="407" r:id="rId20"/>
    <p:sldId id="408" r:id="rId21"/>
    <p:sldId id="410" r:id="rId22"/>
    <p:sldId id="409" r:id="rId23"/>
    <p:sldId id="367" r:id="rId24"/>
    <p:sldId id="386" r:id="rId25"/>
    <p:sldId id="387" r:id="rId26"/>
    <p:sldId id="388" r:id="rId27"/>
    <p:sldId id="389" r:id="rId28"/>
    <p:sldId id="423" r:id="rId29"/>
    <p:sldId id="471" r:id="rId30"/>
    <p:sldId id="472" r:id="rId31"/>
    <p:sldId id="473" r:id="rId32"/>
    <p:sldId id="477" r:id="rId33"/>
    <p:sldId id="390" r:id="rId34"/>
    <p:sldId id="391" r:id="rId35"/>
    <p:sldId id="392" r:id="rId36"/>
    <p:sldId id="393" r:id="rId37"/>
    <p:sldId id="394" r:id="rId38"/>
    <p:sldId id="396" r:id="rId39"/>
    <p:sldId id="374" r:id="rId40"/>
    <p:sldId id="375" r:id="rId41"/>
    <p:sldId id="376" r:id="rId42"/>
    <p:sldId id="377" r:id="rId43"/>
    <p:sldId id="411" r:id="rId44"/>
    <p:sldId id="412" r:id="rId45"/>
    <p:sldId id="415" r:id="rId46"/>
    <p:sldId id="413" r:id="rId47"/>
    <p:sldId id="414" r:id="rId48"/>
    <p:sldId id="416" r:id="rId49"/>
    <p:sldId id="397" r:id="rId50"/>
    <p:sldId id="378" r:id="rId51"/>
    <p:sldId id="379" r:id="rId52"/>
    <p:sldId id="380" r:id="rId53"/>
    <p:sldId id="381" r:id="rId54"/>
    <p:sldId id="418" r:id="rId55"/>
    <p:sldId id="420" r:id="rId56"/>
    <p:sldId id="478" r:id="rId57"/>
    <p:sldId id="425" r:id="rId58"/>
  </p:sldIdLst>
  <p:sldSz cx="9144000" cy="6858000" type="screen4x3"/>
  <p:notesSz cx="6797675" cy="9928225"/>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0929"/>
  </p:normalViewPr>
  <p:slideViewPr>
    <p:cSldViewPr>
      <p:cViewPr varScale="1">
        <p:scale>
          <a:sx n="104" d="100"/>
          <a:sy n="104" d="100"/>
        </p:scale>
        <p:origin x="1806" y="9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4050"/>
    </p:cViewPr>
  </p:sorterViewPr>
  <p:notesViewPr>
    <p:cSldViewPr>
      <p:cViewPr varScale="1">
        <p:scale>
          <a:sx n="56" d="100"/>
          <a:sy n="56" d="100"/>
        </p:scale>
        <p:origin x="-1812"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1" y="1"/>
            <a:ext cx="2945659" cy="496411"/>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lvl1pPr>
              <a:defRPr sz="1200"/>
            </a:lvl1pPr>
          </a:lstStyle>
          <a:p>
            <a:endParaRPr lang="nl-NL"/>
          </a:p>
        </p:txBody>
      </p:sp>
      <p:sp>
        <p:nvSpPr>
          <p:cNvPr id="61443" name="Rectangle 3"/>
          <p:cNvSpPr>
            <a:spLocks noGrp="1" noChangeArrowheads="1"/>
          </p:cNvSpPr>
          <p:nvPr>
            <p:ph type="dt" sz="quarter" idx="1"/>
          </p:nvPr>
        </p:nvSpPr>
        <p:spPr bwMode="auto">
          <a:xfrm>
            <a:off x="3852017" y="1"/>
            <a:ext cx="2945659" cy="496411"/>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lvl1pPr algn="r">
              <a:defRPr sz="1200"/>
            </a:lvl1pPr>
          </a:lstStyle>
          <a:p>
            <a:endParaRPr lang="nl-NL"/>
          </a:p>
        </p:txBody>
      </p:sp>
      <p:sp>
        <p:nvSpPr>
          <p:cNvPr id="61444" name="Rectangle 4"/>
          <p:cNvSpPr>
            <a:spLocks noGrp="1" noChangeArrowheads="1"/>
          </p:cNvSpPr>
          <p:nvPr>
            <p:ph type="ftr" sz="quarter" idx="2"/>
          </p:nvPr>
        </p:nvSpPr>
        <p:spPr bwMode="auto">
          <a:xfrm>
            <a:off x="1" y="9431815"/>
            <a:ext cx="2945659" cy="496411"/>
          </a:xfrm>
          <a:prstGeom prst="rect">
            <a:avLst/>
          </a:prstGeom>
          <a:noFill/>
          <a:ln w="9525">
            <a:noFill/>
            <a:miter lim="800000"/>
            <a:headEnd/>
            <a:tailEnd/>
          </a:ln>
          <a:effectLst/>
        </p:spPr>
        <p:txBody>
          <a:bodyPr vert="horz" wrap="square" lIns="91431" tIns="45715" rIns="91431" bIns="45715" numCol="1" anchor="b" anchorCtr="0" compatLnSpc="1">
            <a:prstTxWarp prst="textNoShape">
              <a:avLst/>
            </a:prstTxWarp>
          </a:bodyPr>
          <a:lstStyle>
            <a:lvl1pPr>
              <a:defRPr sz="1200"/>
            </a:lvl1pPr>
          </a:lstStyle>
          <a:p>
            <a:endParaRPr lang="nl-NL"/>
          </a:p>
        </p:txBody>
      </p:sp>
      <p:sp>
        <p:nvSpPr>
          <p:cNvPr id="61445" name="Rectangle 5"/>
          <p:cNvSpPr>
            <a:spLocks noGrp="1" noChangeArrowheads="1"/>
          </p:cNvSpPr>
          <p:nvPr>
            <p:ph type="sldNum" sz="quarter" idx="3"/>
          </p:nvPr>
        </p:nvSpPr>
        <p:spPr bwMode="auto">
          <a:xfrm>
            <a:off x="3852017" y="9431815"/>
            <a:ext cx="2945659" cy="496411"/>
          </a:xfrm>
          <a:prstGeom prst="rect">
            <a:avLst/>
          </a:prstGeom>
          <a:noFill/>
          <a:ln w="9525">
            <a:noFill/>
            <a:miter lim="800000"/>
            <a:headEnd/>
            <a:tailEnd/>
          </a:ln>
          <a:effectLst/>
        </p:spPr>
        <p:txBody>
          <a:bodyPr vert="horz" wrap="square" lIns="91431" tIns="45715" rIns="91431" bIns="45715" numCol="1" anchor="b" anchorCtr="0" compatLnSpc="1">
            <a:prstTxWarp prst="textNoShape">
              <a:avLst/>
            </a:prstTxWarp>
          </a:bodyPr>
          <a:lstStyle>
            <a:lvl1pPr algn="r">
              <a:defRPr sz="1200"/>
            </a:lvl1pPr>
          </a:lstStyle>
          <a:p>
            <a:fld id="{A3C20A3F-00CF-4E63-A9B9-A46C89960A20}" type="slidenum">
              <a:rPr lang="nl-NL"/>
              <a:pPr/>
              <a:t>‹nr.›</a:t>
            </a:fld>
            <a:endParaRPr lang="nl-NL"/>
          </a:p>
        </p:txBody>
      </p:sp>
    </p:spTree>
    <p:extLst>
      <p:ext uri="{BB962C8B-B14F-4D97-AF65-F5344CB8AC3E}">
        <p14:creationId xmlns:p14="http://schemas.microsoft.com/office/powerpoint/2010/main" val="34862371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1" y="1"/>
            <a:ext cx="2945659" cy="496411"/>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lvl1pPr>
              <a:defRPr sz="1200"/>
            </a:lvl1pPr>
          </a:lstStyle>
          <a:p>
            <a:endParaRPr lang="nl-NL"/>
          </a:p>
        </p:txBody>
      </p:sp>
      <p:sp>
        <p:nvSpPr>
          <p:cNvPr id="43011" name="Rectangle 3"/>
          <p:cNvSpPr>
            <a:spLocks noGrp="1" noChangeArrowheads="1"/>
          </p:cNvSpPr>
          <p:nvPr>
            <p:ph type="dt" idx="1"/>
          </p:nvPr>
        </p:nvSpPr>
        <p:spPr bwMode="auto">
          <a:xfrm>
            <a:off x="3852017" y="1"/>
            <a:ext cx="2945659" cy="496411"/>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lvl1pPr algn="r">
              <a:defRPr sz="1200"/>
            </a:lvl1pPr>
          </a:lstStyle>
          <a:p>
            <a:endParaRPr lang="nl-NL"/>
          </a:p>
        </p:txBody>
      </p:sp>
      <p:sp>
        <p:nvSpPr>
          <p:cNvPr id="43012"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p:spPr>
      </p:sp>
      <p:sp>
        <p:nvSpPr>
          <p:cNvPr id="43013" name="Rectangle 5"/>
          <p:cNvSpPr>
            <a:spLocks noGrp="1" noChangeArrowheads="1"/>
          </p:cNvSpPr>
          <p:nvPr>
            <p:ph type="body" sz="quarter" idx="3"/>
          </p:nvPr>
        </p:nvSpPr>
        <p:spPr bwMode="auto">
          <a:xfrm>
            <a:off x="906358" y="4715908"/>
            <a:ext cx="4984962" cy="4467701"/>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p>
            <a:pPr lvl="0"/>
            <a:r>
              <a:rPr lang="nl-NL"/>
              <a:t>Klik om het opmaakprofiel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43014" name="Rectangle 6"/>
          <p:cNvSpPr>
            <a:spLocks noGrp="1" noChangeArrowheads="1"/>
          </p:cNvSpPr>
          <p:nvPr>
            <p:ph type="ftr" sz="quarter" idx="4"/>
          </p:nvPr>
        </p:nvSpPr>
        <p:spPr bwMode="auto">
          <a:xfrm>
            <a:off x="1" y="9431815"/>
            <a:ext cx="2945659" cy="496411"/>
          </a:xfrm>
          <a:prstGeom prst="rect">
            <a:avLst/>
          </a:prstGeom>
          <a:noFill/>
          <a:ln w="9525">
            <a:noFill/>
            <a:miter lim="800000"/>
            <a:headEnd/>
            <a:tailEnd/>
          </a:ln>
          <a:effectLst/>
        </p:spPr>
        <p:txBody>
          <a:bodyPr vert="horz" wrap="square" lIns="91431" tIns="45715" rIns="91431" bIns="45715" numCol="1" anchor="b" anchorCtr="0" compatLnSpc="1">
            <a:prstTxWarp prst="textNoShape">
              <a:avLst/>
            </a:prstTxWarp>
          </a:bodyPr>
          <a:lstStyle>
            <a:lvl1pPr>
              <a:defRPr sz="1200"/>
            </a:lvl1pPr>
          </a:lstStyle>
          <a:p>
            <a:endParaRPr lang="nl-NL"/>
          </a:p>
        </p:txBody>
      </p:sp>
      <p:sp>
        <p:nvSpPr>
          <p:cNvPr id="43015" name="Rectangle 7"/>
          <p:cNvSpPr>
            <a:spLocks noGrp="1" noChangeArrowheads="1"/>
          </p:cNvSpPr>
          <p:nvPr>
            <p:ph type="sldNum" sz="quarter" idx="5"/>
          </p:nvPr>
        </p:nvSpPr>
        <p:spPr bwMode="auto">
          <a:xfrm>
            <a:off x="3852017" y="9431815"/>
            <a:ext cx="2945659" cy="496411"/>
          </a:xfrm>
          <a:prstGeom prst="rect">
            <a:avLst/>
          </a:prstGeom>
          <a:noFill/>
          <a:ln w="9525">
            <a:noFill/>
            <a:miter lim="800000"/>
            <a:headEnd/>
            <a:tailEnd/>
          </a:ln>
          <a:effectLst/>
        </p:spPr>
        <p:txBody>
          <a:bodyPr vert="horz" wrap="square" lIns="91431" tIns="45715" rIns="91431" bIns="45715" numCol="1" anchor="b" anchorCtr="0" compatLnSpc="1">
            <a:prstTxWarp prst="textNoShape">
              <a:avLst/>
            </a:prstTxWarp>
          </a:bodyPr>
          <a:lstStyle>
            <a:lvl1pPr algn="r">
              <a:defRPr sz="1200"/>
            </a:lvl1pPr>
          </a:lstStyle>
          <a:p>
            <a:fld id="{EE2A6016-DC39-4528-8102-EC2A9E7B38DE}" type="slidenum">
              <a:rPr lang="nl-NL"/>
              <a:pPr/>
              <a:t>‹nr.›</a:t>
            </a:fld>
            <a:endParaRPr lang="nl-NL"/>
          </a:p>
        </p:txBody>
      </p:sp>
    </p:spTree>
    <p:extLst>
      <p:ext uri="{BB962C8B-B14F-4D97-AF65-F5344CB8AC3E}">
        <p14:creationId xmlns:p14="http://schemas.microsoft.com/office/powerpoint/2010/main" val="7388392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Algemene wet inzake rijksbelastingen; Geen inzage in correspondentie en adviezen van belastingadviseurs en accountants</a:t>
            </a:r>
          </a:p>
          <a:p>
            <a:r>
              <a:rPr lang="nl-NL" dirty="0"/>
              <a:t>Mededeling staatssecretaris van Financiën 5 januari 1994, nr. 10DGM4, V-N</a:t>
            </a:r>
            <a:r>
              <a:rPr lang="nl-NL" baseline="0" dirty="0"/>
              <a:t> 1994, 456, 3</a:t>
            </a:r>
            <a:endParaRPr lang="nl-NL" dirty="0"/>
          </a:p>
          <a:p>
            <a:r>
              <a:rPr lang="nl-NL" dirty="0"/>
              <a:t>Mededeling staatssecretaris van Financiën 5 januari 1994, nr. 10DGM4 Met de inwerkingtreding van het Voorschrift fiscaal-strafrechtelijke bepalingen per 1 juni 1993 is de Leidraad Algemene wet inzake rijksbelastingen, beschikking van 13 augustus 1962, nr. B2/13 362 vervallen. </a:t>
            </a:r>
          </a:p>
          <a:p>
            <a:r>
              <a:rPr lang="nl-NL" dirty="0"/>
              <a:t>Ondanks de intrekking van de Leidraad Algemene wet inzake rijksbelastingen, wordt het in paragraaf 32, tweede lid van deze Leidraad verwoorde beleid gehandhaafd. </a:t>
            </a:r>
          </a:p>
          <a:p>
            <a:r>
              <a:rPr lang="nl-NL" dirty="0"/>
              <a:t>Deze bepaling luidt als volgt:</a:t>
            </a:r>
          </a:p>
          <a:p>
            <a:r>
              <a:rPr lang="nl-NL" dirty="0"/>
              <a:t>,,Ten aanzien van de verplichtingen met betrekking tot de belastingheffing van derden (artikel 49) beperkt het tweede lid van artikel 53 de mogelijkheid zich op een geheimhoudingsplicht te beroepen tot de uitoefenaren van bepaalde zelfstandige beroepen. Hiertoe behoren niet accountants en belastingconsulenten. Van hen dient echter geen inzage te worden geëist van de in de uitoefening van hun beroep aan cliënten verstrekte adviezen en met cliënten gevoerde correspondentie.'' </a:t>
            </a:r>
          </a:p>
          <a:p>
            <a:r>
              <a:rPr lang="nl-NL" dirty="0"/>
              <a:t>Aantekening. De Leidraad AWR is opgenomen als Bijlage AA van het onderdeel AWR van De Vakstudie Algemeen deel. In het Voorschrift fiscaal-strafrechtelijke bepalingen (3 mei 1993, nr. AFZ93/3133) is voorzien in intrekking van de Leidraad AWR (§ 22 van het voorschrift). Kennelijk is bij die intrekking door de staatssecretaris over het hoofd gezien dat het verbod van inzage in adviezen en correspondentie van accountants en belastingadviseurs nergens anders is vastgelegd. Een en ander wordt in bovenstaande mededeling rechtgetrokken. </a:t>
            </a:r>
          </a:p>
          <a:p>
            <a:endParaRPr lang="nl-NL" dirty="0"/>
          </a:p>
          <a:p>
            <a:endParaRPr lang="nl-NL" dirty="0"/>
          </a:p>
        </p:txBody>
      </p:sp>
      <p:sp>
        <p:nvSpPr>
          <p:cNvPr id="4" name="Tijdelijke aanduiding voor dianummer 3"/>
          <p:cNvSpPr>
            <a:spLocks noGrp="1"/>
          </p:cNvSpPr>
          <p:nvPr>
            <p:ph type="sldNum" sz="quarter" idx="10"/>
          </p:nvPr>
        </p:nvSpPr>
        <p:spPr/>
        <p:txBody>
          <a:bodyPr/>
          <a:lstStyle/>
          <a:p>
            <a:fld id="{EE2A6016-DC39-4528-8102-EC2A9E7B38DE}" type="slidenum">
              <a:rPr lang="nl-NL" smtClean="0"/>
              <a:pPr/>
              <a:t>39</a:t>
            </a:fld>
            <a:endParaRPr lang="nl-NL"/>
          </a:p>
        </p:txBody>
      </p:sp>
    </p:spTree>
    <p:extLst>
      <p:ext uri="{BB962C8B-B14F-4D97-AF65-F5344CB8AC3E}">
        <p14:creationId xmlns:p14="http://schemas.microsoft.com/office/powerpoint/2010/main" val="2185841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Art. 125i</a:t>
            </a:r>
            <a:r>
              <a:rPr lang="nl-NL" baseline="0" dirty="0"/>
              <a:t> Sv </a:t>
            </a:r>
            <a:r>
              <a:rPr lang="nl-NL" baseline="0" dirty="0" err="1"/>
              <a:t>ev</a:t>
            </a:r>
            <a:endParaRPr lang="nl-NL" baseline="0" dirty="0"/>
          </a:p>
          <a:p>
            <a:endParaRPr lang="nl-NL" baseline="0" dirty="0"/>
          </a:p>
          <a:p>
            <a:r>
              <a:rPr lang="nl-NL" b="1" dirty="0"/>
              <a:t>4.4. Doorzoeking ter vastlegging van digitale gegevens</a:t>
            </a:r>
          </a:p>
          <a:p>
            <a:r>
              <a:rPr lang="nl-NL" dirty="0"/>
              <a:t> </a:t>
            </a:r>
          </a:p>
          <a:p>
            <a:r>
              <a:rPr lang="nl-NL" dirty="0"/>
              <a:t>Indien gebruik wordt gemaakt van computersystemen voor de administratie en correspondentie vindt de FIOD het vaak nodig om daarvan kennis te nemen. De rechter-commissaris, de officier van justitie, de hulpofficier van justitie en de opsporingsambtenaar mogen daartoe een plaats doorzoeken. </a:t>
            </a:r>
          </a:p>
          <a:p>
            <a:r>
              <a:rPr lang="nl-NL" dirty="0"/>
              <a:t> </a:t>
            </a:r>
          </a:p>
          <a:p>
            <a:r>
              <a:rPr lang="nl-NL" dirty="0"/>
              <a:t>Voor een strafbaar feit waarvoor voorlopige hechtenis (zie 4.6.b.) mogelijk is – zoals het opzettelijk doen van een onjuiste belastingaangifte (artikel 69 AWR) – kan voor het vastleggen van gegevens een doorzoeking plaatsvinden van elke plaats, met uitzondering van een woning zonder toestemming van de bewoner en een kantoor van een verschoningsgerechtigde.</a:t>
            </a:r>
          </a:p>
          <a:p>
            <a:r>
              <a:rPr lang="nl-NL" dirty="0"/>
              <a:t> </a:t>
            </a:r>
          </a:p>
          <a:p>
            <a:r>
              <a:rPr lang="nl-NL" dirty="0"/>
              <a:t>De punten die hiervoor bij de doorzoeking zijn genoemd zijn ook voor de doorzoeking ter vastlegging van digitale gegevens van toepassing.</a:t>
            </a:r>
          </a:p>
          <a:p>
            <a:r>
              <a:rPr lang="nl-NL" dirty="0"/>
              <a:t> </a:t>
            </a:r>
          </a:p>
          <a:p>
            <a:r>
              <a:rPr lang="nl-NL" dirty="0"/>
              <a:t>Tijdens de doorzoeking zal eerst worden onderzocht hoe het computersysteem is vormgegeven, of er ook andere gegevensdragers zoals cd-roms zijn en welke gegevens daarop staan. Van deze digitale gegevens kunnen kopieën (images) worden gemaakt. Het gaat dan om digitale gegevens die op de plaats van de doorzoeking op een gegevensdrager staan. Indien een computer gelinkt is met een computer op een andere plaats, dan kan ook in die andere computer worden gezocht. </a:t>
            </a:r>
          </a:p>
          <a:p>
            <a:r>
              <a:rPr lang="nl-NL" dirty="0"/>
              <a:t> </a:t>
            </a:r>
          </a:p>
          <a:p>
            <a:r>
              <a:rPr lang="nl-NL" dirty="0"/>
              <a:t>Vaak komt het voor dat computers zijn beveiligd. Uw systeembeheerder kan bijvoorbeeld worden verplicht om toegang te verschaffen tot de computer. Een bevel hiertoe mag overigens niet aan de verdachte worden gegeven. Indien u zelf verdachte bent, zal de FIOD op een andere manier aan informatie moeten komen. </a:t>
            </a:r>
          </a:p>
          <a:p>
            <a:r>
              <a:rPr lang="nl-NL" dirty="0"/>
              <a:t> </a:t>
            </a:r>
          </a:p>
          <a:p>
            <a:r>
              <a:rPr lang="nl-NL" dirty="0"/>
              <a:t>Aan een doorzoeking ter vastlegging van gegevens kan pas worden toegekomen indien alle andere (minder vergaande) bevoegdheden zoals het vorderen van papieren gegevens niet effectief of uitvoerbaar zijn.</a:t>
            </a:r>
          </a:p>
          <a:p>
            <a:r>
              <a:rPr lang="nl-NL" dirty="0"/>
              <a:t> </a:t>
            </a:r>
          </a:p>
          <a:p>
            <a:r>
              <a:rPr lang="nl-NL" dirty="0"/>
              <a:t>Door een duidelijke verdeling aan te brengen in uw bestanden – door ze bijvoorbeeld per zaak en onderwerp te ordenen – kunt u voorkomen dat te veel bestanden worden vastgelegd en meegenomen. Door uw indeling kan de FIOD-ambtenaar namelijk duidelijker vaststellen welke gegevens van belang zijn voor het onderzoek en zijn vastleggingen daartoe beperken. Maak ook altijd voor gegevens waarop een (afgeleid) verschoningsrecht van toepassing zijn aparte mapjes met de duidelijke omschrijving dat voor die gegevens het verschoningsrecht geldt, zoals “vertrouwelijke correspondentie met advocaat”.</a:t>
            </a:r>
          </a:p>
          <a:p>
            <a:r>
              <a:rPr lang="nl-NL" dirty="0"/>
              <a:t> </a:t>
            </a:r>
          </a:p>
          <a:p>
            <a:r>
              <a:rPr lang="nl-NL" dirty="0"/>
              <a:t>Voor de inbeslagneming van uw digitale gegevens geldt dat u daartegen een klaagschrift kunt (doen) indienen bij de rechtbank. Maak daarvan zeker gebruik indien er teveel gegevens zijn vastgelegd door de FIOD. Via die weg kunt u ervoor zorgen dat het teveel wordt vernietigd. Van die vernietiging moet proces-verbaal worden opgemaakt.</a:t>
            </a:r>
          </a:p>
          <a:p>
            <a:r>
              <a:rPr lang="nl-NL" dirty="0"/>
              <a:t> </a:t>
            </a:r>
          </a:p>
          <a:p>
            <a:r>
              <a:rPr lang="nl-NL" dirty="0"/>
              <a:t>Protesteer tegen de doorzoeking.</a:t>
            </a:r>
          </a:p>
          <a:p>
            <a:endParaRPr lang="nl-NL" dirty="0"/>
          </a:p>
        </p:txBody>
      </p:sp>
      <p:sp>
        <p:nvSpPr>
          <p:cNvPr id="4" name="Tijdelijke aanduiding voor dianummer 3"/>
          <p:cNvSpPr>
            <a:spLocks noGrp="1"/>
          </p:cNvSpPr>
          <p:nvPr>
            <p:ph type="sldNum" sz="quarter" idx="10"/>
          </p:nvPr>
        </p:nvSpPr>
        <p:spPr/>
        <p:txBody>
          <a:bodyPr/>
          <a:lstStyle/>
          <a:p>
            <a:fld id="{EE2A6016-DC39-4528-8102-EC2A9E7B38DE}" type="slidenum">
              <a:rPr lang="nl-NL" smtClean="0"/>
              <a:pPr/>
              <a:t>51</a:t>
            </a:fld>
            <a:endParaRPr lang="nl-NL"/>
          </a:p>
        </p:txBody>
      </p:sp>
    </p:spTree>
    <p:extLst>
      <p:ext uri="{BB962C8B-B14F-4D97-AF65-F5344CB8AC3E}">
        <p14:creationId xmlns:p14="http://schemas.microsoft.com/office/powerpoint/2010/main" val="1609498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het opmaakprofiel van de modelondertitel te bewerken</a:t>
            </a:r>
          </a:p>
        </p:txBody>
      </p:sp>
      <p:sp>
        <p:nvSpPr>
          <p:cNvPr id="4" name="Tijdelijke aanduiding voor datum 3"/>
          <p:cNvSpPr>
            <a:spLocks noGrp="1"/>
          </p:cNvSpPr>
          <p:nvPr>
            <p:ph type="dt" sz="half" idx="10"/>
          </p:nvPr>
        </p:nvSpPr>
        <p:spPr/>
        <p:txBody>
          <a:bodyPr/>
          <a:lstStyle>
            <a:lvl1pPr>
              <a:defRPr/>
            </a:lvl1pPr>
          </a:lstStyle>
          <a:p>
            <a:endParaRPr lang="nl-NL"/>
          </a:p>
        </p:txBody>
      </p:sp>
      <p:sp>
        <p:nvSpPr>
          <p:cNvPr id="5" name="Tijdelijke aanduiding voor voettekst 4"/>
          <p:cNvSpPr>
            <a:spLocks noGrp="1"/>
          </p:cNvSpPr>
          <p:nvPr>
            <p:ph type="ftr" sz="quarter" idx="11"/>
          </p:nvPr>
        </p:nvSpPr>
        <p:spPr/>
        <p:txBody>
          <a:bodyPr/>
          <a:lstStyle>
            <a:lvl1pPr>
              <a:defRPr/>
            </a:lvl1pPr>
          </a:lstStyle>
          <a:p>
            <a:endParaRPr lang="nl-NL"/>
          </a:p>
        </p:txBody>
      </p:sp>
      <p:sp>
        <p:nvSpPr>
          <p:cNvPr id="6" name="Tijdelijke aanduiding voor dianummer 5"/>
          <p:cNvSpPr>
            <a:spLocks noGrp="1"/>
          </p:cNvSpPr>
          <p:nvPr>
            <p:ph type="sldNum" sz="quarter" idx="12"/>
          </p:nvPr>
        </p:nvSpPr>
        <p:spPr/>
        <p:txBody>
          <a:bodyPr/>
          <a:lstStyle>
            <a:lvl1pPr>
              <a:defRPr/>
            </a:lvl1pPr>
          </a:lstStyle>
          <a:p>
            <a:fld id="{0574620C-B435-4D82-92DF-64CECB96BA9F}" type="slidenum">
              <a:rPr lang="nl-NL"/>
              <a:pPr/>
              <a:t>‹nr.›</a:t>
            </a:fld>
            <a:endParaRPr lang="nl-NL"/>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endParaRPr lang="nl-NL"/>
          </a:p>
        </p:txBody>
      </p:sp>
      <p:sp>
        <p:nvSpPr>
          <p:cNvPr id="5" name="Tijdelijke aanduiding voor voettekst 4"/>
          <p:cNvSpPr>
            <a:spLocks noGrp="1"/>
          </p:cNvSpPr>
          <p:nvPr>
            <p:ph type="ftr" sz="quarter" idx="11"/>
          </p:nvPr>
        </p:nvSpPr>
        <p:spPr/>
        <p:txBody>
          <a:bodyPr/>
          <a:lstStyle>
            <a:lvl1pPr>
              <a:defRPr/>
            </a:lvl1pPr>
          </a:lstStyle>
          <a:p>
            <a:endParaRPr lang="nl-NL"/>
          </a:p>
        </p:txBody>
      </p:sp>
      <p:sp>
        <p:nvSpPr>
          <p:cNvPr id="6" name="Tijdelijke aanduiding voor dianummer 5"/>
          <p:cNvSpPr>
            <a:spLocks noGrp="1"/>
          </p:cNvSpPr>
          <p:nvPr>
            <p:ph type="sldNum" sz="quarter" idx="12"/>
          </p:nvPr>
        </p:nvSpPr>
        <p:spPr/>
        <p:txBody>
          <a:bodyPr/>
          <a:lstStyle>
            <a:lvl1pPr>
              <a:defRPr/>
            </a:lvl1pPr>
          </a:lstStyle>
          <a:p>
            <a:fld id="{C4DE5903-AAF8-4B5E-ACAF-7D7D8CC57B57}" type="slidenum">
              <a:rPr lang="nl-NL"/>
              <a:pPr/>
              <a:t>‹nr.›</a:t>
            </a:fld>
            <a:endParaRPr lang="nl-NL"/>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15100" y="609600"/>
            <a:ext cx="1943100" cy="5486400"/>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685800" y="609600"/>
            <a:ext cx="5676900" cy="548640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endParaRPr lang="nl-NL"/>
          </a:p>
        </p:txBody>
      </p:sp>
      <p:sp>
        <p:nvSpPr>
          <p:cNvPr id="5" name="Tijdelijke aanduiding voor voettekst 4"/>
          <p:cNvSpPr>
            <a:spLocks noGrp="1"/>
          </p:cNvSpPr>
          <p:nvPr>
            <p:ph type="ftr" sz="quarter" idx="11"/>
          </p:nvPr>
        </p:nvSpPr>
        <p:spPr/>
        <p:txBody>
          <a:bodyPr/>
          <a:lstStyle>
            <a:lvl1pPr>
              <a:defRPr/>
            </a:lvl1pPr>
          </a:lstStyle>
          <a:p>
            <a:endParaRPr lang="nl-NL"/>
          </a:p>
        </p:txBody>
      </p:sp>
      <p:sp>
        <p:nvSpPr>
          <p:cNvPr id="6" name="Tijdelijke aanduiding voor dianummer 5"/>
          <p:cNvSpPr>
            <a:spLocks noGrp="1"/>
          </p:cNvSpPr>
          <p:nvPr>
            <p:ph type="sldNum" sz="quarter" idx="12"/>
          </p:nvPr>
        </p:nvSpPr>
        <p:spPr/>
        <p:txBody>
          <a:bodyPr/>
          <a:lstStyle>
            <a:lvl1pPr>
              <a:defRPr/>
            </a:lvl1pPr>
          </a:lstStyle>
          <a:p>
            <a:fld id="{F30C3A4B-904B-4945-BCD3-9BE9F74FCDEC}" type="slidenum">
              <a:rPr lang="nl-NL"/>
              <a:pPr/>
              <a:t>‹nr.›</a:t>
            </a:fld>
            <a:endParaRPr lang="nl-NL"/>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endParaRPr lang="nl-NL"/>
          </a:p>
        </p:txBody>
      </p:sp>
      <p:sp>
        <p:nvSpPr>
          <p:cNvPr id="5" name="Tijdelijke aanduiding voor voettekst 4"/>
          <p:cNvSpPr>
            <a:spLocks noGrp="1"/>
          </p:cNvSpPr>
          <p:nvPr>
            <p:ph type="ftr" sz="quarter" idx="11"/>
          </p:nvPr>
        </p:nvSpPr>
        <p:spPr/>
        <p:txBody>
          <a:bodyPr/>
          <a:lstStyle>
            <a:lvl1pPr>
              <a:defRPr/>
            </a:lvl1pPr>
          </a:lstStyle>
          <a:p>
            <a:endParaRPr lang="nl-NL"/>
          </a:p>
        </p:txBody>
      </p:sp>
      <p:sp>
        <p:nvSpPr>
          <p:cNvPr id="6" name="Tijdelijke aanduiding voor dianummer 5"/>
          <p:cNvSpPr>
            <a:spLocks noGrp="1"/>
          </p:cNvSpPr>
          <p:nvPr>
            <p:ph type="sldNum" sz="quarter" idx="12"/>
          </p:nvPr>
        </p:nvSpPr>
        <p:spPr/>
        <p:txBody>
          <a:bodyPr/>
          <a:lstStyle>
            <a:lvl1pPr>
              <a:defRPr/>
            </a:lvl1pPr>
          </a:lstStyle>
          <a:p>
            <a:fld id="{682154BC-961E-43D8-ADFF-20C6DDC74609}" type="slidenum">
              <a:rPr lang="nl-NL"/>
              <a:pPr/>
              <a:t>‹nr.›</a:t>
            </a:fld>
            <a:endParaRPr lang="nl-NL"/>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vl1pPr>
          </a:lstStyle>
          <a:p>
            <a:endParaRPr lang="nl-NL"/>
          </a:p>
        </p:txBody>
      </p:sp>
      <p:sp>
        <p:nvSpPr>
          <p:cNvPr id="5" name="Tijdelijke aanduiding voor voettekst 4"/>
          <p:cNvSpPr>
            <a:spLocks noGrp="1"/>
          </p:cNvSpPr>
          <p:nvPr>
            <p:ph type="ftr" sz="quarter" idx="11"/>
          </p:nvPr>
        </p:nvSpPr>
        <p:spPr/>
        <p:txBody>
          <a:bodyPr/>
          <a:lstStyle>
            <a:lvl1pPr>
              <a:defRPr/>
            </a:lvl1pPr>
          </a:lstStyle>
          <a:p>
            <a:endParaRPr lang="nl-NL"/>
          </a:p>
        </p:txBody>
      </p:sp>
      <p:sp>
        <p:nvSpPr>
          <p:cNvPr id="6" name="Tijdelijke aanduiding voor dianummer 5"/>
          <p:cNvSpPr>
            <a:spLocks noGrp="1"/>
          </p:cNvSpPr>
          <p:nvPr>
            <p:ph type="sldNum" sz="quarter" idx="12"/>
          </p:nvPr>
        </p:nvSpPr>
        <p:spPr/>
        <p:txBody>
          <a:bodyPr/>
          <a:lstStyle>
            <a:lvl1pPr>
              <a:defRPr/>
            </a:lvl1pPr>
          </a:lstStyle>
          <a:p>
            <a:fld id="{5DD170C7-E23E-4171-BA6A-40737442ED18}" type="slidenum">
              <a:rPr lang="nl-NL"/>
              <a:pPr/>
              <a:t>‹nr.›</a:t>
            </a:fld>
            <a:endParaRPr lang="nl-NL"/>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lvl1pPr>
              <a:defRPr/>
            </a:lvl1pPr>
          </a:lstStyle>
          <a:p>
            <a:endParaRPr lang="nl-NL"/>
          </a:p>
        </p:txBody>
      </p:sp>
      <p:sp>
        <p:nvSpPr>
          <p:cNvPr id="6" name="Tijdelijke aanduiding voor voettekst 5"/>
          <p:cNvSpPr>
            <a:spLocks noGrp="1"/>
          </p:cNvSpPr>
          <p:nvPr>
            <p:ph type="ftr" sz="quarter" idx="11"/>
          </p:nvPr>
        </p:nvSpPr>
        <p:spPr/>
        <p:txBody>
          <a:bodyPr/>
          <a:lstStyle>
            <a:lvl1pPr>
              <a:defRPr/>
            </a:lvl1pPr>
          </a:lstStyle>
          <a:p>
            <a:endParaRPr lang="nl-NL"/>
          </a:p>
        </p:txBody>
      </p:sp>
      <p:sp>
        <p:nvSpPr>
          <p:cNvPr id="7" name="Tijdelijke aanduiding voor dianummer 6"/>
          <p:cNvSpPr>
            <a:spLocks noGrp="1"/>
          </p:cNvSpPr>
          <p:nvPr>
            <p:ph type="sldNum" sz="quarter" idx="12"/>
          </p:nvPr>
        </p:nvSpPr>
        <p:spPr/>
        <p:txBody>
          <a:bodyPr/>
          <a:lstStyle>
            <a:lvl1pPr>
              <a:defRPr/>
            </a:lvl1pPr>
          </a:lstStyle>
          <a:p>
            <a:fld id="{11AC4E6D-1FB9-4363-AD0B-8076BC76FD65}" type="slidenum">
              <a:rPr lang="nl-NL"/>
              <a:pPr/>
              <a:t>‹nr.›</a:t>
            </a:fld>
            <a:endParaRPr lang="nl-NL"/>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vl1pPr>
          </a:lstStyle>
          <a:p>
            <a:endParaRPr lang="nl-NL"/>
          </a:p>
        </p:txBody>
      </p:sp>
      <p:sp>
        <p:nvSpPr>
          <p:cNvPr id="8" name="Tijdelijke aanduiding voor voettekst 7"/>
          <p:cNvSpPr>
            <a:spLocks noGrp="1"/>
          </p:cNvSpPr>
          <p:nvPr>
            <p:ph type="ftr" sz="quarter" idx="11"/>
          </p:nvPr>
        </p:nvSpPr>
        <p:spPr/>
        <p:txBody>
          <a:bodyPr/>
          <a:lstStyle>
            <a:lvl1pPr>
              <a:defRPr/>
            </a:lvl1pPr>
          </a:lstStyle>
          <a:p>
            <a:endParaRPr lang="nl-NL"/>
          </a:p>
        </p:txBody>
      </p:sp>
      <p:sp>
        <p:nvSpPr>
          <p:cNvPr id="9" name="Tijdelijke aanduiding voor dianummer 8"/>
          <p:cNvSpPr>
            <a:spLocks noGrp="1"/>
          </p:cNvSpPr>
          <p:nvPr>
            <p:ph type="sldNum" sz="quarter" idx="12"/>
          </p:nvPr>
        </p:nvSpPr>
        <p:spPr/>
        <p:txBody>
          <a:bodyPr/>
          <a:lstStyle>
            <a:lvl1pPr>
              <a:defRPr/>
            </a:lvl1pPr>
          </a:lstStyle>
          <a:p>
            <a:fld id="{4A9224DD-8FBF-4D37-841D-D08D0D3DAA09}" type="slidenum">
              <a:rPr lang="nl-NL"/>
              <a:pPr/>
              <a:t>‹nr.›</a:t>
            </a:fld>
            <a:endParaRPr lang="nl-NL"/>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lvl1pPr>
              <a:defRPr/>
            </a:lvl1pPr>
          </a:lstStyle>
          <a:p>
            <a:endParaRPr lang="nl-NL"/>
          </a:p>
        </p:txBody>
      </p:sp>
      <p:sp>
        <p:nvSpPr>
          <p:cNvPr id="4" name="Tijdelijke aanduiding voor voettekst 3"/>
          <p:cNvSpPr>
            <a:spLocks noGrp="1"/>
          </p:cNvSpPr>
          <p:nvPr>
            <p:ph type="ftr" sz="quarter" idx="11"/>
          </p:nvPr>
        </p:nvSpPr>
        <p:spPr/>
        <p:txBody>
          <a:bodyPr/>
          <a:lstStyle>
            <a:lvl1pPr>
              <a:defRPr/>
            </a:lvl1pPr>
          </a:lstStyle>
          <a:p>
            <a:endParaRPr lang="nl-NL"/>
          </a:p>
        </p:txBody>
      </p:sp>
      <p:sp>
        <p:nvSpPr>
          <p:cNvPr id="5" name="Tijdelijke aanduiding voor dianummer 4"/>
          <p:cNvSpPr>
            <a:spLocks noGrp="1"/>
          </p:cNvSpPr>
          <p:nvPr>
            <p:ph type="sldNum" sz="quarter" idx="12"/>
          </p:nvPr>
        </p:nvSpPr>
        <p:spPr/>
        <p:txBody>
          <a:bodyPr/>
          <a:lstStyle>
            <a:lvl1pPr>
              <a:defRPr/>
            </a:lvl1pPr>
          </a:lstStyle>
          <a:p>
            <a:fld id="{5A836A31-1ED2-42F0-A6B1-D9A420CE35C9}" type="slidenum">
              <a:rPr lang="nl-NL"/>
              <a:pPr/>
              <a:t>‹nr.›</a:t>
            </a:fld>
            <a:endParaRPr lang="nl-NL"/>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lstStyle>
          <a:p>
            <a:endParaRPr lang="nl-NL"/>
          </a:p>
        </p:txBody>
      </p:sp>
      <p:sp>
        <p:nvSpPr>
          <p:cNvPr id="3" name="Tijdelijke aanduiding voor voettekst 2"/>
          <p:cNvSpPr>
            <a:spLocks noGrp="1"/>
          </p:cNvSpPr>
          <p:nvPr>
            <p:ph type="ftr" sz="quarter" idx="11"/>
          </p:nvPr>
        </p:nvSpPr>
        <p:spPr/>
        <p:txBody>
          <a:bodyPr/>
          <a:lstStyle>
            <a:lvl1pPr>
              <a:defRPr/>
            </a:lvl1pPr>
          </a:lstStyle>
          <a:p>
            <a:endParaRPr lang="nl-NL"/>
          </a:p>
        </p:txBody>
      </p:sp>
      <p:sp>
        <p:nvSpPr>
          <p:cNvPr id="4" name="Tijdelijke aanduiding voor dianummer 3"/>
          <p:cNvSpPr>
            <a:spLocks noGrp="1"/>
          </p:cNvSpPr>
          <p:nvPr>
            <p:ph type="sldNum" sz="quarter" idx="12"/>
          </p:nvPr>
        </p:nvSpPr>
        <p:spPr/>
        <p:txBody>
          <a:bodyPr/>
          <a:lstStyle>
            <a:lvl1pPr>
              <a:defRPr/>
            </a:lvl1pPr>
          </a:lstStyle>
          <a:p>
            <a:fld id="{7FFBAD62-53B2-47C8-842A-A2CB2E2F92B5}" type="slidenum">
              <a:rPr lang="nl-NL"/>
              <a:pPr/>
              <a:t>‹nr.›</a:t>
            </a:fld>
            <a:endParaRPr lang="nl-NL"/>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nl-NL"/>
          </a:p>
        </p:txBody>
      </p:sp>
      <p:sp>
        <p:nvSpPr>
          <p:cNvPr id="6" name="Tijdelijke aanduiding voor voettekst 5"/>
          <p:cNvSpPr>
            <a:spLocks noGrp="1"/>
          </p:cNvSpPr>
          <p:nvPr>
            <p:ph type="ftr" sz="quarter" idx="11"/>
          </p:nvPr>
        </p:nvSpPr>
        <p:spPr/>
        <p:txBody>
          <a:bodyPr/>
          <a:lstStyle>
            <a:lvl1pPr>
              <a:defRPr/>
            </a:lvl1pPr>
          </a:lstStyle>
          <a:p>
            <a:endParaRPr lang="nl-NL"/>
          </a:p>
        </p:txBody>
      </p:sp>
      <p:sp>
        <p:nvSpPr>
          <p:cNvPr id="7" name="Tijdelijke aanduiding voor dianummer 6"/>
          <p:cNvSpPr>
            <a:spLocks noGrp="1"/>
          </p:cNvSpPr>
          <p:nvPr>
            <p:ph type="sldNum" sz="quarter" idx="12"/>
          </p:nvPr>
        </p:nvSpPr>
        <p:spPr/>
        <p:txBody>
          <a:bodyPr/>
          <a:lstStyle>
            <a:lvl1pPr>
              <a:defRPr/>
            </a:lvl1pPr>
          </a:lstStyle>
          <a:p>
            <a:fld id="{DEE6F107-12F9-41C7-A982-0011C94E992B}" type="slidenum">
              <a:rPr lang="nl-NL"/>
              <a:pPr/>
              <a:t>‹nr.›</a:t>
            </a:fld>
            <a:endParaRPr lang="nl-NL"/>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nl-NL"/>
          </a:p>
        </p:txBody>
      </p:sp>
      <p:sp>
        <p:nvSpPr>
          <p:cNvPr id="6" name="Tijdelijke aanduiding voor voettekst 5"/>
          <p:cNvSpPr>
            <a:spLocks noGrp="1"/>
          </p:cNvSpPr>
          <p:nvPr>
            <p:ph type="ftr" sz="quarter" idx="11"/>
          </p:nvPr>
        </p:nvSpPr>
        <p:spPr/>
        <p:txBody>
          <a:bodyPr/>
          <a:lstStyle>
            <a:lvl1pPr>
              <a:defRPr/>
            </a:lvl1pPr>
          </a:lstStyle>
          <a:p>
            <a:endParaRPr lang="nl-NL"/>
          </a:p>
        </p:txBody>
      </p:sp>
      <p:sp>
        <p:nvSpPr>
          <p:cNvPr id="7" name="Tijdelijke aanduiding voor dianummer 6"/>
          <p:cNvSpPr>
            <a:spLocks noGrp="1"/>
          </p:cNvSpPr>
          <p:nvPr>
            <p:ph type="sldNum" sz="quarter" idx="12"/>
          </p:nvPr>
        </p:nvSpPr>
        <p:spPr/>
        <p:txBody>
          <a:bodyPr/>
          <a:lstStyle>
            <a:lvl1pPr>
              <a:defRPr/>
            </a:lvl1pPr>
          </a:lstStyle>
          <a:p>
            <a:fld id="{07D054D3-4439-4E0C-BB99-65CCB4863FD1}" type="slidenum">
              <a:rPr lang="nl-NL"/>
              <a:pPr/>
              <a:t>‹nr.›</a:t>
            </a:fld>
            <a:endParaRPr lang="nl-NL"/>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9000"/>
            <a:lum/>
          </a:blip>
          <a:srcRect/>
          <a:stretch>
            <a:fillRect l="-3000" r="-3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nl-NL"/>
              <a:t>Klik om het opmaakprofiel van de modeltitel te bewerken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a:t>Klik om het opmaakprofiel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nl-NL"/>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nl-NL"/>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739A786-01B6-40DB-BE8B-584F3DAFD48D}" type="slidenum">
              <a:rPr lang="nl-NL"/>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www.hertoghsadvocaten.nl/" TargetMode="External"/><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hyperlink" Target="mailto:leenders@hertoghsadvocaten.nl" TargetMode="External"/><Relationship Id="rId4" Type="http://schemas.openxmlformats.org/officeDocument/2006/relationships/hyperlink" Target="mailto:feenstra@hertoghsadvocaten.nl"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el 1"/>
          <p:cNvSpPr>
            <a:spLocks noGrp="1"/>
          </p:cNvSpPr>
          <p:nvPr>
            <p:ph type="ctrTitle"/>
          </p:nvPr>
        </p:nvSpPr>
        <p:spPr>
          <a:xfrm>
            <a:off x="611560" y="1628800"/>
            <a:ext cx="7772400" cy="1470025"/>
          </a:xfrm>
        </p:spPr>
        <p:txBody>
          <a:bodyPr/>
          <a:lstStyle/>
          <a:p>
            <a:r>
              <a:rPr lang="nl-NL" sz="4000" b="1" dirty="0">
                <a:solidFill>
                  <a:schemeClr val="bg1"/>
                </a:solidFill>
                <a:latin typeface="Arial" panose="020B0604020202020204" pitchFamily="34" charset="0"/>
                <a:cs typeface="Arial" panose="020B0604020202020204" pitchFamily="34" charset="0"/>
              </a:rPr>
              <a:t>De professionele geheimhoudingsplicht van de belastingadviseur</a:t>
            </a:r>
          </a:p>
        </p:txBody>
      </p:sp>
      <p:sp>
        <p:nvSpPr>
          <p:cNvPr id="3" name="Ondertitel 2"/>
          <p:cNvSpPr>
            <a:spLocks noGrp="1"/>
          </p:cNvSpPr>
          <p:nvPr>
            <p:ph type="subTitle" idx="1"/>
          </p:nvPr>
        </p:nvSpPr>
        <p:spPr>
          <a:xfrm>
            <a:off x="1371600" y="3727526"/>
            <a:ext cx="6400800" cy="1861714"/>
          </a:xfrm>
        </p:spPr>
        <p:txBody>
          <a:bodyPr/>
          <a:lstStyle/>
          <a:p>
            <a:r>
              <a:rPr lang="nl-NL" sz="2000" b="1" dirty="0">
                <a:solidFill>
                  <a:schemeClr val="bg1"/>
                </a:solidFill>
                <a:latin typeface="Arial" panose="020B0604020202020204" pitchFamily="34" charset="0"/>
                <a:cs typeface="Arial" panose="020B0604020202020204" pitchFamily="34" charset="0"/>
              </a:rPr>
              <a:t>Studiekring RB Rotterdam</a:t>
            </a:r>
          </a:p>
          <a:p>
            <a:r>
              <a:rPr lang="nl-NL" sz="2000" b="1" dirty="0">
                <a:solidFill>
                  <a:schemeClr val="bg1"/>
                </a:solidFill>
                <a:latin typeface="Arial" panose="020B0604020202020204" pitchFamily="34" charset="0"/>
                <a:cs typeface="Arial" panose="020B0604020202020204" pitchFamily="34" charset="0"/>
              </a:rPr>
              <a:t>12 februari 2019</a:t>
            </a:r>
          </a:p>
          <a:p>
            <a:endParaRPr lang="nl-NL" sz="2000" dirty="0">
              <a:solidFill>
                <a:schemeClr val="bg1"/>
              </a:solidFill>
              <a:latin typeface="Arial" panose="020B0604020202020204" pitchFamily="34" charset="0"/>
              <a:cs typeface="Arial" panose="020B0604020202020204" pitchFamily="34" charset="0"/>
            </a:endParaRPr>
          </a:p>
          <a:p>
            <a:r>
              <a:rPr lang="nl-NL" sz="2000" dirty="0">
                <a:solidFill>
                  <a:schemeClr val="bg1"/>
                </a:solidFill>
                <a:latin typeface="Arial" panose="020B0604020202020204" pitchFamily="34" charset="0"/>
                <a:cs typeface="Arial" panose="020B0604020202020204" pitchFamily="34" charset="0"/>
              </a:rPr>
              <a:t>Ivo Leenders &amp; Anke Feenstra</a:t>
            </a:r>
          </a:p>
          <a:p>
            <a:endParaRPr lang="nl-NL" sz="2000" dirty="0">
              <a:solidFill>
                <a:schemeClr val="bg1"/>
              </a:solidFill>
              <a:latin typeface="Arial" panose="020B0604020202020204" pitchFamily="34" charset="0"/>
              <a:cs typeface="Arial" panose="020B0604020202020204" pitchFamily="34" charset="0"/>
            </a:endParaRPr>
          </a:p>
          <a:p>
            <a:endParaRPr lang="nl-NL"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4500955"/>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Afbeelding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7" name="Titel 6"/>
          <p:cNvSpPr>
            <a:spLocks noGrp="1"/>
          </p:cNvSpPr>
          <p:nvPr>
            <p:ph type="title"/>
          </p:nvPr>
        </p:nvSpPr>
        <p:spPr>
          <a:xfrm>
            <a:off x="685800" y="1177648"/>
            <a:ext cx="7772400" cy="1143000"/>
          </a:xfrm>
        </p:spPr>
        <p:txBody>
          <a:bodyPr/>
          <a:lstStyle/>
          <a:p>
            <a:r>
              <a:rPr lang="nl-NL" dirty="0">
                <a:latin typeface="Arial" panose="020B0604020202020204" pitchFamily="34" charset="0"/>
                <a:cs typeface="Arial" panose="020B0604020202020204" pitchFamily="34" charset="0"/>
              </a:rPr>
              <a:t>Een verhoor (getuige)</a:t>
            </a:r>
          </a:p>
        </p:txBody>
      </p:sp>
      <p:sp>
        <p:nvSpPr>
          <p:cNvPr id="8" name="Tijdelijke aanduiding voor inhoud 7"/>
          <p:cNvSpPr>
            <a:spLocks noGrp="1"/>
          </p:cNvSpPr>
          <p:nvPr>
            <p:ph idx="1"/>
          </p:nvPr>
        </p:nvSpPr>
        <p:spPr>
          <a:xfrm>
            <a:off x="685800" y="2402972"/>
            <a:ext cx="7772400" cy="4114800"/>
          </a:xfrm>
        </p:spPr>
        <p:txBody>
          <a:bodyPr/>
          <a:lstStyle/>
          <a:p>
            <a:r>
              <a:rPr lang="nl-NL" sz="2800" dirty="0">
                <a:latin typeface="Arial" panose="020B0604020202020204" pitchFamily="34" charset="0"/>
                <a:cs typeface="Arial" panose="020B0604020202020204" pitchFamily="34" charset="0"/>
              </a:rPr>
              <a:t>De beslissing op een verzoek tot een getuigenverhoor is maatwerk</a:t>
            </a:r>
          </a:p>
          <a:p>
            <a:r>
              <a:rPr lang="nl-NL" sz="2800" dirty="0">
                <a:latin typeface="Arial" panose="020B0604020202020204" pitchFamily="34" charset="0"/>
                <a:cs typeface="Arial" panose="020B0604020202020204" pitchFamily="34" charset="0"/>
              </a:rPr>
              <a:t>Een verhoor bij de rechter lijkt de meest aangewezen weg</a:t>
            </a:r>
          </a:p>
          <a:p>
            <a:r>
              <a:rPr lang="nl-NL" sz="2800" dirty="0">
                <a:latin typeface="Arial" panose="020B0604020202020204" pitchFamily="34" charset="0"/>
                <a:cs typeface="Arial" panose="020B0604020202020204" pitchFamily="34" charset="0"/>
              </a:rPr>
              <a:t>Toch kan een FIOD-verhoor ook een optie zijn: het is vrijwillig zonder een spreekplicht</a:t>
            </a:r>
          </a:p>
          <a:p>
            <a:endParaRPr lang="nl-N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6111329"/>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Afbeelding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48" y="0"/>
            <a:ext cx="9144000" cy="6857999"/>
          </a:xfrm>
          <a:prstGeom prst="rect">
            <a:avLst/>
          </a:prstGeom>
        </p:spPr>
      </p:pic>
      <p:sp>
        <p:nvSpPr>
          <p:cNvPr id="7" name="Titel 6"/>
          <p:cNvSpPr>
            <a:spLocks noGrp="1"/>
          </p:cNvSpPr>
          <p:nvPr>
            <p:ph type="title"/>
          </p:nvPr>
        </p:nvSpPr>
        <p:spPr>
          <a:xfrm>
            <a:off x="611560" y="980728"/>
            <a:ext cx="7772400" cy="1143000"/>
          </a:xfrm>
        </p:spPr>
        <p:txBody>
          <a:bodyPr/>
          <a:lstStyle/>
          <a:p>
            <a:r>
              <a:rPr lang="nl-NL" dirty="0">
                <a:latin typeface="Arial" panose="020B0604020202020204" pitchFamily="34" charset="0"/>
                <a:cs typeface="Arial" panose="020B0604020202020204" pitchFamily="34" charset="0"/>
              </a:rPr>
              <a:t>Een verhoor (getuige)</a:t>
            </a:r>
          </a:p>
        </p:txBody>
      </p:sp>
      <p:sp>
        <p:nvSpPr>
          <p:cNvPr id="8" name="Tijdelijke aanduiding voor inhoud 7"/>
          <p:cNvSpPr>
            <a:spLocks noGrp="1"/>
          </p:cNvSpPr>
          <p:nvPr>
            <p:ph idx="1"/>
          </p:nvPr>
        </p:nvSpPr>
        <p:spPr>
          <a:xfrm>
            <a:off x="685800" y="2348880"/>
            <a:ext cx="7772400" cy="4114800"/>
          </a:xfrm>
        </p:spPr>
        <p:txBody>
          <a:bodyPr/>
          <a:lstStyle/>
          <a:p>
            <a:r>
              <a:rPr lang="nl-NL" sz="2800" dirty="0">
                <a:latin typeface="Arial" panose="020B0604020202020204" pitchFamily="34" charset="0"/>
                <a:cs typeface="Arial" panose="020B0604020202020204" pitchFamily="34" charset="0"/>
              </a:rPr>
              <a:t>In geval van een verhoor bij de rechter:</a:t>
            </a:r>
            <a:br>
              <a:rPr lang="nl-NL" sz="2800" dirty="0">
                <a:latin typeface="Arial" panose="020B0604020202020204" pitchFamily="34" charset="0"/>
                <a:cs typeface="Arial" panose="020B0604020202020204" pitchFamily="34" charset="0"/>
              </a:rPr>
            </a:br>
            <a:r>
              <a:rPr lang="nl-NL" sz="2800" dirty="0">
                <a:latin typeface="Arial" panose="020B0604020202020204" pitchFamily="34" charset="0"/>
                <a:cs typeface="Arial" panose="020B0604020202020204" pitchFamily="34" charset="0"/>
              </a:rPr>
              <a:t>denk aan de mogelijkheid van een verschoningsrecht</a:t>
            </a:r>
          </a:p>
          <a:p>
            <a:r>
              <a:rPr lang="nl-NL" sz="2800" dirty="0">
                <a:latin typeface="Arial" panose="020B0604020202020204" pitchFamily="34" charset="0"/>
                <a:cs typeface="Arial" panose="020B0604020202020204" pitchFamily="34" charset="0"/>
              </a:rPr>
              <a:t>Daarop kan beroep worden gedaan indien er een risico bestaat op gevaar voor vervolging als gevolg van eigen verklaring</a:t>
            </a:r>
          </a:p>
          <a:p>
            <a:endParaRPr lang="nl-N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3766749"/>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Afbeelding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7" name="Titel 6"/>
          <p:cNvSpPr>
            <a:spLocks noGrp="1"/>
          </p:cNvSpPr>
          <p:nvPr>
            <p:ph type="title"/>
          </p:nvPr>
        </p:nvSpPr>
        <p:spPr>
          <a:xfrm>
            <a:off x="611560" y="1200374"/>
            <a:ext cx="7772400" cy="1143000"/>
          </a:xfrm>
        </p:spPr>
        <p:txBody>
          <a:bodyPr/>
          <a:lstStyle/>
          <a:p>
            <a:r>
              <a:rPr lang="nl-NL" dirty="0">
                <a:latin typeface="Arial" panose="020B0604020202020204" pitchFamily="34" charset="0"/>
                <a:cs typeface="Arial" panose="020B0604020202020204" pitchFamily="34" charset="0"/>
              </a:rPr>
              <a:t>Een verhoor (schemergebied)</a:t>
            </a:r>
          </a:p>
        </p:txBody>
      </p:sp>
      <p:sp>
        <p:nvSpPr>
          <p:cNvPr id="8" name="Tijdelijke aanduiding voor inhoud 7"/>
          <p:cNvSpPr>
            <a:spLocks noGrp="1"/>
          </p:cNvSpPr>
          <p:nvPr>
            <p:ph idx="1"/>
          </p:nvPr>
        </p:nvSpPr>
        <p:spPr>
          <a:xfrm>
            <a:off x="611560" y="2349649"/>
            <a:ext cx="7772400" cy="4114800"/>
          </a:xfrm>
        </p:spPr>
        <p:txBody>
          <a:bodyPr/>
          <a:lstStyle/>
          <a:p>
            <a:r>
              <a:rPr lang="nl-NL" sz="2600" dirty="0">
                <a:latin typeface="Arial" panose="020B0604020202020204" pitchFamily="34" charset="0"/>
                <a:cs typeface="Arial" panose="020B0604020202020204" pitchFamily="34" charset="0"/>
              </a:rPr>
              <a:t>Een getuige kan op basis van zijn verklaring verdachte worden</a:t>
            </a:r>
          </a:p>
          <a:p>
            <a:r>
              <a:rPr lang="nl-NL" sz="2600" dirty="0">
                <a:latin typeface="Arial" panose="020B0604020202020204" pitchFamily="34" charset="0"/>
                <a:cs typeface="Arial" panose="020B0604020202020204" pitchFamily="34" charset="0"/>
              </a:rPr>
              <a:t>Een verklaring als getuige kan worden gebruikt als grondslag voor een boete als medepleger etc.</a:t>
            </a:r>
          </a:p>
          <a:p>
            <a:r>
              <a:rPr lang="nl-NL" sz="2600" dirty="0">
                <a:latin typeface="Arial" panose="020B0604020202020204" pitchFamily="34" charset="0"/>
                <a:cs typeface="Arial" panose="020B0604020202020204" pitchFamily="34" charset="0"/>
              </a:rPr>
              <a:t>Een verklaring als getuige kan grondslag zijn voor een civiele aansprakelijkstelling</a:t>
            </a:r>
          </a:p>
          <a:p>
            <a:r>
              <a:rPr lang="nl-NL" sz="2600" dirty="0">
                <a:latin typeface="Arial" panose="020B0604020202020204" pitchFamily="34" charset="0"/>
                <a:cs typeface="Arial" panose="020B0604020202020204" pitchFamily="34" charset="0"/>
              </a:rPr>
              <a:t>Een verklaring als getuige kan leiden tot een tuchtzaak</a:t>
            </a:r>
          </a:p>
          <a:p>
            <a:endParaRPr lang="nl-N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9023727"/>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Afbeelding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7" name="Titel 6"/>
          <p:cNvSpPr>
            <a:spLocks noGrp="1"/>
          </p:cNvSpPr>
          <p:nvPr>
            <p:ph type="title"/>
          </p:nvPr>
        </p:nvSpPr>
        <p:spPr>
          <a:xfrm>
            <a:off x="632123" y="1145891"/>
            <a:ext cx="7772400" cy="1143000"/>
          </a:xfrm>
        </p:spPr>
        <p:txBody>
          <a:bodyPr/>
          <a:lstStyle/>
          <a:p>
            <a:r>
              <a:rPr lang="nl-NL" dirty="0">
                <a:latin typeface="Arial" panose="020B0604020202020204" pitchFamily="34" charset="0"/>
                <a:cs typeface="Arial" panose="020B0604020202020204" pitchFamily="34" charset="0"/>
              </a:rPr>
              <a:t>Een verhoor (verdachte)</a:t>
            </a:r>
          </a:p>
        </p:txBody>
      </p:sp>
      <p:sp>
        <p:nvSpPr>
          <p:cNvPr id="8" name="Tijdelijke aanduiding voor inhoud 7"/>
          <p:cNvSpPr>
            <a:spLocks noGrp="1"/>
          </p:cNvSpPr>
          <p:nvPr>
            <p:ph idx="1"/>
          </p:nvPr>
        </p:nvSpPr>
        <p:spPr>
          <a:xfrm>
            <a:off x="657250" y="2492896"/>
            <a:ext cx="7772400" cy="4114800"/>
          </a:xfrm>
        </p:spPr>
        <p:txBody>
          <a:bodyPr/>
          <a:lstStyle/>
          <a:p>
            <a:r>
              <a:rPr lang="nl-NL" sz="2600" dirty="0">
                <a:latin typeface="Arial" panose="020B0604020202020204" pitchFamily="34" charset="0"/>
                <a:cs typeface="Arial" panose="020B0604020202020204" pitchFamily="34" charset="0"/>
              </a:rPr>
              <a:t>Verhoor als verdachte:</a:t>
            </a:r>
          </a:p>
          <a:p>
            <a:pPr lvl="1"/>
            <a:r>
              <a:rPr lang="nl-NL" sz="2600" dirty="0">
                <a:latin typeface="Arial" panose="020B0604020202020204" pitchFamily="34" charset="0"/>
                <a:cs typeface="Arial" panose="020B0604020202020204" pitchFamily="34" charset="0"/>
              </a:rPr>
              <a:t>Zwijgrecht!</a:t>
            </a:r>
          </a:p>
          <a:p>
            <a:pPr lvl="1"/>
            <a:r>
              <a:rPr lang="nl-NL" sz="2600" dirty="0">
                <a:latin typeface="Arial" panose="020B0604020202020204" pitchFamily="34" charset="0"/>
                <a:cs typeface="Arial" panose="020B0604020202020204" pitchFamily="34" charset="0"/>
              </a:rPr>
              <a:t>Waarom zou u verklaren zonder enige voorbereiding?</a:t>
            </a:r>
          </a:p>
          <a:p>
            <a:pPr lvl="1"/>
            <a:r>
              <a:rPr lang="nl-NL" sz="2600" dirty="0">
                <a:latin typeface="Arial" panose="020B0604020202020204" pitchFamily="34" charset="0"/>
                <a:cs typeface="Arial" panose="020B0604020202020204" pitchFamily="34" charset="0"/>
              </a:rPr>
              <a:t>U kent het strafdossier niet en kunt gemakkelijk verrast worden.</a:t>
            </a:r>
          </a:p>
          <a:p>
            <a:pPr lvl="1"/>
            <a:r>
              <a:rPr lang="nl-NL" sz="2600" dirty="0">
                <a:latin typeface="Arial" panose="020B0604020202020204" pitchFamily="34" charset="0"/>
                <a:cs typeface="Arial" panose="020B0604020202020204" pitchFamily="34" charset="0"/>
              </a:rPr>
              <a:t>Door te zwijgen wordt u niet </a:t>
            </a:r>
            <a:r>
              <a:rPr lang="nl-NL" sz="2600" i="1" dirty="0">
                <a:latin typeface="Arial" panose="020B0604020202020204" pitchFamily="34" charset="0"/>
                <a:cs typeface="Arial" panose="020B0604020202020204" pitchFamily="34" charset="0"/>
              </a:rPr>
              <a:t>verdachter</a:t>
            </a:r>
          </a:p>
          <a:p>
            <a:endParaRPr lang="nl-N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5349507"/>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Afbeelding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7" name="Titel 6"/>
          <p:cNvSpPr>
            <a:spLocks noGrp="1"/>
          </p:cNvSpPr>
          <p:nvPr>
            <p:ph type="title"/>
          </p:nvPr>
        </p:nvSpPr>
        <p:spPr>
          <a:xfrm>
            <a:off x="685800" y="1095325"/>
            <a:ext cx="7772400" cy="1143000"/>
          </a:xfrm>
        </p:spPr>
        <p:txBody>
          <a:bodyPr/>
          <a:lstStyle/>
          <a:p>
            <a:r>
              <a:rPr lang="nl-NL" dirty="0">
                <a:latin typeface="Arial" panose="020B0604020202020204" pitchFamily="34" charset="0"/>
                <a:cs typeface="Arial" panose="020B0604020202020204" pitchFamily="34" charset="0"/>
              </a:rPr>
              <a:t>Waarom waakzaamheid?</a:t>
            </a:r>
          </a:p>
        </p:txBody>
      </p:sp>
      <p:sp>
        <p:nvSpPr>
          <p:cNvPr id="8" name="Tijdelijke aanduiding voor inhoud 7"/>
          <p:cNvSpPr>
            <a:spLocks noGrp="1"/>
          </p:cNvSpPr>
          <p:nvPr>
            <p:ph idx="1"/>
          </p:nvPr>
        </p:nvSpPr>
        <p:spPr>
          <a:xfrm>
            <a:off x="685800" y="2326407"/>
            <a:ext cx="7772400" cy="4114800"/>
          </a:xfrm>
        </p:spPr>
        <p:txBody>
          <a:bodyPr/>
          <a:lstStyle/>
          <a:p>
            <a:r>
              <a:rPr lang="nl-NL" sz="2600" dirty="0">
                <a:latin typeface="Arial" panose="020B0604020202020204" pitchFamily="34" charset="0"/>
                <a:cs typeface="Arial" panose="020B0604020202020204" pitchFamily="34" charset="0"/>
              </a:rPr>
              <a:t>De ambtenaar is goed voorbereid; u niet</a:t>
            </a:r>
          </a:p>
          <a:p>
            <a:r>
              <a:rPr lang="nl-NL" sz="2600" dirty="0">
                <a:latin typeface="Arial" panose="020B0604020202020204" pitchFamily="34" charset="0"/>
                <a:cs typeface="Arial" panose="020B0604020202020204" pitchFamily="34" charset="0"/>
              </a:rPr>
              <a:t>De ambtenaar weet wat hij wil bereiken; u heeft geen idee wat de gevolgen kunnen zijn</a:t>
            </a:r>
          </a:p>
          <a:p>
            <a:r>
              <a:rPr lang="nl-NL" sz="2600" dirty="0">
                <a:latin typeface="Arial" panose="020B0604020202020204" pitchFamily="34" charset="0"/>
                <a:cs typeface="Arial" panose="020B0604020202020204" pitchFamily="34" charset="0"/>
              </a:rPr>
              <a:t>Vanwege de verrassing voelt u zich ongemakkelijk en wilt u de ambtenaren snel de deur uit hebben </a:t>
            </a:r>
            <a:r>
              <a:rPr lang="nl-NL" sz="2600" dirty="0">
                <a:latin typeface="Arial" panose="020B0604020202020204" pitchFamily="34" charset="0"/>
                <a:cs typeface="Arial" panose="020B0604020202020204" pitchFamily="34" charset="0"/>
                <a:sym typeface="Wingdings" panose="05000000000000000000" pitchFamily="2" charset="2"/>
              </a:rPr>
              <a:t></a:t>
            </a:r>
            <a:r>
              <a:rPr lang="nl-NL" sz="2600" dirty="0">
                <a:latin typeface="Arial" panose="020B0604020202020204" pitchFamily="34" charset="0"/>
                <a:cs typeface="Arial" panose="020B0604020202020204" pitchFamily="34" charset="0"/>
              </a:rPr>
              <a:t> gevaar voor overhaast en onzorgvuldig handelen</a:t>
            </a:r>
          </a:p>
          <a:p>
            <a:endParaRPr lang="nl-N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8987342"/>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Afbeelding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7" name="Titel 6"/>
          <p:cNvSpPr>
            <a:spLocks noGrp="1"/>
          </p:cNvSpPr>
          <p:nvPr>
            <p:ph type="title"/>
          </p:nvPr>
        </p:nvSpPr>
        <p:spPr>
          <a:xfrm>
            <a:off x="685800" y="1099593"/>
            <a:ext cx="7772400" cy="1143000"/>
          </a:xfrm>
        </p:spPr>
        <p:txBody>
          <a:bodyPr/>
          <a:lstStyle/>
          <a:p>
            <a:r>
              <a:rPr lang="nl-NL" dirty="0">
                <a:latin typeface="Arial" panose="020B0604020202020204" pitchFamily="34" charset="0"/>
                <a:cs typeface="Arial" panose="020B0604020202020204" pitchFamily="34" charset="0"/>
              </a:rPr>
              <a:t>Valkuilen</a:t>
            </a:r>
          </a:p>
        </p:txBody>
      </p:sp>
      <p:sp>
        <p:nvSpPr>
          <p:cNvPr id="8" name="Tijdelijke aanduiding voor inhoud 7"/>
          <p:cNvSpPr>
            <a:spLocks noGrp="1"/>
          </p:cNvSpPr>
          <p:nvPr>
            <p:ph idx="1"/>
          </p:nvPr>
        </p:nvSpPr>
        <p:spPr>
          <a:xfrm>
            <a:off x="611560" y="2492896"/>
            <a:ext cx="7772400" cy="4114800"/>
          </a:xfrm>
        </p:spPr>
        <p:txBody>
          <a:bodyPr/>
          <a:lstStyle/>
          <a:p>
            <a:pPr lvl="0"/>
            <a:r>
              <a:rPr lang="nl-NL" sz="2600" dirty="0">
                <a:latin typeface="Arial" charset="0"/>
                <a:cs typeface="Arial" charset="0"/>
              </a:rPr>
              <a:t>“Als je meewerkt, ben je weer snel van ons af.”</a:t>
            </a:r>
          </a:p>
          <a:p>
            <a:pPr marL="0" lvl="0" indent="0">
              <a:buNone/>
            </a:pPr>
            <a:endParaRPr lang="nl-NL" sz="1100" dirty="0">
              <a:latin typeface="Arial" charset="0"/>
              <a:cs typeface="Arial" charset="0"/>
            </a:endParaRPr>
          </a:p>
          <a:p>
            <a:pPr lvl="0">
              <a:buNone/>
            </a:pPr>
            <a:r>
              <a:rPr lang="nl-NL" sz="2600" dirty="0">
                <a:latin typeface="Arial" charset="0"/>
                <a:cs typeface="Arial" charset="0"/>
              </a:rPr>
              <a:t>	</a:t>
            </a:r>
            <a:r>
              <a:rPr lang="nl-NL" sz="2600" i="1" dirty="0">
                <a:latin typeface="Arial" charset="0"/>
                <a:cs typeface="Arial" charset="0"/>
              </a:rPr>
              <a:t>De bezoekende ambtenaren doen nooit keiharde toezeggingen en hebben daartoe ook doorgaans geen bevoegdheid.</a:t>
            </a:r>
            <a:endParaRPr lang="nl-NL" sz="2600" dirty="0">
              <a:latin typeface="Arial" charset="0"/>
              <a:cs typeface="Arial" charset="0"/>
            </a:endParaRPr>
          </a:p>
          <a:p>
            <a:endParaRPr lang="nl-N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1001393"/>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Afbeelding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7" name="Titel 6"/>
          <p:cNvSpPr>
            <a:spLocks noGrp="1"/>
          </p:cNvSpPr>
          <p:nvPr>
            <p:ph type="title"/>
          </p:nvPr>
        </p:nvSpPr>
        <p:spPr/>
        <p:txBody>
          <a:bodyPr/>
          <a:lstStyle/>
          <a:p>
            <a:r>
              <a:rPr lang="nl-NL" dirty="0">
                <a:latin typeface="Arial" panose="020B0604020202020204" pitchFamily="34" charset="0"/>
                <a:cs typeface="Arial" panose="020B0604020202020204" pitchFamily="34" charset="0"/>
              </a:rPr>
              <a:t>Valkuilen</a:t>
            </a:r>
          </a:p>
        </p:txBody>
      </p:sp>
      <p:sp>
        <p:nvSpPr>
          <p:cNvPr id="8" name="Tijdelijke aanduiding voor inhoud 7"/>
          <p:cNvSpPr>
            <a:spLocks noGrp="1"/>
          </p:cNvSpPr>
          <p:nvPr>
            <p:ph idx="1"/>
          </p:nvPr>
        </p:nvSpPr>
        <p:spPr/>
        <p:txBody>
          <a:bodyPr/>
          <a:lstStyle/>
          <a:p>
            <a:pPr lvl="0"/>
            <a:r>
              <a:rPr lang="nl-NL" sz="2600" dirty="0">
                <a:latin typeface="Arial" charset="0"/>
                <a:cs typeface="Arial" charset="0"/>
              </a:rPr>
              <a:t>“Als u niet meewerkt, hebt u kennelijk iets te verbergen”.</a:t>
            </a:r>
          </a:p>
          <a:p>
            <a:pPr lvl="0"/>
            <a:endParaRPr lang="nl-NL" sz="1100" dirty="0">
              <a:latin typeface="Arial" charset="0"/>
              <a:cs typeface="Arial" charset="0"/>
            </a:endParaRPr>
          </a:p>
          <a:p>
            <a:pPr lvl="0">
              <a:buNone/>
            </a:pPr>
            <a:r>
              <a:rPr lang="nl-NL" sz="2600" dirty="0">
                <a:latin typeface="Arial" charset="0"/>
                <a:cs typeface="Arial" charset="0"/>
              </a:rPr>
              <a:t>	</a:t>
            </a:r>
            <a:r>
              <a:rPr lang="nl-NL" sz="2600" i="1" dirty="0">
                <a:latin typeface="Arial" charset="0"/>
                <a:cs typeface="Arial" charset="0"/>
              </a:rPr>
              <a:t>Vanwege de aard van het werk is er een geheimhoudingsplicht. Een verdenking moet op feiten en omstandigheden zijn gebaseerd en wordt niet opgeroepen door een formele reactie op verzoeken van ambtenaren.</a:t>
            </a:r>
            <a:endParaRPr lang="nl-NL" sz="2600" dirty="0">
              <a:latin typeface="Arial" charset="0"/>
              <a:cs typeface="Arial" charset="0"/>
            </a:endParaRPr>
          </a:p>
          <a:p>
            <a:endParaRPr lang="nl-N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2156919"/>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Afbeelding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7" name="Titel 6"/>
          <p:cNvSpPr>
            <a:spLocks noGrp="1"/>
          </p:cNvSpPr>
          <p:nvPr>
            <p:ph type="title"/>
          </p:nvPr>
        </p:nvSpPr>
        <p:spPr/>
        <p:txBody>
          <a:bodyPr/>
          <a:lstStyle/>
          <a:p>
            <a:r>
              <a:rPr lang="nl-NL" dirty="0">
                <a:latin typeface="Arial" panose="020B0604020202020204" pitchFamily="34" charset="0"/>
                <a:cs typeface="Arial" panose="020B0604020202020204" pitchFamily="34" charset="0"/>
              </a:rPr>
              <a:t>Valkuilen</a:t>
            </a:r>
          </a:p>
        </p:txBody>
      </p:sp>
      <p:sp>
        <p:nvSpPr>
          <p:cNvPr id="8" name="Tijdelijke aanduiding voor inhoud 7"/>
          <p:cNvSpPr>
            <a:spLocks noGrp="1"/>
          </p:cNvSpPr>
          <p:nvPr>
            <p:ph idx="1"/>
          </p:nvPr>
        </p:nvSpPr>
        <p:spPr/>
        <p:txBody>
          <a:bodyPr/>
          <a:lstStyle/>
          <a:p>
            <a:pPr lvl="0"/>
            <a:r>
              <a:rPr lang="nl-NL" sz="2600" dirty="0">
                <a:solidFill>
                  <a:schemeClr val="tx2"/>
                </a:solidFill>
                <a:latin typeface="Arial" charset="0"/>
                <a:cs typeface="Arial" charset="0"/>
              </a:rPr>
              <a:t>De cliënt of een derde wordt in een kwaad daglicht gesteld en gesuggereerd wordt dat u er belang bij heeft dat de zaak snel wordt opgelost.</a:t>
            </a:r>
          </a:p>
          <a:p>
            <a:pPr lvl="0"/>
            <a:endParaRPr lang="nl-NL" sz="1100" dirty="0">
              <a:solidFill>
                <a:schemeClr val="tx2"/>
              </a:solidFill>
              <a:latin typeface="Arial" charset="0"/>
              <a:cs typeface="Arial" charset="0"/>
            </a:endParaRPr>
          </a:p>
          <a:p>
            <a:pPr lvl="0">
              <a:buNone/>
            </a:pPr>
            <a:r>
              <a:rPr lang="nl-NL" sz="2600" dirty="0">
                <a:solidFill>
                  <a:schemeClr val="tx2"/>
                </a:solidFill>
                <a:latin typeface="Arial" charset="0"/>
                <a:cs typeface="Arial" charset="0"/>
              </a:rPr>
              <a:t>	</a:t>
            </a:r>
            <a:r>
              <a:rPr lang="nl-NL" sz="2600" i="1" dirty="0">
                <a:solidFill>
                  <a:schemeClr val="tx2"/>
                </a:solidFill>
                <a:latin typeface="Arial" charset="0"/>
                <a:cs typeface="Arial" charset="0"/>
              </a:rPr>
              <a:t>Het onderzoek ziet op het verleden. Fouten van derden in het verleden waaraan de adviseur heeft meegewerkt kunnen gemakkelijk aan de adviseur worden toegerekend.</a:t>
            </a:r>
            <a:endParaRPr lang="nl-NL" sz="2600" dirty="0">
              <a:solidFill>
                <a:schemeClr val="tx2"/>
              </a:solidFill>
              <a:latin typeface="Arial" charset="0"/>
              <a:cs typeface="Arial" charset="0"/>
            </a:endParaRPr>
          </a:p>
          <a:p>
            <a:endParaRPr lang="nl-N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3045456"/>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Afbeelding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67" y="-47650"/>
            <a:ext cx="9144000" cy="6857999"/>
          </a:xfrm>
          <a:prstGeom prst="rect">
            <a:avLst/>
          </a:prstGeom>
        </p:spPr>
      </p:pic>
      <p:sp>
        <p:nvSpPr>
          <p:cNvPr id="7" name="Titel 6"/>
          <p:cNvSpPr>
            <a:spLocks noGrp="1"/>
          </p:cNvSpPr>
          <p:nvPr>
            <p:ph type="title"/>
          </p:nvPr>
        </p:nvSpPr>
        <p:spPr>
          <a:xfrm>
            <a:off x="701799" y="804800"/>
            <a:ext cx="7772400" cy="1143000"/>
          </a:xfrm>
        </p:spPr>
        <p:txBody>
          <a:bodyPr/>
          <a:lstStyle/>
          <a:p>
            <a:r>
              <a:rPr lang="nl-NL" dirty="0">
                <a:latin typeface="Arial" panose="020B0604020202020204" pitchFamily="34" charset="0"/>
                <a:cs typeface="Arial" panose="020B0604020202020204" pitchFamily="34" charset="0"/>
              </a:rPr>
              <a:t>Kern van de instructies</a:t>
            </a:r>
          </a:p>
        </p:txBody>
      </p:sp>
      <p:sp>
        <p:nvSpPr>
          <p:cNvPr id="8" name="Tijdelijke aanduiding voor inhoud 7"/>
          <p:cNvSpPr>
            <a:spLocks noGrp="1"/>
          </p:cNvSpPr>
          <p:nvPr>
            <p:ph idx="1"/>
          </p:nvPr>
        </p:nvSpPr>
        <p:spPr>
          <a:xfrm>
            <a:off x="701799" y="2133600"/>
            <a:ext cx="7772400" cy="4114800"/>
          </a:xfrm>
        </p:spPr>
        <p:txBody>
          <a:bodyPr/>
          <a:lstStyle/>
          <a:p>
            <a:r>
              <a:rPr lang="nl-NL" sz="2600" dirty="0">
                <a:latin typeface="Arial" charset="0"/>
                <a:cs typeface="Arial" charset="0"/>
              </a:rPr>
              <a:t>Onverwachte bezoeken van ambtenaren komen zelden voor</a:t>
            </a:r>
          </a:p>
          <a:p>
            <a:r>
              <a:rPr lang="nl-NL" sz="2600" dirty="0">
                <a:latin typeface="Arial" charset="0"/>
                <a:cs typeface="Arial" charset="0"/>
              </a:rPr>
              <a:t>Daarom doet u daarmee weinig ervaring op</a:t>
            </a:r>
          </a:p>
          <a:p>
            <a:r>
              <a:rPr lang="nl-NL" sz="2600" dirty="0">
                <a:latin typeface="Arial" charset="0"/>
                <a:cs typeface="Arial" charset="0"/>
              </a:rPr>
              <a:t>Als gevolg waarvan het moeilijk is om kennis op te bouwen en te onderhouden</a:t>
            </a:r>
          </a:p>
          <a:p>
            <a:r>
              <a:rPr lang="nl-NL" sz="2600" dirty="0">
                <a:latin typeface="Arial" charset="0"/>
                <a:cs typeface="Arial" charset="0"/>
              </a:rPr>
              <a:t>Bundeling van kennis en ervaring op groepsniveau</a:t>
            </a:r>
          </a:p>
          <a:p>
            <a:r>
              <a:rPr lang="nl-NL" sz="2600" dirty="0">
                <a:latin typeface="Arial" charset="0"/>
                <a:cs typeface="Arial" charset="0"/>
              </a:rPr>
              <a:t>Begeleiding van het proces door gespecialiseerde advocaten</a:t>
            </a:r>
          </a:p>
          <a:p>
            <a:endParaRPr lang="nl-N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482769"/>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Afbeelding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7" name="Titel 6"/>
          <p:cNvSpPr>
            <a:spLocks noGrp="1"/>
          </p:cNvSpPr>
          <p:nvPr>
            <p:ph type="title"/>
          </p:nvPr>
        </p:nvSpPr>
        <p:spPr>
          <a:xfrm>
            <a:off x="685800" y="908720"/>
            <a:ext cx="7772400" cy="1143000"/>
          </a:xfrm>
        </p:spPr>
        <p:txBody>
          <a:bodyPr/>
          <a:lstStyle/>
          <a:p>
            <a:r>
              <a:rPr lang="nl-NL" dirty="0">
                <a:latin typeface="Arial" panose="020B0604020202020204" pitchFamily="34" charset="0"/>
                <a:cs typeface="Arial" panose="020B0604020202020204" pitchFamily="34" charset="0"/>
              </a:rPr>
              <a:t>Kern van de instructies</a:t>
            </a:r>
          </a:p>
        </p:txBody>
      </p:sp>
      <p:sp>
        <p:nvSpPr>
          <p:cNvPr id="8" name="Tijdelijke aanduiding voor inhoud 7"/>
          <p:cNvSpPr>
            <a:spLocks noGrp="1"/>
          </p:cNvSpPr>
          <p:nvPr>
            <p:ph idx="1"/>
          </p:nvPr>
        </p:nvSpPr>
        <p:spPr>
          <a:xfrm>
            <a:off x="685800" y="2247899"/>
            <a:ext cx="7772400" cy="4114800"/>
          </a:xfrm>
        </p:spPr>
        <p:txBody>
          <a:bodyPr/>
          <a:lstStyle/>
          <a:p>
            <a:pPr lvl="0"/>
            <a:r>
              <a:rPr lang="nl-NL" sz="2600" dirty="0">
                <a:latin typeface="Arial" charset="0"/>
                <a:cs typeface="Arial" charset="0"/>
              </a:rPr>
              <a:t>Voorkomen dat gegevens worden verstrekt zonder wettelijke basis</a:t>
            </a:r>
          </a:p>
          <a:p>
            <a:pPr lvl="0"/>
            <a:endParaRPr lang="nl-NL" sz="1100" dirty="0">
              <a:latin typeface="Arial" charset="0"/>
              <a:cs typeface="Arial" charset="0"/>
            </a:endParaRPr>
          </a:p>
          <a:p>
            <a:pPr lvl="0"/>
            <a:r>
              <a:rPr lang="nl-NL" sz="2600" i="1" dirty="0" err="1">
                <a:latin typeface="Arial" charset="0"/>
                <a:cs typeface="Arial" charset="0"/>
              </a:rPr>
              <a:t>Four</a:t>
            </a:r>
            <a:r>
              <a:rPr lang="nl-NL" sz="2600" i="1" dirty="0">
                <a:latin typeface="Arial" charset="0"/>
                <a:cs typeface="Arial" charset="0"/>
              </a:rPr>
              <a:t> </a:t>
            </a:r>
            <a:r>
              <a:rPr lang="nl-NL" sz="2600" i="1" dirty="0" err="1">
                <a:latin typeface="Arial" charset="0"/>
                <a:cs typeface="Arial" charset="0"/>
              </a:rPr>
              <a:t>eyes</a:t>
            </a:r>
            <a:r>
              <a:rPr lang="nl-NL" sz="2600" i="1" dirty="0">
                <a:latin typeface="Arial" charset="0"/>
                <a:cs typeface="Arial" charset="0"/>
              </a:rPr>
              <a:t> </a:t>
            </a:r>
            <a:r>
              <a:rPr lang="nl-NL" sz="2600" i="1" dirty="0" err="1">
                <a:latin typeface="Arial" charset="0"/>
                <a:cs typeface="Arial" charset="0"/>
              </a:rPr>
              <a:t>principle</a:t>
            </a:r>
            <a:r>
              <a:rPr lang="nl-NL" sz="2600" dirty="0">
                <a:latin typeface="Arial" charset="0"/>
                <a:cs typeface="Arial" charset="0"/>
              </a:rPr>
              <a:t>: de beslissingen worden niet overgelaten aan degene die mogelijk betrokken is (en daarmee voor het betreffende geval een zwakke schakel kan zijn)</a:t>
            </a:r>
          </a:p>
          <a:p>
            <a:pPr lvl="0"/>
            <a:endParaRPr lang="nl-NL" sz="1100" dirty="0">
              <a:latin typeface="Arial" charset="0"/>
              <a:cs typeface="Arial" charset="0"/>
            </a:endParaRPr>
          </a:p>
          <a:p>
            <a:pPr lvl="0"/>
            <a:r>
              <a:rPr lang="nl-NL" sz="2600" dirty="0">
                <a:latin typeface="Arial" charset="0"/>
                <a:cs typeface="Arial" charset="0"/>
              </a:rPr>
              <a:t>Houvast en rust bieden</a:t>
            </a:r>
          </a:p>
          <a:p>
            <a:endParaRPr lang="nl-N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9779651"/>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Afbeelding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7" name="Titel 6"/>
          <p:cNvSpPr>
            <a:spLocks noGrp="1"/>
          </p:cNvSpPr>
          <p:nvPr>
            <p:ph type="title"/>
          </p:nvPr>
        </p:nvSpPr>
        <p:spPr>
          <a:xfrm>
            <a:off x="691158" y="843036"/>
            <a:ext cx="7772400" cy="1143000"/>
          </a:xfrm>
        </p:spPr>
        <p:txBody>
          <a:bodyPr/>
          <a:lstStyle/>
          <a:p>
            <a:r>
              <a:rPr lang="nl-NL" dirty="0">
                <a:latin typeface="Arial" panose="020B0604020202020204" pitchFamily="34" charset="0"/>
                <a:cs typeface="Arial" panose="020B0604020202020204" pitchFamily="34" charset="0"/>
              </a:rPr>
              <a:t>Programma</a:t>
            </a:r>
          </a:p>
        </p:txBody>
      </p:sp>
      <p:sp>
        <p:nvSpPr>
          <p:cNvPr id="8" name="Tijdelijke aanduiding voor inhoud 7"/>
          <p:cNvSpPr>
            <a:spLocks noGrp="1"/>
          </p:cNvSpPr>
          <p:nvPr>
            <p:ph idx="1"/>
          </p:nvPr>
        </p:nvSpPr>
        <p:spPr>
          <a:xfrm>
            <a:off x="699145" y="2204864"/>
            <a:ext cx="7772400" cy="4114800"/>
          </a:xfrm>
        </p:spPr>
        <p:txBody>
          <a:bodyPr/>
          <a:lstStyle/>
          <a:p>
            <a:r>
              <a:rPr lang="nl-NL" dirty="0">
                <a:latin typeface="Arial" panose="020B0604020202020204" pitchFamily="34" charset="0"/>
                <a:cs typeface="Arial" panose="020B0604020202020204" pitchFamily="34" charset="0"/>
              </a:rPr>
              <a:t>Introductie gevaren boete/straf</a:t>
            </a:r>
          </a:p>
          <a:p>
            <a:r>
              <a:rPr lang="nl-NL" dirty="0">
                <a:latin typeface="Arial" panose="020B0604020202020204" pitchFamily="34" charset="0"/>
                <a:cs typeface="Arial" panose="020B0604020202020204" pitchFamily="34" charset="0"/>
              </a:rPr>
              <a:t>De getuigplicht versus het zwijgrecht</a:t>
            </a:r>
          </a:p>
          <a:p>
            <a:r>
              <a:rPr lang="nl-NL" dirty="0">
                <a:latin typeface="Arial" panose="020B0604020202020204" pitchFamily="34" charset="0"/>
                <a:cs typeface="Arial" panose="020B0604020202020204" pitchFamily="34" charset="0"/>
              </a:rPr>
              <a:t>De medeplegersboete</a:t>
            </a:r>
          </a:p>
          <a:p>
            <a:r>
              <a:rPr lang="nl-NL" dirty="0">
                <a:latin typeface="Arial" panose="020B0604020202020204" pitchFamily="34" charset="0"/>
                <a:cs typeface="Arial" panose="020B0604020202020204" pitchFamily="34" charset="0"/>
              </a:rPr>
              <a:t>Het informele verschoningsrecht</a:t>
            </a:r>
          </a:p>
          <a:p>
            <a:r>
              <a:rPr lang="nl-NL" dirty="0">
                <a:latin typeface="Arial" panose="020B0604020202020204" pitchFamily="34" charset="0"/>
                <a:cs typeface="Arial" panose="020B0604020202020204" pitchFamily="34" charset="0"/>
              </a:rPr>
              <a:t>De uitlevering van digitale informatie</a:t>
            </a:r>
          </a:p>
          <a:p>
            <a:endParaRPr lang="nl-N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7058831"/>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Afbeelding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7" name="Titel 6"/>
          <p:cNvSpPr>
            <a:spLocks noGrp="1"/>
          </p:cNvSpPr>
          <p:nvPr>
            <p:ph type="title"/>
          </p:nvPr>
        </p:nvSpPr>
        <p:spPr/>
        <p:txBody>
          <a:bodyPr/>
          <a:lstStyle/>
          <a:p>
            <a:r>
              <a:rPr lang="nl-NL" dirty="0">
                <a:latin typeface="Arial" panose="020B0604020202020204" pitchFamily="34" charset="0"/>
                <a:cs typeface="Arial" panose="020B0604020202020204" pitchFamily="34" charset="0"/>
              </a:rPr>
              <a:t>Worst case</a:t>
            </a:r>
          </a:p>
        </p:txBody>
      </p:sp>
      <p:sp>
        <p:nvSpPr>
          <p:cNvPr id="8" name="Tijdelijke aanduiding voor inhoud 7"/>
          <p:cNvSpPr>
            <a:spLocks noGrp="1"/>
          </p:cNvSpPr>
          <p:nvPr>
            <p:ph idx="1"/>
          </p:nvPr>
        </p:nvSpPr>
        <p:spPr/>
        <p:txBody>
          <a:bodyPr/>
          <a:lstStyle/>
          <a:p>
            <a:pPr lvl="0"/>
            <a:r>
              <a:rPr lang="nl-NL" sz="2600" dirty="0">
                <a:latin typeface="Arial" charset="0"/>
                <a:cs typeface="Arial" charset="0"/>
              </a:rPr>
              <a:t>Aanhouding en meenemen voor verhoor</a:t>
            </a:r>
          </a:p>
          <a:p>
            <a:pPr lvl="0">
              <a:buNone/>
            </a:pPr>
            <a:endParaRPr lang="nl-NL" sz="1100" dirty="0">
              <a:latin typeface="Arial" charset="0"/>
              <a:cs typeface="Arial" charset="0"/>
            </a:endParaRPr>
          </a:p>
          <a:p>
            <a:pPr lvl="0"/>
            <a:r>
              <a:rPr lang="nl-NL" sz="2600" dirty="0">
                <a:latin typeface="Arial" charset="0"/>
                <a:cs typeface="Arial" charset="0"/>
              </a:rPr>
              <a:t>Gebeurt hoogst zelden</a:t>
            </a:r>
          </a:p>
          <a:p>
            <a:pPr marL="0" lvl="0" indent="0">
              <a:buNone/>
            </a:pPr>
            <a:endParaRPr lang="nl-NL" sz="1100" dirty="0">
              <a:latin typeface="Arial" charset="0"/>
              <a:cs typeface="Arial" charset="0"/>
            </a:endParaRPr>
          </a:p>
          <a:p>
            <a:pPr lvl="0"/>
            <a:r>
              <a:rPr lang="nl-NL" sz="2600" dirty="0">
                <a:latin typeface="Arial" charset="0"/>
                <a:cs typeface="Arial" charset="0"/>
              </a:rPr>
              <a:t>Aanhouding betekent: je bent verdachte</a:t>
            </a:r>
          </a:p>
          <a:p>
            <a:pPr lvl="0"/>
            <a:endParaRPr lang="nl-NL" sz="1100" dirty="0">
              <a:latin typeface="Arial" charset="0"/>
              <a:cs typeface="Arial" charset="0"/>
            </a:endParaRPr>
          </a:p>
          <a:p>
            <a:pPr lvl="0"/>
            <a:r>
              <a:rPr lang="nl-NL" sz="2600" dirty="0">
                <a:latin typeface="Arial" charset="0"/>
                <a:cs typeface="Arial" charset="0"/>
              </a:rPr>
              <a:t>De beslissing over de aanhouding wordt doorgaans niet veranderd door vrijwillig meewerken</a:t>
            </a:r>
          </a:p>
          <a:p>
            <a:endParaRPr lang="nl-N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8243620"/>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Afbeelding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7" name="Titel 6"/>
          <p:cNvSpPr>
            <a:spLocks noGrp="1"/>
          </p:cNvSpPr>
          <p:nvPr>
            <p:ph type="title"/>
          </p:nvPr>
        </p:nvSpPr>
        <p:spPr/>
        <p:txBody>
          <a:bodyPr/>
          <a:lstStyle/>
          <a:p>
            <a:r>
              <a:rPr lang="nl-NL" dirty="0">
                <a:latin typeface="Arial" panose="020B0604020202020204" pitchFamily="34" charset="0"/>
                <a:cs typeface="Arial" panose="020B0604020202020204" pitchFamily="34" charset="0"/>
              </a:rPr>
              <a:t>Worst case</a:t>
            </a:r>
          </a:p>
        </p:txBody>
      </p:sp>
      <p:sp>
        <p:nvSpPr>
          <p:cNvPr id="8" name="Tijdelijke aanduiding voor inhoud 7"/>
          <p:cNvSpPr>
            <a:spLocks noGrp="1"/>
          </p:cNvSpPr>
          <p:nvPr>
            <p:ph idx="1"/>
          </p:nvPr>
        </p:nvSpPr>
        <p:spPr/>
        <p:txBody>
          <a:bodyPr/>
          <a:lstStyle/>
          <a:p>
            <a:pPr lvl="0"/>
            <a:r>
              <a:rPr lang="nl-NL" sz="2600" dirty="0">
                <a:latin typeface="Arial" charset="0"/>
                <a:cs typeface="Arial" charset="0"/>
              </a:rPr>
              <a:t>Wellicht indien alsnog een gave bekentenis van het plegen van strafbare feiten wordt afgelegd</a:t>
            </a:r>
          </a:p>
          <a:p>
            <a:pPr lvl="0"/>
            <a:endParaRPr lang="nl-NL" sz="1100" dirty="0">
              <a:latin typeface="Arial" charset="0"/>
              <a:cs typeface="Arial" charset="0"/>
            </a:endParaRPr>
          </a:p>
          <a:p>
            <a:pPr lvl="0"/>
            <a:r>
              <a:rPr lang="nl-NL" sz="2600" dirty="0">
                <a:latin typeface="Arial" charset="0"/>
                <a:cs typeface="Arial" charset="0"/>
              </a:rPr>
              <a:t>Of een verklaring een bekentenis is, kun je zelf niet beoordelen (wat is voorwaardelijk opzet?)</a:t>
            </a:r>
          </a:p>
          <a:p>
            <a:pPr lvl="0"/>
            <a:endParaRPr lang="nl-NL" sz="1100" dirty="0">
              <a:latin typeface="Arial" charset="0"/>
              <a:cs typeface="Arial" charset="0"/>
            </a:endParaRPr>
          </a:p>
          <a:p>
            <a:pPr lvl="0"/>
            <a:r>
              <a:rPr lang="nl-NL" sz="2600" dirty="0">
                <a:latin typeface="Arial" charset="0"/>
                <a:cs typeface="Arial" charset="0"/>
              </a:rPr>
              <a:t>Dus om die reden nooit een verklaring afleggen</a:t>
            </a:r>
          </a:p>
          <a:p>
            <a:endParaRPr lang="nl-N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7729585"/>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Afbeelding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7" name="Titel 6"/>
          <p:cNvSpPr>
            <a:spLocks noGrp="1"/>
          </p:cNvSpPr>
          <p:nvPr>
            <p:ph type="title"/>
          </p:nvPr>
        </p:nvSpPr>
        <p:spPr/>
        <p:txBody>
          <a:bodyPr/>
          <a:lstStyle/>
          <a:p>
            <a:r>
              <a:rPr lang="nl-NL" dirty="0">
                <a:latin typeface="Arial" panose="020B0604020202020204" pitchFamily="34" charset="0"/>
                <a:cs typeface="Arial" panose="020B0604020202020204" pitchFamily="34" charset="0"/>
              </a:rPr>
              <a:t>Worst case</a:t>
            </a:r>
          </a:p>
        </p:txBody>
      </p:sp>
      <p:sp>
        <p:nvSpPr>
          <p:cNvPr id="8" name="Tijdelijke aanduiding voor inhoud 7"/>
          <p:cNvSpPr>
            <a:spLocks noGrp="1"/>
          </p:cNvSpPr>
          <p:nvPr>
            <p:ph idx="1"/>
          </p:nvPr>
        </p:nvSpPr>
        <p:spPr/>
        <p:txBody>
          <a:bodyPr/>
          <a:lstStyle/>
          <a:p>
            <a:r>
              <a:rPr lang="nl-NL" sz="2600" dirty="0">
                <a:latin typeface="Arial" charset="0"/>
                <a:cs typeface="Arial" charset="0"/>
              </a:rPr>
              <a:t>Blijf rustig, wacht op de komst van de advocaat en bespreek met hem/haar de aanpak</a:t>
            </a:r>
          </a:p>
          <a:p>
            <a:r>
              <a:rPr lang="nl-NL" sz="2600" dirty="0">
                <a:latin typeface="Arial" charset="0"/>
                <a:cs typeface="Arial" charset="0"/>
              </a:rPr>
              <a:t>De verdachte heeft recht op overleg met de advocaat voordat hij wordt verhoord en recht op bijstand tijdens verhoor</a:t>
            </a:r>
          </a:p>
          <a:p>
            <a:r>
              <a:rPr lang="nl-NL" sz="2600" dirty="0">
                <a:latin typeface="Arial" charset="0"/>
                <a:cs typeface="Arial" charset="0"/>
              </a:rPr>
              <a:t>De FIOD probeert de zaak rond te krijgen: alles wat u zegt, kan tegen u en uw onderneming gebruikt worden</a:t>
            </a:r>
          </a:p>
          <a:p>
            <a:endParaRPr lang="nl-NL"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7516895"/>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Afbeelding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8" name="Tijdelijke aanduiding voor inhoud 7"/>
          <p:cNvSpPr>
            <a:spLocks noGrp="1"/>
          </p:cNvSpPr>
          <p:nvPr>
            <p:ph idx="1"/>
          </p:nvPr>
        </p:nvSpPr>
        <p:spPr/>
        <p:txBody>
          <a:bodyPr/>
          <a:lstStyle/>
          <a:p>
            <a:pPr marL="0" indent="0" algn="ctr">
              <a:buNone/>
            </a:pPr>
            <a:endParaRPr lang="nl-NL" dirty="0">
              <a:latin typeface="Arial" panose="020B0604020202020204" pitchFamily="34" charset="0"/>
              <a:cs typeface="Arial" panose="020B0604020202020204" pitchFamily="34" charset="0"/>
            </a:endParaRPr>
          </a:p>
          <a:p>
            <a:pPr marL="0" indent="0" algn="ctr">
              <a:buNone/>
            </a:pPr>
            <a:r>
              <a:rPr lang="nl-NL" sz="4400" b="1" dirty="0">
                <a:latin typeface="Arial" panose="020B0604020202020204" pitchFamily="34" charset="0"/>
                <a:cs typeface="Arial" panose="020B0604020202020204" pitchFamily="34" charset="0"/>
              </a:rPr>
              <a:t>De medeplegersboete</a:t>
            </a:r>
          </a:p>
        </p:txBody>
      </p:sp>
    </p:spTree>
    <p:extLst>
      <p:ext uri="{BB962C8B-B14F-4D97-AF65-F5344CB8AC3E}">
        <p14:creationId xmlns:p14="http://schemas.microsoft.com/office/powerpoint/2010/main" val="2028139676"/>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Afbeelding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7" name="Titel 6"/>
          <p:cNvSpPr>
            <a:spLocks noGrp="1"/>
          </p:cNvSpPr>
          <p:nvPr>
            <p:ph type="title"/>
          </p:nvPr>
        </p:nvSpPr>
        <p:spPr>
          <a:xfrm>
            <a:off x="694915" y="670821"/>
            <a:ext cx="7772400" cy="1143000"/>
          </a:xfrm>
        </p:spPr>
        <p:txBody>
          <a:bodyPr/>
          <a:lstStyle/>
          <a:p>
            <a:r>
              <a:rPr lang="nl-NL" dirty="0">
                <a:latin typeface="Arial" panose="020B0604020202020204" pitchFamily="34" charset="0"/>
                <a:cs typeface="Arial" panose="020B0604020202020204" pitchFamily="34" charset="0"/>
              </a:rPr>
              <a:t>Medeplegersboetes</a:t>
            </a:r>
          </a:p>
        </p:txBody>
      </p:sp>
      <p:sp>
        <p:nvSpPr>
          <p:cNvPr id="8" name="Tijdelijke aanduiding voor inhoud 7"/>
          <p:cNvSpPr>
            <a:spLocks noGrp="1"/>
          </p:cNvSpPr>
          <p:nvPr>
            <p:ph idx="1"/>
          </p:nvPr>
        </p:nvSpPr>
        <p:spPr>
          <a:xfrm>
            <a:off x="685800" y="1967784"/>
            <a:ext cx="7772400" cy="4280616"/>
          </a:xfrm>
        </p:spPr>
        <p:txBody>
          <a:bodyPr/>
          <a:lstStyle/>
          <a:p>
            <a:pPr>
              <a:buFont typeface="Arial" panose="020B0604020202020204" pitchFamily="34" charset="0"/>
              <a:buChar char="•"/>
            </a:pPr>
            <a:r>
              <a:rPr lang="nl-NL" altLang="nl-NL" sz="2600" dirty="0">
                <a:latin typeface="Arial" panose="020B0604020202020204" pitchFamily="34" charset="0"/>
                <a:cs typeface="Arial" panose="020B0604020202020204" pitchFamily="34" charset="0"/>
              </a:rPr>
              <a:t>Deelnemingsvormen uit het strafrecht in het (fiscale) bestuursrecht</a:t>
            </a:r>
          </a:p>
          <a:p>
            <a:pPr>
              <a:buFont typeface="Arial" panose="020B0604020202020204" pitchFamily="34" charset="0"/>
              <a:buChar char="•"/>
            </a:pPr>
            <a:r>
              <a:rPr lang="nl-NL" altLang="nl-NL" sz="2600" dirty="0">
                <a:latin typeface="Arial" panose="020B0604020202020204" pitchFamily="34" charset="0"/>
                <a:cs typeface="Arial" panose="020B0604020202020204" pitchFamily="34" charset="0"/>
              </a:rPr>
              <a:t>Vanaf 1 juli 2009 (4</a:t>
            </a:r>
            <a:r>
              <a:rPr lang="nl-NL" altLang="nl-NL" sz="2600" baseline="30000" dirty="0">
                <a:latin typeface="Arial" panose="020B0604020202020204" pitchFamily="34" charset="0"/>
                <a:cs typeface="Arial" panose="020B0604020202020204" pitchFamily="34" charset="0"/>
              </a:rPr>
              <a:t>e</a:t>
            </a:r>
            <a:r>
              <a:rPr lang="nl-NL" altLang="nl-NL" sz="2600" dirty="0">
                <a:latin typeface="Arial" panose="020B0604020202020204" pitchFamily="34" charset="0"/>
                <a:cs typeface="Arial" panose="020B0604020202020204" pitchFamily="34" charset="0"/>
              </a:rPr>
              <a:t> tranche </a:t>
            </a:r>
            <a:r>
              <a:rPr lang="nl-NL" altLang="nl-NL" sz="2600" dirty="0" err="1">
                <a:latin typeface="Arial" panose="020B0604020202020204" pitchFamily="34" charset="0"/>
                <a:cs typeface="Arial" panose="020B0604020202020204" pitchFamily="34" charset="0"/>
              </a:rPr>
              <a:t>Awb</a:t>
            </a:r>
            <a:r>
              <a:rPr lang="nl-NL" altLang="nl-NL" sz="2600" dirty="0">
                <a:latin typeface="Arial" panose="020B0604020202020204" pitchFamily="34" charset="0"/>
                <a:cs typeface="Arial" panose="020B0604020202020204" pitchFamily="34" charset="0"/>
              </a:rPr>
              <a:t>): </a:t>
            </a:r>
            <a:r>
              <a:rPr lang="nl-NL" sz="2600" dirty="0">
                <a:latin typeface="Arial" pitchFamily="34" charset="0"/>
                <a:cs typeface="Arial" pitchFamily="34" charset="0"/>
              </a:rPr>
              <a:t>Artikel 5:1, lid 2, </a:t>
            </a:r>
            <a:r>
              <a:rPr lang="nl-NL" sz="2600" dirty="0" err="1">
                <a:latin typeface="Arial" pitchFamily="34" charset="0"/>
                <a:cs typeface="Arial" pitchFamily="34" charset="0"/>
              </a:rPr>
              <a:t>Awb</a:t>
            </a:r>
            <a:r>
              <a:rPr lang="nl-NL" sz="2600" dirty="0">
                <a:latin typeface="Arial" pitchFamily="34" charset="0"/>
                <a:cs typeface="Arial" pitchFamily="34" charset="0"/>
              </a:rPr>
              <a:t>: de overtreder is degene die de overtreding pleegt of </a:t>
            </a:r>
            <a:r>
              <a:rPr lang="nl-NL" sz="2600" i="1" dirty="0">
                <a:latin typeface="Arial" pitchFamily="34" charset="0"/>
                <a:cs typeface="Arial" pitchFamily="34" charset="0"/>
              </a:rPr>
              <a:t>medepleegt</a:t>
            </a:r>
            <a:endParaRPr lang="nl-NL" altLang="nl-NL" sz="2600" dirty="0">
              <a:latin typeface="Arial" panose="020B0604020202020204" pitchFamily="34" charset="0"/>
              <a:cs typeface="Arial" panose="020B0604020202020204" pitchFamily="34" charset="0"/>
            </a:endParaRPr>
          </a:p>
          <a:p>
            <a:pPr>
              <a:buFont typeface="Arial" panose="020B0604020202020204" pitchFamily="34" charset="0"/>
              <a:buChar char="•"/>
              <a:defRPr/>
            </a:pPr>
            <a:r>
              <a:rPr lang="nl-NL" altLang="nl-NL" sz="2600" dirty="0">
                <a:latin typeface="Arial" panose="020B0604020202020204" pitchFamily="34" charset="0"/>
                <a:cs typeface="Arial" panose="020B0604020202020204" pitchFamily="34" charset="0"/>
              </a:rPr>
              <a:t>Vanaf 1 januari 2014: </a:t>
            </a:r>
            <a:r>
              <a:rPr lang="nl-NL" sz="2600" dirty="0">
                <a:latin typeface="Arial" pitchFamily="34" charset="0"/>
                <a:cs typeface="Arial" pitchFamily="34" charset="0"/>
              </a:rPr>
              <a:t>Artikel 67o AWR: in afwijking van art. 5:1 Awb ook </a:t>
            </a:r>
            <a:r>
              <a:rPr lang="nl-NL" sz="2600" i="1" dirty="0">
                <a:latin typeface="Arial" pitchFamily="34" charset="0"/>
                <a:cs typeface="Arial" pitchFamily="34" charset="0"/>
              </a:rPr>
              <a:t>doen pleger, uitlokker, medeplichtige</a:t>
            </a:r>
          </a:p>
          <a:p>
            <a:pPr>
              <a:buFont typeface="Arial" panose="020B0604020202020204" pitchFamily="34" charset="0"/>
              <a:buChar char="•"/>
              <a:defRPr/>
            </a:pPr>
            <a:r>
              <a:rPr lang="nl-NL" sz="2600" dirty="0">
                <a:latin typeface="Arial" pitchFamily="34" charset="0"/>
                <a:cs typeface="Arial" pitchFamily="34" charset="0"/>
              </a:rPr>
              <a:t>Sinds 1 januari 2016 10-15 dergelijke boetes opgelegd (Wob)</a:t>
            </a:r>
          </a:p>
          <a:p>
            <a:pPr indent="0"/>
            <a:endParaRPr lang="nl-NL" altLang="nl-NL" sz="2400" dirty="0">
              <a:latin typeface="Arial" panose="020B0604020202020204" pitchFamily="34" charset="0"/>
              <a:cs typeface="Arial" panose="020B0604020202020204" pitchFamily="34" charset="0"/>
            </a:endParaRPr>
          </a:p>
          <a:p>
            <a:pPr>
              <a:buFont typeface="Arial" charset="0"/>
              <a:buNone/>
              <a:defRPr/>
            </a:pPr>
            <a:endParaRPr lang="nl-NL" dirty="0"/>
          </a:p>
          <a:p>
            <a:pPr>
              <a:buFont typeface="Arial" charset="0"/>
              <a:buNone/>
              <a:defRPr/>
            </a:pPr>
            <a:endParaRPr lang="nl-NL" sz="2400" dirty="0"/>
          </a:p>
        </p:txBody>
      </p:sp>
      <p:sp>
        <p:nvSpPr>
          <p:cNvPr id="2" name="Tijdelijke aanduiding voor dianummer 1"/>
          <p:cNvSpPr>
            <a:spLocks noGrp="1"/>
          </p:cNvSpPr>
          <p:nvPr>
            <p:ph type="sldNum" sz="quarter" idx="12"/>
          </p:nvPr>
        </p:nvSpPr>
        <p:spPr/>
        <p:txBody>
          <a:bodyPr/>
          <a:lstStyle/>
          <a:p>
            <a:fld id="{682154BC-961E-43D8-ADFF-20C6DDC74609}" type="slidenum">
              <a:rPr lang="nl-NL" smtClean="0"/>
              <a:pPr/>
              <a:t>24</a:t>
            </a:fld>
            <a:endParaRPr lang="nl-NL"/>
          </a:p>
        </p:txBody>
      </p:sp>
    </p:spTree>
    <p:extLst>
      <p:ext uri="{BB962C8B-B14F-4D97-AF65-F5344CB8AC3E}">
        <p14:creationId xmlns:p14="http://schemas.microsoft.com/office/powerpoint/2010/main" val="1109125209"/>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Afbeelding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7" name="Titel 6"/>
          <p:cNvSpPr>
            <a:spLocks noGrp="1"/>
          </p:cNvSpPr>
          <p:nvPr>
            <p:ph type="title"/>
          </p:nvPr>
        </p:nvSpPr>
        <p:spPr>
          <a:xfrm>
            <a:off x="685800" y="952501"/>
            <a:ext cx="7772400" cy="1143000"/>
          </a:xfrm>
        </p:spPr>
        <p:txBody>
          <a:bodyPr/>
          <a:lstStyle/>
          <a:p>
            <a:r>
              <a:rPr lang="nl-NL" dirty="0">
                <a:latin typeface="Arial" panose="020B0604020202020204" pitchFamily="34" charset="0"/>
                <a:cs typeface="Arial" panose="020B0604020202020204" pitchFamily="34" charset="0"/>
              </a:rPr>
              <a:t>Medepleger en medeplichtige</a:t>
            </a:r>
          </a:p>
        </p:txBody>
      </p:sp>
      <p:sp>
        <p:nvSpPr>
          <p:cNvPr id="8" name="Tijdelijke aanduiding voor inhoud 7"/>
          <p:cNvSpPr>
            <a:spLocks noGrp="1"/>
          </p:cNvSpPr>
          <p:nvPr>
            <p:ph idx="1"/>
          </p:nvPr>
        </p:nvSpPr>
        <p:spPr>
          <a:xfrm>
            <a:off x="685800" y="2133600"/>
            <a:ext cx="7772400" cy="4114800"/>
          </a:xfrm>
        </p:spPr>
        <p:txBody>
          <a:bodyPr/>
          <a:lstStyle/>
          <a:p>
            <a:pPr>
              <a:buFont typeface="Arial" panose="020B0604020202020204" pitchFamily="34" charset="0"/>
              <a:buChar char="•"/>
            </a:pPr>
            <a:r>
              <a:rPr lang="nl-NL" altLang="nl-NL" sz="2400" dirty="0">
                <a:latin typeface="Arial" panose="020B0604020202020204" pitchFamily="34" charset="0"/>
                <a:cs typeface="Arial" panose="020B0604020202020204" pitchFamily="34" charset="0"/>
              </a:rPr>
              <a:t>Dubbel opzet: </a:t>
            </a:r>
            <a:r>
              <a:rPr lang="nl-NL" sz="2400" dirty="0">
                <a:latin typeface="Arial" panose="020B0604020202020204" pitchFamily="34" charset="0"/>
                <a:cs typeface="Arial" panose="020B0604020202020204" pitchFamily="34" charset="0"/>
              </a:rPr>
              <a:t>opzet op de bestanddelen van de delictsomschrijving en opzet op het medeplegen dan wel behulpzaam zijn</a:t>
            </a:r>
          </a:p>
          <a:p>
            <a:pPr>
              <a:buFont typeface="Arial" panose="020B0604020202020204" pitchFamily="34" charset="0"/>
              <a:buChar char="•"/>
            </a:pPr>
            <a:r>
              <a:rPr lang="nl-NL" altLang="nl-NL" sz="2400" dirty="0">
                <a:latin typeface="Arial" panose="020B0604020202020204" pitchFamily="34" charset="0"/>
                <a:cs typeface="Arial" panose="020B0604020202020204" pitchFamily="34" charset="0"/>
              </a:rPr>
              <a:t>HR 2 december 2014, ECLI:NL:HR:2014:3474:</a:t>
            </a:r>
          </a:p>
          <a:p>
            <a:pPr lvl="1">
              <a:buFont typeface="Arial" panose="020B0604020202020204" pitchFamily="34" charset="0"/>
              <a:buChar char="•"/>
            </a:pPr>
            <a:r>
              <a:rPr lang="nl-NL" sz="2000" dirty="0">
                <a:latin typeface="Arial" pitchFamily="34" charset="0"/>
                <a:cs typeface="Arial" pitchFamily="34" charset="0"/>
              </a:rPr>
              <a:t>Medeplegen: voldoende nauwe en bewuste samenwerking: intensiteit, onderlinge taakverdeling, rol in voorbereiding en uitvoering, belang rol verdachte. Accent ligt op samenwerking, minder op wie feitelijke handeling heeft verricht. Significante of wezenlijke bijdrage.</a:t>
            </a:r>
          </a:p>
          <a:p>
            <a:pPr lvl="1">
              <a:buFont typeface="Arial" panose="020B0604020202020204" pitchFamily="34" charset="0"/>
              <a:buChar char="•"/>
            </a:pPr>
            <a:r>
              <a:rPr lang="nl-NL" sz="2000" dirty="0">
                <a:latin typeface="Arial" pitchFamily="34" charset="0"/>
                <a:cs typeface="Arial" pitchFamily="34" charset="0"/>
              </a:rPr>
              <a:t>Medeplichtig: bevorderen en/of vergemakkelijken van een door een ander begaan misdrijf</a:t>
            </a:r>
          </a:p>
          <a:p>
            <a:pPr indent="0"/>
            <a:endParaRPr lang="nl-NL" altLang="nl-NL" sz="2400" dirty="0">
              <a:latin typeface="Arial" panose="020B0604020202020204" pitchFamily="34" charset="0"/>
              <a:cs typeface="Arial" panose="020B0604020202020204" pitchFamily="34" charset="0"/>
            </a:endParaRPr>
          </a:p>
          <a:p>
            <a:pPr>
              <a:buFont typeface="Arial" charset="0"/>
              <a:buNone/>
              <a:defRPr/>
            </a:pPr>
            <a:endParaRPr lang="nl-NL" dirty="0"/>
          </a:p>
          <a:p>
            <a:pPr>
              <a:buFont typeface="Arial" charset="0"/>
              <a:buNone/>
              <a:defRPr/>
            </a:pPr>
            <a:endParaRPr lang="nl-NL" sz="2400" dirty="0"/>
          </a:p>
        </p:txBody>
      </p:sp>
      <p:sp>
        <p:nvSpPr>
          <p:cNvPr id="2" name="Tijdelijke aanduiding voor dianummer 1"/>
          <p:cNvSpPr>
            <a:spLocks noGrp="1"/>
          </p:cNvSpPr>
          <p:nvPr>
            <p:ph type="sldNum" sz="quarter" idx="12"/>
          </p:nvPr>
        </p:nvSpPr>
        <p:spPr/>
        <p:txBody>
          <a:bodyPr/>
          <a:lstStyle/>
          <a:p>
            <a:fld id="{682154BC-961E-43D8-ADFF-20C6DDC74609}" type="slidenum">
              <a:rPr lang="nl-NL" smtClean="0"/>
              <a:pPr/>
              <a:t>25</a:t>
            </a:fld>
            <a:endParaRPr lang="nl-NL"/>
          </a:p>
        </p:txBody>
      </p:sp>
    </p:spTree>
    <p:extLst>
      <p:ext uri="{BB962C8B-B14F-4D97-AF65-F5344CB8AC3E}">
        <p14:creationId xmlns:p14="http://schemas.microsoft.com/office/powerpoint/2010/main" val="2303492297"/>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Afbeelding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7" name="Titel 6"/>
          <p:cNvSpPr>
            <a:spLocks noGrp="1"/>
          </p:cNvSpPr>
          <p:nvPr>
            <p:ph type="title"/>
          </p:nvPr>
        </p:nvSpPr>
        <p:spPr>
          <a:xfrm>
            <a:off x="685800" y="849288"/>
            <a:ext cx="7772400" cy="1143000"/>
          </a:xfrm>
        </p:spPr>
        <p:txBody>
          <a:bodyPr/>
          <a:lstStyle/>
          <a:p>
            <a:r>
              <a:rPr lang="nl-NL" dirty="0">
                <a:latin typeface="Arial" panose="020B0604020202020204" pitchFamily="34" charset="0"/>
                <a:cs typeface="Arial" panose="020B0604020202020204" pitchFamily="34" charset="0"/>
              </a:rPr>
              <a:t>Feitelijk leidinggeven</a:t>
            </a:r>
          </a:p>
        </p:txBody>
      </p:sp>
      <p:sp>
        <p:nvSpPr>
          <p:cNvPr id="8" name="Tijdelijke aanduiding voor inhoud 7"/>
          <p:cNvSpPr>
            <a:spLocks noGrp="1"/>
          </p:cNvSpPr>
          <p:nvPr>
            <p:ph idx="1"/>
          </p:nvPr>
        </p:nvSpPr>
        <p:spPr>
          <a:xfrm>
            <a:off x="685800" y="1981200"/>
            <a:ext cx="8206680" cy="4114800"/>
          </a:xfrm>
        </p:spPr>
        <p:txBody>
          <a:bodyPr/>
          <a:lstStyle/>
          <a:p>
            <a:pPr>
              <a:buFont typeface="Arial" panose="020B0604020202020204" pitchFamily="34" charset="0"/>
              <a:buChar char="•"/>
            </a:pPr>
            <a:r>
              <a:rPr lang="nl-NL" altLang="nl-NL" sz="2400" dirty="0">
                <a:latin typeface="Arial" panose="020B0604020202020204" pitchFamily="34" charset="0"/>
                <a:cs typeface="Arial" panose="020B0604020202020204" pitchFamily="34" charset="0"/>
              </a:rPr>
              <a:t>HR 26 april 2016, ECLI:NL:HR:2016:733, NBSTRAF 2016/146</a:t>
            </a:r>
          </a:p>
          <a:p>
            <a:pPr lvl="1">
              <a:buFont typeface="Arial" panose="020B0604020202020204" pitchFamily="34" charset="0"/>
              <a:buChar char="•"/>
            </a:pPr>
            <a:r>
              <a:rPr lang="da-DK" sz="2000" dirty="0">
                <a:latin typeface="Arial" panose="020B0604020202020204" pitchFamily="34" charset="0"/>
                <a:cs typeface="Arial" panose="020B0604020202020204" pitchFamily="34" charset="0"/>
              </a:rPr>
              <a:t>Drijfmest: HR 21 oktober 2003, ECLI:NL:HR:2003:AF7938</a:t>
            </a:r>
          </a:p>
          <a:p>
            <a:pPr lvl="1">
              <a:buFont typeface="Arial" panose="020B0604020202020204" pitchFamily="34" charset="0"/>
              <a:buChar char="•"/>
            </a:pPr>
            <a:r>
              <a:rPr lang="nl-NL" sz="2000" dirty="0">
                <a:latin typeface="Arial" panose="020B0604020202020204" pitchFamily="34" charset="0"/>
                <a:cs typeface="Arial" panose="020B0604020202020204" pitchFamily="34" charset="0"/>
              </a:rPr>
              <a:t>Slavenburg: HR 16 december 1986, ECLI:NL:HR:1986:AC9607</a:t>
            </a:r>
            <a:r>
              <a:rPr lang="da-DK" sz="2000" dirty="0">
                <a:latin typeface="Arial" panose="020B0604020202020204" pitchFamily="34" charset="0"/>
                <a:cs typeface="Arial" panose="020B0604020202020204" pitchFamily="34" charset="0"/>
              </a:rPr>
              <a:t> </a:t>
            </a:r>
          </a:p>
          <a:p>
            <a:pPr>
              <a:buFont typeface="Arial" panose="020B0604020202020204" pitchFamily="34" charset="0"/>
              <a:buChar char="•"/>
            </a:pPr>
            <a:r>
              <a:rPr lang="nl-NL" altLang="nl-NL" sz="2400" i="1" dirty="0">
                <a:latin typeface="Arial" panose="020B0604020202020204" pitchFamily="34" charset="0"/>
                <a:cs typeface="Arial" panose="020B0604020202020204" pitchFamily="34" charset="0"/>
              </a:rPr>
              <a:t>Job </a:t>
            </a:r>
            <a:r>
              <a:rPr lang="nl-NL" altLang="nl-NL" sz="2400" i="1" dirty="0" err="1">
                <a:latin typeface="Arial" panose="020B0604020202020204" pitchFamily="34" charset="0"/>
                <a:cs typeface="Arial" panose="020B0604020202020204" pitchFamily="34" charset="0"/>
              </a:rPr>
              <a:t>title</a:t>
            </a:r>
            <a:r>
              <a:rPr lang="nl-NL" altLang="nl-NL" sz="2400" i="1" dirty="0">
                <a:latin typeface="Arial" panose="020B0604020202020204" pitchFamily="34" charset="0"/>
                <a:cs typeface="Arial" panose="020B0604020202020204" pitchFamily="34" charset="0"/>
              </a:rPr>
              <a:t> </a:t>
            </a:r>
            <a:r>
              <a:rPr lang="nl-NL" altLang="nl-NL" sz="2400" dirty="0">
                <a:latin typeface="Arial" panose="020B0604020202020204" pitchFamily="34" charset="0"/>
                <a:cs typeface="Arial" panose="020B0604020202020204" pitchFamily="34" charset="0"/>
              </a:rPr>
              <a:t>op zich is niet voldoende</a:t>
            </a:r>
          </a:p>
          <a:p>
            <a:pPr>
              <a:buFont typeface="Arial" panose="020B0604020202020204" pitchFamily="34" charset="0"/>
              <a:buChar char="•"/>
            </a:pPr>
            <a:r>
              <a:rPr lang="nl-NL" altLang="nl-NL" sz="2400" dirty="0">
                <a:latin typeface="Arial" panose="020B0604020202020204" pitchFamily="34" charset="0"/>
                <a:cs typeface="Arial" panose="020B0604020202020204" pitchFamily="34" charset="0"/>
              </a:rPr>
              <a:t>Kan bestaan uit actief maar ook uit passief leiddinggeven</a:t>
            </a:r>
          </a:p>
          <a:p>
            <a:pPr>
              <a:buFont typeface="Arial" panose="020B0604020202020204" pitchFamily="34" charset="0"/>
              <a:buChar char="•"/>
            </a:pPr>
            <a:r>
              <a:rPr lang="nl-NL" altLang="nl-NL" sz="2400" dirty="0">
                <a:latin typeface="Arial" panose="020B0604020202020204" pitchFamily="34" charset="0"/>
                <a:cs typeface="Arial" panose="020B0604020202020204" pitchFamily="34" charset="0"/>
              </a:rPr>
              <a:t>Beleid voeren dat onvermijdelijk tot strafbare feiten leidt is voldoende, ook zonder fysieke betrokkenheid</a:t>
            </a:r>
          </a:p>
          <a:p>
            <a:pPr>
              <a:buFont typeface="Arial" charset="0"/>
              <a:buNone/>
              <a:defRPr/>
            </a:pPr>
            <a:endParaRPr lang="nl-NL" dirty="0"/>
          </a:p>
          <a:p>
            <a:pPr>
              <a:buFont typeface="Arial" charset="0"/>
              <a:buNone/>
              <a:defRPr/>
            </a:pPr>
            <a:endParaRPr lang="nl-NL" sz="2400" dirty="0"/>
          </a:p>
        </p:txBody>
      </p:sp>
      <p:sp>
        <p:nvSpPr>
          <p:cNvPr id="2" name="Tijdelijke aanduiding voor dianummer 1"/>
          <p:cNvSpPr>
            <a:spLocks noGrp="1"/>
          </p:cNvSpPr>
          <p:nvPr>
            <p:ph type="sldNum" sz="quarter" idx="12"/>
          </p:nvPr>
        </p:nvSpPr>
        <p:spPr/>
        <p:txBody>
          <a:bodyPr/>
          <a:lstStyle/>
          <a:p>
            <a:fld id="{682154BC-961E-43D8-ADFF-20C6DDC74609}" type="slidenum">
              <a:rPr lang="nl-NL" smtClean="0"/>
              <a:pPr/>
              <a:t>26</a:t>
            </a:fld>
            <a:endParaRPr lang="nl-NL"/>
          </a:p>
        </p:txBody>
      </p:sp>
    </p:spTree>
    <p:extLst>
      <p:ext uri="{BB962C8B-B14F-4D97-AF65-F5344CB8AC3E}">
        <p14:creationId xmlns:p14="http://schemas.microsoft.com/office/powerpoint/2010/main" val="2142394700"/>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Afbeelding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7" name="Titel 6"/>
          <p:cNvSpPr>
            <a:spLocks noGrp="1"/>
          </p:cNvSpPr>
          <p:nvPr>
            <p:ph type="title"/>
          </p:nvPr>
        </p:nvSpPr>
        <p:spPr>
          <a:xfrm>
            <a:off x="705061" y="759371"/>
            <a:ext cx="7918648" cy="1143000"/>
          </a:xfrm>
        </p:spPr>
        <p:txBody>
          <a:bodyPr/>
          <a:lstStyle/>
          <a:p>
            <a:r>
              <a:rPr lang="nl-NL" altLang="nl-NL" sz="3600" dirty="0">
                <a:solidFill>
                  <a:schemeClr val="tx1"/>
                </a:solidFill>
                <a:latin typeface="Arial" panose="020B0604020202020204" pitchFamily="34" charset="0"/>
                <a:cs typeface="Arial" panose="020B0604020202020204" pitchFamily="34" charset="0"/>
              </a:rPr>
              <a:t>Prille ontwikkelingen</a:t>
            </a:r>
            <a:endParaRPr lang="nl-NL" sz="3600" dirty="0">
              <a:latin typeface="Arial" panose="020B0604020202020204" pitchFamily="34" charset="0"/>
              <a:cs typeface="Arial" panose="020B0604020202020204" pitchFamily="34" charset="0"/>
            </a:endParaRPr>
          </a:p>
        </p:txBody>
      </p:sp>
      <p:sp>
        <p:nvSpPr>
          <p:cNvPr id="8" name="Tijdelijke aanduiding voor inhoud 7"/>
          <p:cNvSpPr>
            <a:spLocks noGrp="1"/>
          </p:cNvSpPr>
          <p:nvPr>
            <p:ph idx="1"/>
          </p:nvPr>
        </p:nvSpPr>
        <p:spPr>
          <a:xfrm>
            <a:off x="235893" y="1952625"/>
            <a:ext cx="8856984" cy="4114800"/>
          </a:xfrm>
        </p:spPr>
        <p:txBody>
          <a:bodyPr/>
          <a:lstStyle/>
          <a:p>
            <a:pPr>
              <a:buFont typeface="Arial" panose="020B0604020202020204" pitchFamily="34" charset="0"/>
              <a:buChar char="•"/>
              <a:defRPr/>
            </a:pPr>
            <a:r>
              <a:rPr lang="nl-NL" sz="2200" dirty="0">
                <a:latin typeface="Arial" pitchFamily="34" charset="0"/>
                <a:cs typeface="Arial" pitchFamily="34" charset="0"/>
              </a:rPr>
              <a:t>Rechtbank Gelderland 24 april 2017, ECLI:NL:RBGEL:2017:2297</a:t>
            </a:r>
          </a:p>
          <a:p>
            <a:pPr lvl="1">
              <a:buFont typeface="Arial" panose="020B0604020202020204" pitchFamily="34" charset="0"/>
              <a:buChar char="•"/>
              <a:defRPr/>
            </a:pPr>
            <a:r>
              <a:rPr lang="nl-NL" sz="2200" dirty="0">
                <a:latin typeface="Arial" pitchFamily="34" charset="0"/>
                <a:cs typeface="Arial" pitchFamily="34" charset="0"/>
              </a:rPr>
              <a:t>Vergrijpboete voor notaris</a:t>
            </a:r>
          </a:p>
          <a:p>
            <a:pPr lvl="1">
              <a:buFont typeface="Arial" panose="020B0604020202020204" pitchFamily="34" charset="0"/>
              <a:buChar char="•"/>
              <a:defRPr/>
            </a:pPr>
            <a:r>
              <a:rPr lang="nl-NL" sz="2200" dirty="0">
                <a:latin typeface="Arial" pitchFamily="34" charset="0"/>
                <a:cs typeface="Arial" pitchFamily="34" charset="0"/>
              </a:rPr>
              <a:t>Overtreding voor of na 1 juli 2009?</a:t>
            </a:r>
          </a:p>
          <a:p>
            <a:pPr lvl="1">
              <a:buFont typeface="Arial" panose="020B0604020202020204" pitchFamily="34" charset="0"/>
              <a:buChar char="•"/>
              <a:defRPr/>
            </a:pPr>
            <a:r>
              <a:rPr lang="nl-NL" sz="2200" dirty="0">
                <a:latin typeface="Arial" pitchFamily="34" charset="0"/>
                <a:cs typeface="Arial" pitchFamily="34" charset="0"/>
              </a:rPr>
              <a:t>‘Veroordeling’ voor medeplegen want volgens Rechtbank nauwe en bewuste samenwerking met pleger die reeds beboet was.</a:t>
            </a:r>
          </a:p>
          <a:p>
            <a:pPr lvl="1">
              <a:buFont typeface="Arial" panose="020B0604020202020204" pitchFamily="34" charset="0"/>
              <a:buChar char="•"/>
              <a:defRPr/>
            </a:pPr>
            <a:r>
              <a:rPr lang="nl-NL" sz="2200" dirty="0">
                <a:latin typeface="Arial" pitchFamily="34" charset="0"/>
                <a:cs typeface="Arial" pitchFamily="34" charset="0"/>
              </a:rPr>
              <a:t>Vergrijpboete:</a:t>
            </a:r>
          </a:p>
          <a:p>
            <a:pPr lvl="2">
              <a:buFont typeface="Arial" panose="020B0604020202020204" pitchFamily="34" charset="0"/>
              <a:buChar char="•"/>
              <a:defRPr/>
            </a:pPr>
            <a:r>
              <a:rPr lang="nl-NL" sz="2200" dirty="0">
                <a:latin typeface="Arial" pitchFamily="34" charset="0"/>
                <a:cs typeface="Arial" pitchFamily="34" charset="0"/>
              </a:rPr>
              <a:t>Uitgangspunt: 100% passend en geboden (samenspanning, voorbeeldfunctie)</a:t>
            </a:r>
          </a:p>
          <a:p>
            <a:pPr lvl="2">
              <a:buFont typeface="Arial" panose="020B0604020202020204" pitchFamily="34" charset="0"/>
              <a:buChar char="•"/>
              <a:defRPr/>
            </a:pPr>
            <a:r>
              <a:rPr lang="nl-NL" sz="2200" dirty="0">
                <a:latin typeface="Arial" pitchFamily="34" charset="0"/>
                <a:cs typeface="Arial" pitchFamily="34" charset="0"/>
              </a:rPr>
              <a:t>Vermindering boete met 50% want teruggaaf komt niet aan notaris persoonlijk ten goede</a:t>
            </a:r>
          </a:p>
          <a:p>
            <a:pPr marL="0" lvl="2" indent="0">
              <a:buNone/>
              <a:defRPr/>
            </a:pPr>
            <a:endParaRPr lang="nl-NL" dirty="0"/>
          </a:p>
          <a:p>
            <a:pPr>
              <a:buFont typeface="Arial" charset="0"/>
              <a:buNone/>
              <a:defRPr/>
            </a:pPr>
            <a:endParaRPr lang="nl-NL" sz="2400" dirty="0"/>
          </a:p>
        </p:txBody>
      </p:sp>
      <p:sp>
        <p:nvSpPr>
          <p:cNvPr id="2" name="Tijdelijke aanduiding voor dianummer 1"/>
          <p:cNvSpPr>
            <a:spLocks noGrp="1"/>
          </p:cNvSpPr>
          <p:nvPr>
            <p:ph type="sldNum" sz="quarter" idx="12"/>
          </p:nvPr>
        </p:nvSpPr>
        <p:spPr/>
        <p:txBody>
          <a:bodyPr/>
          <a:lstStyle/>
          <a:p>
            <a:fld id="{682154BC-961E-43D8-ADFF-20C6DDC74609}" type="slidenum">
              <a:rPr lang="nl-NL" smtClean="0"/>
              <a:pPr/>
              <a:t>27</a:t>
            </a:fld>
            <a:endParaRPr lang="nl-NL"/>
          </a:p>
        </p:txBody>
      </p:sp>
    </p:spTree>
    <p:extLst>
      <p:ext uri="{BB962C8B-B14F-4D97-AF65-F5344CB8AC3E}">
        <p14:creationId xmlns:p14="http://schemas.microsoft.com/office/powerpoint/2010/main" val="486057732"/>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Afbeelding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7" name="Titel 6"/>
          <p:cNvSpPr>
            <a:spLocks noGrp="1"/>
          </p:cNvSpPr>
          <p:nvPr>
            <p:ph type="title"/>
          </p:nvPr>
        </p:nvSpPr>
        <p:spPr>
          <a:xfrm>
            <a:off x="679723" y="776289"/>
            <a:ext cx="7772400" cy="1143000"/>
          </a:xfrm>
        </p:spPr>
        <p:txBody>
          <a:bodyPr/>
          <a:lstStyle/>
          <a:p>
            <a:r>
              <a:rPr lang="nl-NL" altLang="nl-NL" sz="3600" dirty="0">
                <a:solidFill>
                  <a:schemeClr val="tx1"/>
                </a:solidFill>
                <a:latin typeface="Arial" panose="020B0604020202020204" pitchFamily="34" charset="0"/>
                <a:cs typeface="Arial" panose="020B0604020202020204" pitchFamily="34" charset="0"/>
              </a:rPr>
              <a:t>Prille ontwikkelingen</a:t>
            </a:r>
            <a:endParaRPr lang="nl-NL" sz="3600" dirty="0">
              <a:latin typeface="Arial" panose="020B0604020202020204" pitchFamily="34" charset="0"/>
              <a:cs typeface="Arial" panose="020B0604020202020204" pitchFamily="34" charset="0"/>
            </a:endParaRPr>
          </a:p>
        </p:txBody>
      </p:sp>
      <p:sp>
        <p:nvSpPr>
          <p:cNvPr id="8" name="Tijdelijke aanduiding voor inhoud 7"/>
          <p:cNvSpPr>
            <a:spLocks noGrp="1"/>
          </p:cNvSpPr>
          <p:nvPr>
            <p:ph idx="1"/>
          </p:nvPr>
        </p:nvSpPr>
        <p:spPr>
          <a:xfrm>
            <a:off x="395536" y="1628800"/>
            <a:ext cx="8424936" cy="4752528"/>
          </a:xfrm>
        </p:spPr>
        <p:txBody>
          <a:bodyPr/>
          <a:lstStyle/>
          <a:p>
            <a:pPr marL="342000" lvl="2" indent="-342000">
              <a:buFont typeface="Arial" panose="020B0604020202020204" pitchFamily="34" charset="0"/>
              <a:buChar char="•"/>
              <a:defRPr/>
            </a:pPr>
            <a:r>
              <a:rPr lang="nl-NL" dirty="0">
                <a:latin typeface="Arial" pitchFamily="34" charset="0"/>
                <a:cs typeface="Arial" pitchFamily="34" charset="0"/>
              </a:rPr>
              <a:t>‘Bewezenverklaring’ van de Rechtbank (te) kort door de bocht?</a:t>
            </a:r>
          </a:p>
          <a:p>
            <a:pPr marL="799200" lvl="3" indent="-342000">
              <a:buFont typeface="Arial" panose="020B0604020202020204" pitchFamily="34" charset="0"/>
              <a:buChar char="•"/>
              <a:defRPr/>
            </a:pPr>
            <a:r>
              <a:rPr lang="nl-NL" sz="2200" dirty="0">
                <a:latin typeface="Arial" pitchFamily="34" charset="0"/>
                <a:cs typeface="Arial" pitchFamily="34" charset="0"/>
              </a:rPr>
              <a:t>Zie ‘Hertoghs Beschouwt’ van 12 juni 2017 ‘Eerste oordeel over medeplegersboete: geen beste beurt.’</a:t>
            </a:r>
          </a:p>
          <a:p>
            <a:pPr marL="342000" lvl="2" indent="-342000">
              <a:buFont typeface="Arial" panose="020B0604020202020204" pitchFamily="34" charset="0"/>
              <a:buChar char="•"/>
              <a:defRPr/>
            </a:pPr>
            <a:r>
              <a:rPr lang="nl-NL" dirty="0">
                <a:latin typeface="Arial" pitchFamily="34" charset="0"/>
                <a:cs typeface="Arial" pitchFamily="34" charset="0"/>
              </a:rPr>
              <a:t>Gerechtshof Arnhem-Leeuwarden 23 mei 2018 </a:t>
            </a:r>
          </a:p>
          <a:p>
            <a:pPr marL="0" indent="0">
              <a:buNone/>
            </a:pPr>
            <a:r>
              <a:rPr lang="nl-NL" sz="2400" dirty="0">
                <a:latin typeface="Arial" pitchFamily="34" charset="0"/>
                <a:cs typeface="Arial" pitchFamily="34" charset="0"/>
              </a:rPr>
              <a:t>    ECLI:NL:GHARL:2018:4680</a:t>
            </a:r>
          </a:p>
          <a:p>
            <a:pPr marL="799200" lvl="3" indent="-342000">
              <a:buFont typeface="Arial" panose="020B0604020202020204" pitchFamily="34" charset="0"/>
              <a:buChar char="•"/>
              <a:defRPr/>
            </a:pPr>
            <a:r>
              <a:rPr lang="nl-NL" sz="2400" dirty="0">
                <a:latin typeface="Arial" pitchFamily="34" charset="0"/>
                <a:cs typeface="Arial" pitchFamily="34" charset="0"/>
              </a:rPr>
              <a:t>Appelleren is riskeren € 55.000</a:t>
            </a:r>
          </a:p>
          <a:p>
            <a:pPr marL="799200" lvl="3" indent="-342000">
              <a:buFont typeface="Arial" panose="020B0604020202020204" pitchFamily="34" charset="0"/>
              <a:buChar char="•"/>
              <a:defRPr/>
            </a:pPr>
            <a:r>
              <a:rPr lang="nl-NL" sz="2400" dirty="0">
                <a:latin typeface="Arial" pitchFamily="34" charset="0"/>
                <a:cs typeface="Arial" pitchFamily="34" charset="0"/>
              </a:rPr>
              <a:t>Opzet ook bij aannemer (rol adviseursjurisprudentie?)</a:t>
            </a:r>
          </a:p>
          <a:p>
            <a:pPr marL="799200" lvl="3" indent="-342000">
              <a:buFont typeface="Arial" panose="020B0604020202020204" pitchFamily="34" charset="0"/>
              <a:buChar char="•"/>
              <a:defRPr/>
            </a:pPr>
            <a:r>
              <a:rPr lang="nl-NL" sz="2400" dirty="0">
                <a:latin typeface="Arial" pitchFamily="34" charset="0"/>
                <a:cs typeface="Arial" pitchFamily="34" charset="0"/>
              </a:rPr>
              <a:t>Geen pleitbaar standpunt</a:t>
            </a:r>
            <a:endParaRPr lang="nl-NL" sz="2200" dirty="0">
              <a:latin typeface="Arial" pitchFamily="34" charset="0"/>
              <a:cs typeface="Arial" pitchFamily="34" charset="0"/>
            </a:endParaRPr>
          </a:p>
          <a:p>
            <a:pPr marL="799200" lvl="3" indent="-342000">
              <a:buFont typeface="Arial" panose="020B0604020202020204" pitchFamily="34" charset="0"/>
              <a:buChar char="•"/>
              <a:defRPr/>
            </a:pPr>
            <a:r>
              <a:rPr lang="nl-NL" sz="2200" dirty="0">
                <a:latin typeface="Arial" pitchFamily="34" charset="0"/>
                <a:cs typeface="Arial" pitchFamily="34" charset="0"/>
              </a:rPr>
              <a:t>Zie ‘Hertoghs Beschouwt’ van 18 juni 2018 ‘De notaris is de klos.’</a:t>
            </a:r>
          </a:p>
          <a:p>
            <a:pPr marL="799200" lvl="3" indent="-342000">
              <a:buFont typeface="Arial" panose="020B0604020202020204" pitchFamily="34" charset="0"/>
              <a:buChar char="•"/>
              <a:defRPr/>
            </a:pPr>
            <a:r>
              <a:rPr lang="nl-NL" sz="2200" dirty="0">
                <a:latin typeface="Arial" pitchFamily="34" charset="0"/>
                <a:cs typeface="Arial" pitchFamily="34" charset="0"/>
              </a:rPr>
              <a:t>Geen cassatie</a:t>
            </a:r>
          </a:p>
          <a:p>
            <a:pPr marL="799200" lvl="3" indent="-342000">
              <a:buFont typeface="Arial" panose="020B0604020202020204" pitchFamily="34" charset="0"/>
              <a:buChar char="•"/>
              <a:defRPr/>
            </a:pPr>
            <a:endParaRPr lang="nl-NL" sz="2200" dirty="0">
              <a:latin typeface="Arial" pitchFamily="34" charset="0"/>
              <a:cs typeface="Arial" pitchFamily="34" charset="0"/>
            </a:endParaRPr>
          </a:p>
          <a:p>
            <a:pPr>
              <a:buFont typeface="Arial" charset="0"/>
              <a:buNone/>
              <a:defRPr/>
            </a:pPr>
            <a:endParaRPr lang="nl-NL" sz="2400" dirty="0"/>
          </a:p>
        </p:txBody>
      </p:sp>
      <p:sp>
        <p:nvSpPr>
          <p:cNvPr id="2" name="Tijdelijke aanduiding voor dianummer 1"/>
          <p:cNvSpPr>
            <a:spLocks noGrp="1"/>
          </p:cNvSpPr>
          <p:nvPr>
            <p:ph type="sldNum" sz="quarter" idx="12"/>
          </p:nvPr>
        </p:nvSpPr>
        <p:spPr/>
        <p:txBody>
          <a:bodyPr/>
          <a:lstStyle/>
          <a:p>
            <a:fld id="{682154BC-961E-43D8-ADFF-20C6DDC74609}" type="slidenum">
              <a:rPr lang="nl-NL" smtClean="0"/>
              <a:pPr/>
              <a:t>28</a:t>
            </a:fld>
            <a:endParaRPr lang="nl-NL"/>
          </a:p>
        </p:txBody>
      </p:sp>
    </p:spTree>
    <p:extLst>
      <p:ext uri="{BB962C8B-B14F-4D97-AF65-F5344CB8AC3E}">
        <p14:creationId xmlns:p14="http://schemas.microsoft.com/office/powerpoint/2010/main" val="464889513"/>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7" name="Titel 6"/>
          <p:cNvSpPr>
            <a:spLocks noGrp="1"/>
          </p:cNvSpPr>
          <p:nvPr>
            <p:ph type="title"/>
          </p:nvPr>
        </p:nvSpPr>
        <p:spPr>
          <a:xfrm>
            <a:off x="679159" y="701824"/>
            <a:ext cx="7772400" cy="1143000"/>
          </a:xfrm>
        </p:spPr>
        <p:txBody>
          <a:bodyPr/>
          <a:lstStyle/>
          <a:p>
            <a:r>
              <a:rPr lang="nl-NL" altLang="nl-NL" dirty="0">
                <a:solidFill>
                  <a:schemeClr val="tx1"/>
                </a:solidFill>
                <a:latin typeface="Arial" panose="020B0604020202020204" pitchFamily="34" charset="0"/>
                <a:cs typeface="Arial" panose="020B0604020202020204" pitchFamily="34" charset="0"/>
              </a:rPr>
              <a:t>Prille ontwikkelingen</a:t>
            </a:r>
            <a:endParaRPr lang="nl-NL" dirty="0">
              <a:latin typeface="Arial" panose="020B0604020202020204" pitchFamily="34" charset="0"/>
              <a:cs typeface="Arial" panose="020B0604020202020204" pitchFamily="34" charset="0"/>
            </a:endParaRPr>
          </a:p>
        </p:txBody>
      </p:sp>
      <p:sp>
        <p:nvSpPr>
          <p:cNvPr id="8" name="Tijdelijke aanduiding voor inhoud 7"/>
          <p:cNvSpPr>
            <a:spLocks noGrp="1"/>
          </p:cNvSpPr>
          <p:nvPr>
            <p:ph idx="1"/>
          </p:nvPr>
        </p:nvSpPr>
        <p:spPr>
          <a:xfrm>
            <a:off x="685800" y="1844824"/>
            <a:ext cx="8134672" cy="4114800"/>
          </a:xfrm>
        </p:spPr>
        <p:txBody>
          <a:bodyPr/>
          <a:lstStyle/>
          <a:p>
            <a:pPr>
              <a:buFont typeface="Arial" panose="020B0604020202020204" pitchFamily="34" charset="0"/>
              <a:buChar char="•"/>
              <a:defRPr/>
            </a:pPr>
            <a:r>
              <a:rPr lang="nl-NL" sz="2400" dirty="0">
                <a:latin typeface="Arial" panose="020B0604020202020204" pitchFamily="34" charset="0"/>
                <a:cs typeface="Arial" panose="020B0604020202020204" pitchFamily="34" charset="0"/>
              </a:rPr>
              <a:t>Rechtbank Noord-Holland 30 november 2017, ECLI:NL:RBNHO:2017:9859</a:t>
            </a:r>
          </a:p>
          <a:p>
            <a:pPr lvl="1">
              <a:buFont typeface="Arial" panose="020B0604020202020204" pitchFamily="34" charset="0"/>
              <a:buChar char="•"/>
              <a:defRPr/>
            </a:pPr>
            <a:r>
              <a:rPr lang="nl-NL" sz="2000" dirty="0">
                <a:latin typeface="Arial" panose="020B0604020202020204" pitchFamily="34" charset="0"/>
                <a:cs typeface="Arial" panose="020B0604020202020204" pitchFamily="34" charset="0"/>
              </a:rPr>
              <a:t>Boekenonderzoek bij vof, nihilaangiften ob</a:t>
            </a:r>
          </a:p>
          <a:p>
            <a:pPr lvl="1">
              <a:buFont typeface="Arial" panose="020B0604020202020204" pitchFamily="34" charset="0"/>
              <a:buChar char="•"/>
              <a:defRPr/>
            </a:pPr>
            <a:r>
              <a:rPr lang="nl-NL" sz="2000" dirty="0">
                <a:latin typeface="Arial" panose="020B0604020202020204" pitchFamily="34" charset="0"/>
                <a:cs typeface="Arial" panose="020B0604020202020204" pitchFamily="34" charset="0"/>
              </a:rPr>
              <a:t>Te weinig btw voldaan</a:t>
            </a:r>
          </a:p>
          <a:p>
            <a:pPr lvl="2">
              <a:buFont typeface="Arial" panose="020B0604020202020204" pitchFamily="34" charset="0"/>
              <a:buChar char="•"/>
              <a:defRPr/>
            </a:pPr>
            <a:r>
              <a:rPr lang="nl-NL" sz="2000" dirty="0">
                <a:latin typeface="Arial" panose="020B0604020202020204" pitchFamily="34" charset="0"/>
                <a:cs typeface="Arial" panose="020B0604020202020204" pitchFamily="34" charset="0"/>
              </a:rPr>
              <a:t>2011: € 21.110</a:t>
            </a:r>
          </a:p>
          <a:p>
            <a:pPr lvl="2">
              <a:buFont typeface="Arial" panose="020B0604020202020204" pitchFamily="34" charset="0"/>
              <a:buChar char="•"/>
              <a:defRPr/>
            </a:pPr>
            <a:r>
              <a:rPr lang="nl-NL" sz="2000" dirty="0">
                <a:latin typeface="Arial" panose="020B0604020202020204" pitchFamily="34" charset="0"/>
                <a:cs typeface="Arial" panose="020B0604020202020204" pitchFamily="34" charset="0"/>
              </a:rPr>
              <a:t>2012: € 24.210</a:t>
            </a:r>
          </a:p>
          <a:p>
            <a:pPr lvl="1">
              <a:buFont typeface="Arial" panose="020B0604020202020204" pitchFamily="34" charset="0"/>
              <a:buChar char="•"/>
              <a:defRPr/>
            </a:pPr>
            <a:r>
              <a:rPr lang="nl-NL" sz="2000" dirty="0">
                <a:latin typeface="Arial" panose="020B0604020202020204" pitchFamily="34" charset="0"/>
                <a:cs typeface="Arial" panose="020B0604020202020204" pitchFamily="34" charset="0"/>
              </a:rPr>
              <a:t>Naheffingsaanslag en vergrijpboete aan vof</a:t>
            </a:r>
          </a:p>
          <a:p>
            <a:pPr lvl="1">
              <a:buFont typeface="Arial" panose="020B0604020202020204" pitchFamily="34" charset="0"/>
              <a:buChar char="•"/>
              <a:defRPr/>
            </a:pPr>
            <a:r>
              <a:rPr lang="nl-NL" sz="2000" dirty="0">
                <a:latin typeface="Arial" panose="020B0604020202020204" pitchFamily="34" charset="0"/>
                <a:cs typeface="Arial" panose="020B0604020202020204" pitchFamily="34" charset="0"/>
              </a:rPr>
              <a:t>Nihilaangiften OB ingediend omdat belastingplichtige geen administratie aanleverde</a:t>
            </a:r>
          </a:p>
          <a:p>
            <a:pPr lvl="1">
              <a:buFont typeface="Arial" panose="020B0604020202020204" pitchFamily="34" charset="0"/>
              <a:buChar char="•"/>
              <a:defRPr/>
            </a:pPr>
            <a:r>
              <a:rPr lang="nl-NL" sz="2000" dirty="0">
                <a:latin typeface="Arial" panose="020B0604020202020204" pitchFamily="34" charset="0"/>
                <a:cs typeface="Arial" panose="020B0604020202020204" pitchFamily="34" charset="0"/>
              </a:rPr>
              <a:t>Waarschuwing adviseur: suppleren</a:t>
            </a:r>
          </a:p>
          <a:p>
            <a:pPr lvl="1">
              <a:buFont typeface="Arial" panose="020B0604020202020204" pitchFamily="34" charset="0"/>
              <a:buChar char="•"/>
              <a:defRPr/>
            </a:pPr>
            <a:r>
              <a:rPr lang="nl-NL" sz="2000" dirty="0">
                <a:latin typeface="Arial" panose="020B0604020202020204" pitchFamily="34" charset="0"/>
                <a:cs typeface="Arial" panose="020B0604020202020204" pitchFamily="34" charset="0"/>
              </a:rPr>
              <a:t>Geen suppletie ingediend</a:t>
            </a:r>
          </a:p>
          <a:p>
            <a:pPr lvl="1">
              <a:buFont typeface="Arial" panose="020B0604020202020204" pitchFamily="34" charset="0"/>
              <a:buChar char="•"/>
              <a:defRPr/>
            </a:pPr>
            <a:endParaRPr lang="nl-NL" sz="2000" dirty="0">
              <a:latin typeface="Arial" panose="020B0604020202020204" pitchFamily="34" charset="0"/>
              <a:cs typeface="Arial" panose="020B0604020202020204" pitchFamily="34" charset="0"/>
            </a:endParaRPr>
          </a:p>
        </p:txBody>
      </p:sp>
      <p:sp>
        <p:nvSpPr>
          <p:cNvPr id="2" name="Tijdelijke aanduiding voor dianummer 1"/>
          <p:cNvSpPr>
            <a:spLocks noGrp="1"/>
          </p:cNvSpPr>
          <p:nvPr>
            <p:ph type="sldNum" sz="quarter" idx="12"/>
          </p:nvPr>
        </p:nvSpPr>
        <p:spPr/>
        <p:txBody>
          <a:bodyPr/>
          <a:lstStyle/>
          <a:p>
            <a:fld id="{682154BC-961E-43D8-ADFF-20C6DDC74609}" type="slidenum">
              <a:rPr lang="nl-NL" smtClean="0">
                <a:latin typeface="Arial" panose="020B0604020202020204" pitchFamily="34" charset="0"/>
                <a:cs typeface="Arial" panose="020B0604020202020204" pitchFamily="34" charset="0"/>
              </a:rPr>
              <a:pPr/>
              <a:t>29</a:t>
            </a:fld>
            <a:endParaRPr lang="nl-N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3618842"/>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Afbeelding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7" name="Titel 6"/>
          <p:cNvSpPr>
            <a:spLocks noGrp="1"/>
          </p:cNvSpPr>
          <p:nvPr>
            <p:ph type="title"/>
          </p:nvPr>
        </p:nvSpPr>
        <p:spPr>
          <a:xfrm>
            <a:off x="685800" y="826766"/>
            <a:ext cx="7772400" cy="1143000"/>
          </a:xfrm>
        </p:spPr>
        <p:txBody>
          <a:bodyPr/>
          <a:lstStyle/>
          <a:p>
            <a:r>
              <a:rPr lang="nl-NL" dirty="0">
                <a:latin typeface="Arial" panose="020B0604020202020204" pitchFamily="34" charset="0"/>
                <a:cs typeface="Arial" panose="020B0604020202020204" pitchFamily="34" charset="0"/>
              </a:rPr>
              <a:t>Introductie sancties</a:t>
            </a:r>
          </a:p>
        </p:txBody>
      </p:sp>
      <p:sp>
        <p:nvSpPr>
          <p:cNvPr id="8" name="Tijdelijke aanduiding voor inhoud 7"/>
          <p:cNvSpPr>
            <a:spLocks noGrp="1"/>
          </p:cNvSpPr>
          <p:nvPr>
            <p:ph idx="1"/>
          </p:nvPr>
        </p:nvSpPr>
        <p:spPr>
          <a:xfrm>
            <a:off x="685800" y="1988840"/>
            <a:ext cx="7772400" cy="4114800"/>
          </a:xfrm>
        </p:spPr>
        <p:txBody>
          <a:bodyPr/>
          <a:lstStyle/>
          <a:p>
            <a:r>
              <a:rPr lang="nl-NL" sz="2600" dirty="0">
                <a:latin typeface="Arial" panose="020B0604020202020204" pitchFamily="34" charset="0"/>
                <a:cs typeface="Arial" panose="020B0604020202020204" pitchFamily="34" charset="0"/>
              </a:rPr>
              <a:t>Risico’s zijn aanzienlijk</a:t>
            </a:r>
          </a:p>
          <a:p>
            <a:r>
              <a:rPr lang="nl-NL" sz="2600" dirty="0">
                <a:latin typeface="Arial" panose="020B0604020202020204" pitchFamily="34" charset="0"/>
                <a:cs typeface="Arial" panose="020B0604020202020204" pitchFamily="34" charset="0"/>
              </a:rPr>
              <a:t>Verwijtbaarheid: opzet/voorwaardelijk opzet/grove schuld</a:t>
            </a:r>
          </a:p>
          <a:p>
            <a:r>
              <a:rPr lang="nl-NL" sz="2600" dirty="0">
                <a:latin typeface="Arial" panose="020B0604020202020204" pitchFamily="34" charset="0"/>
                <a:cs typeface="Arial" panose="020B0604020202020204" pitchFamily="34" charset="0"/>
              </a:rPr>
              <a:t>Zorgplicht versus vertrouwen</a:t>
            </a:r>
          </a:p>
          <a:p>
            <a:r>
              <a:rPr lang="nl-NL" sz="2600" dirty="0">
                <a:latin typeface="Arial" panose="020B0604020202020204" pitchFamily="34" charset="0"/>
                <a:cs typeface="Arial" panose="020B0604020202020204" pitchFamily="34" charset="0"/>
              </a:rPr>
              <a:t>Transparantie (HT) versus pleitbaar standpunt</a:t>
            </a:r>
          </a:p>
          <a:p>
            <a:r>
              <a:rPr lang="nl-NL" sz="2600" dirty="0">
                <a:latin typeface="Arial" panose="020B0604020202020204" pitchFamily="34" charset="0"/>
                <a:cs typeface="Arial" panose="020B0604020202020204" pitchFamily="34" charset="0"/>
              </a:rPr>
              <a:t>Vele sanctiemiddelen: bestuurlijke boete (medeplegen, medeplichtigheid, doen plegen en uitlokken), strafrecht, tuchtrecht en civiele aansprakelijkheid</a:t>
            </a:r>
          </a:p>
          <a:p>
            <a:pPr marL="0" indent="0">
              <a:buNone/>
            </a:pPr>
            <a:endParaRPr lang="nl-NL"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890322"/>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7" name="Titel 6"/>
          <p:cNvSpPr>
            <a:spLocks noGrp="1"/>
          </p:cNvSpPr>
          <p:nvPr>
            <p:ph type="title"/>
          </p:nvPr>
        </p:nvSpPr>
        <p:spPr>
          <a:xfrm>
            <a:off x="686869" y="701824"/>
            <a:ext cx="7772400" cy="1143000"/>
          </a:xfrm>
        </p:spPr>
        <p:txBody>
          <a:bodyPr/>
          <a:lstStyle/>
          <a:p>
            <a:r>
              <a:rPr lang="nl-NL" altLang="nl-NL" dirty="0">
                <a:solidFill>
                  <a:schemeClr val="tx1"/>
                </a:solidFill>
                <a:latin typeface="Arial" panose="020B0604020202020204" pitchFamily="34" charset="0"/>
                <a:cs typeface="Arial" panose="020B0604020202020204" pitchFamily="34" charset="0"/>
              </a:rPr>
              <a:t>Prille ontwikkelingen</a:t>
            </a:r>
            <a:endParaRPr lang="nl-NL" dirty="0">
              <a:latin typeface="Arial" panose="020B0604020202020204" pitchFamily="34" charset="0"/>
              <a:cs typeface="Arial" panose="020B0604020202020204" pitchFamily="34" charset="0"/>
            </a:endParaRPr>
          </a:p>
        </p:txBody>
      </p:sp>
      <p:sp>
        <p:nvSpPr>
          <p:cNvPr id="8" name="Tijdelijke aanduiding voor inhoud 7"/>
          <p:cNvSpPr>
            <a:spLocks noGrp="1"/>
          </p:cNvSpPr>
          <p:nvPr>
            <p:ph idx="1"/>
          </p:nvPr>
        </p:nvSpPr>
        <p:spPr>
          <a:xfrm>
            <a:off x="685800" y="1844824"/>
            <a:ext cx="8134672" cy="4114800"/>
          </a:xfrm>
        </p:spPr>
        <p:txBody>
          <a:bodyPr/>
          <a:lstStyle/>
          <a:p>
            <a:pPr>
              <a:buFont typeface="Arial" panose="020B0604020202020204" pitchFamily="34" charset="0"/>
              <a:buChar char="•"/>
              <a:defRPr/>
            </a:pPr>
            <a:r>
              <a:rPr lang="nl-NL" sz="2200" dirty="0">
                <a:latin typeface="Arial" panose="020B0604020202020204" pitchFamily="34" charset="0"/>
                <a:cs typeface="Arial" panose="020B0604020202020204" pitchFamily="34" charset="0"/>
              </a:rPr>
              <a:t>Uit verhoor adviseur en mede-eigenaar vof:</a:t>
            </a:r>
          </a:p>
          <a:p>
            <a:pPr marL="0" indent="0">
              <a:buNone/>
              <a:defRPr/>
            </a:pPr>
            <a:r>
              <a:rPr lang="nl-NL" sz="2400" dirty="0">
                <a:latin typeface="Arial" panose="020B0604020202020204" pitchFamily="34" charset="0"/>
                <a:cs typeface="Arial" panose="020B0604020202020204" pitchFamily="34" charset="0"/>
              </a:rPr>
              <a:t>“</a:t>
            </a:r>
            <a:r>
              <a:rPr lang="nl-NL" sz="2000" dirty="0">
                <a:latin typeface="Arial" panose="020B0604020202020204" pitchFamily="34" charset="0"/>
                <a:cs typeface="Arial" panose="020B0604020202020204" pitchFamily="34" charset="0"/>
              </a:rPr>
              <a:t>De heer [X] constateerde dat het niet goed ging met het bedrijf en dat het in financiële moeilijkheden verkeerde. Er was feitelijk </a:t>
            </a:r>
            <a:r>
              <a:rPr lang="nl-NL" sz="2000" u="sng" dirty="0">
                <a:latin typeface="Arial" panose="020B0604020202020204" pitchFamily="34" charset="0"/>
                <a:cs typeface="Arial" panose="020B0604020202020204" pitchFamily="34" charset="0"/>
              </a:rPr>
              <a:t>geen geld </a:t>
            </a:r>
            <a:r>
              <a:rPr lang="nl-NL" sz="2000" dirty="0">
                <a:latin typeface="Arial" panose="020B0604020202020204" pitchFamily="34" charset="0"/>
                <a:cs typeface="Arial" panose="020B0604020202020204" pitchFamily="34" charset="0"/>
              </a:rPr>
              <a:t>om omzetbelasting te betalen. Omdat het naar zijn idee een </a:t>
            </a:r>
            <a:r>
              <a:rPr lang="nl-NL" sz="2000" u="sng" dirty="0">
                <a:latin typeface="Arial" panose="020B0604020202020204" pitchFamily="34" charset="0"/>
                <a:cs typeface="Arial" panose="020B0604020202020204" pitchFamily="34" charset="0"/>
              </a:rPr>
              <a:t>levensvatbare onderneming</a:t>
            </a:r>
            <a:r>
              <a:rPr lang="nl-NL" sz="2000" dirty="0">
                <a:latin typeface="Arial" panose="020B0604020202020204" pitchFamily="34" charset="0"/>
                <a:cs typeface="Arial" panose="020B0604020202020204" pitchFamily="34" charset="0"/>
              </a:rPr>
              <a:t> was met genoeg potentieel en hij geen gezin (man, vrouw en kinderen) kapot wilde laten gaan besloot hij nihilaangiften omzetbelasting in te dienen en de suppletieaangiften achterwege te laten.” </a:t>
            </a:r>
          </a:p>
          <a:p>
            <a:pPr marL="0" indent="0">
              <a:buNone/>
              <a:defRPr/>
            </a:pPr>
            <a:endParaRPr lang="nl-NL" sz="2000" dirty="0">
              <a:latin typeface="Arial" panose="020B0604020202020204" pitchFamily="34" charset="0"/>
              <a:cs typeface="Arial" panose="020B0604020202020204" pitchFamily="34" charset="0"/>
            </a:endParaRPr>
          </a:p>
          <a:p>
            <a:pPr>
              <a:buFont typeface="Arial" panose="020B0604020202020204" pitchFamily="34" charset="0"/>
              <a:buChar char="•"/>
              <a:defRPr/>
            </a:pPr>
            <a:r>
              <a:rPr lang="nl-NL" sz="2200" dirty="0">
                <a:latin typeface="Arial" panose="020B0604020202020204" pitchFamily="34" charset="0"/>
                <a:cs typeface="Arial" panose="020B0604020202020204" pitchFamily="34" charset="0"/>
              </a:rPr>
              <a:t>Bij jaarrekening rechttrekken met suppletie </a:t>
            </a:r>
          </a:p>
          <a:p>
            <a:pPr>
              <a:buFont typeface="Arial" panose="020B0604020202020204" pitchFamily="34" charset="0"/>
              <a:buChar char="•"/>
              <a:defRPr/>
            </a:pPr>
            <a:r>
              <a:rPr lang="nl-NL" sz="2200" dirty="0">
                <a:latin typeface="Arial" panose="020B0604020202020204" pitchFamily="34" charset="0"/>
                <a:cs typeface="Arial" panose="020B0604020202020204" pitchFamily="34" charset="0"/>
              </a:rPr>
              <a:t>Adviseur stelde aangifte op en diende in, cliënt betaalde btw</a:t>
            </a:r>
          </a:p>
        </p:txBody>
      </p:sp>
      <p:sp>
        <p:nvSpPr>
          <p:cNvPr id="2" name="Tijdelijke aanduiding voor dianummer 1"/>
          <p:cNvSpPr>
            <a:spLocks noGrp="1"/>
          </p:cNvSpPr>
          <p:nvPr>
            <p:ph type="sldNum" sz="quarter" idx="12"/>
          </p:nvPr>
        </p:nvSpPr>
        <p:spPr/>
        <p:txBody>
          <a:bodyPr/>
          <a:lstStyle/>
          <a:p>
            <a:fld id="{682154BC-961E-43D8-ADFF-20C6DDC74609}" type="slidenum">
              <a:rPr lang="nl-NL" smtClean="0">
                <a:latin typeface="Arial" panose="020B0604020202020204" pitchFamily="34" charset="0"/>
                <a:cs typeface="Arial" panose="020B0604020202020204" pitchFamily="34" charset="0"/>
              </a:rPr>
              <a:pPr/>
              <a:t>30</a:t>
            </a:fld>
            <a:endParaRPr lang="nl-N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0330865"/>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7" name="Titel 6"/>
          <p:cNvSpPr>
            <a:spLocks noGrp="1"/>
          </p:cNvSpPr>
          <p:nvPr>
            <p:ph type="title"/>
          </p:nvPr>
        </p:nvSpPr>
        <p:spPr>
          <a:xfrm>
            <a:off x="685800" y="696322"/>
            <a:ext cx="7772400" cy="1143000"/>
          </a:xfrm>
        </p:spPr>
        <p:txBody>
          <a:bodyPr/>
          <a:lstStyle/>
          <a:p>
            <a:r>
              <a:rPr lang="nl-NL" altLang="nl-NL" dirty="0">
                <a:solidFill>
                  <a:schemeClr val="tx1"/>
                </a:solidFill>
                <a:latin typeface="Arial" panose="020B0604020202020204" pitchFamily="34" charset="0"/>
                <a:cs typeface="Arial" panose="020B0604020202020204" pitchFamily="34" charset="0"/>
              </a:rPr>
              <a:t>Prille ontwikkelingen</a:t>
            </a:r>
            <a:endParaRPr lang="nl-NL" dirty="0">
              <a:latin typeface="Arial" panose="020B0604020202020204" pitchFamily="34" charset="0"/>
              <a:cs typeface="Arial" panose="020B0604020202020204" pitchFamily="34" charset="0"/>
            </a:endParaRPr>
          </a:p>
        </p:txBody>
      </p:sp>
      <p:sp>
        <p:nvSpPr>
          <p:cNvPr id="8" name="Tijdelijke aanduiding voor inhoud 7"/>
          <p:cNvSpPr>
            <a:spLocks noGrp="1"/>
          </p:cNvSpPr>
          <p:nvPr>
            <p:ph idx="1"/>
          </p:nvPr>
        </p:nvSpPr>
        <p:spPr>
          <a:xfrm>
            <a:off x="685800" y="1844824"/>
            <a:ext cx="8134672" cy="4114800"/>
          </a:xfrm>
        </p:spPr>
        <p:txBody>
          <a:bodyPr/>
          <a:lstStyle/>
          <a:p>
            <a:pPr>
              <a:buFont typeface="Arial" panose="020B0604020202020204" pitchFamily="34" charset="0"/>
              <a:buChar char="•"/>
              <a:defRPr/>
            </a:pPr>
            <a:r>
              <a:rPr lang="nl-NL" sz="2400" dirty="0">
                <a:latin typeface="Arial" panose="020B0604020202020204" pitchFamily="34" charset="0"/>
                <a:cs typeface="Arial" panose="020B0604020202020204" pitchFamily="34" charset="0"/>
              </a:rPr>
              <a:t>Medepleegboete</a:t>
            </a:r>
          </a:p>
          <a:p>
            <a:pPr marL="0" indent="0">
              <a:buNone/>
              <a:defRPr/>
            </a:pPr>
            <a:r>
              <a:rPr lang="nl-NL" sz="2000" dirty="0">
                <a:latin typeface="Arial" panose="020B0604020202020204" pitchFamily="34" charset="0"/>
                <a:cs typeface="Arial" panose="020B0604020202020204" pitchFamily="34" charset="0"/>
              </a:rPr>
              <a:t>medeplegen opzettelijk niet tijdig indienen van suppleties voor de omzetbelasting</a:t>
            </a:r>
          </a:p>
          <a:p>
            <a:pPr>
              <a:buFontTx/>
              <a:buChar char="-"/>
              <a:defRPr/>
            </a:pPr>
            <a:endParaRPr lang="nl-NL" sz="2000" dirty="0">
              <a:latin typeface="Arial" panose="020B0604020202020204" pitchFamily="34" charset="0"/>
              <a:cs typeface="Arial" panose="020B0604020202020204" pitchFamily="34" charset="0"/>
            </a:endParaRPr>
          </a:p>
          <a:p>
            <a:pPr>
              <a:defRPr/>
            </a:pPr>
            <a:r>
              <a:rPr lang="nl-NL" sz="2400" dirty="0">
                <a:latin typeface="Arial" panose="020B0604020202020204" pitchFamily="34" charset="0"/>
                <a:cs typeface="Arial" panose="020B0604020202020204" pitchFamily="34" charset="0"/>
              </a:rPr>
              <a:t>Oordeel rechtbank</a:t>
            </a:r>
          </a:p>
          <a:p>
            <a:pPr>
              <a:buFontTx/>
              <a:buChar char="-"/>
              <a:defRPr/>
            </a:pPr>
            <a:r>
              <a:rPr lang="nl-NL" sz="2000" dirty="0">
                <a:latin typeface="Arial" panose="020B0604020202020204" pitchFamily="34" charset="0"/>
                <a:cs typeface="Arial" panose="020B0604020202020204" pitchFamily="34" charset="0"/>
              </a:rPr>
              <a:t>Bewust nihilaangiften in overleg (nauwe en bewuste samenwerking)</a:t>
            </a:r>
          </a:p>
          <a:p>
            <a:pPr>
              <a:buFontTx/>
              <a:buChar char="-"/>
              <a:defRPr/>
            </a:pPr>
            <a:r>
              <a:rPr lang="nl-NL" sz="2000" dirty="0">
                <a:latin typeface="Arial" panose="020B0604020202020204" pitchFamily="34" charset="0"/>
                <a:cs typeface="Arial" panose="020B0604020202020204" pitchFamily="34" charset="0"/>
              </a:rPr>
              <a:t>Gekozen om geen suppletie in te dienen</a:t>
            </a:r>
          </a:p>
          <a:p>
            <a:pPr>
              <a:buFontTx/>
              <a:buChar char="-"/>
              <a:defRPr/>
            </a:pPr>
            <a:r>
              <a:rPr lang="nl-NL" sz="2000" dirty="0">
                <a:latin typeface="Arial" panose="020B0604020202020204" pitchFamily="34" charset="0"/>
                <a:cs typeface="Arial" panose="020B0604020202020204" pitchFamily="34" charset="0"/>
              </a:rPr>
              <a:t>Terecht medepleegboete</a:t>
            </a:r>
          </a:p>
        </p:txBody>
      </p:sp>
      <p:sp>
        <p:nvSpPr>
          <p:cNvPr id="2" name="Tijdelijke aanduiding voor dianummer 1"/>
          <p:cNvSpPr>
            <a:spLocks noGrp="1"/>
          </p:cNvSpPr>
          <p:nvPr>
            <p:ph type="sldNum" sz="quarter" idx="12"/>
          </p:nvPr>
        </p:nvSpPr>
        <p:spPr/>
        <p:txBody>
          <a:bodyPr/>
          <a:lstStyle/>
          <a:p>
            <a:fld id="{682154BC-961E-43D8-ADFF-20C6DDC74609}" type="slidenum">
              <a:rPr lang="nl-NL" smtClean="0">
                <a:latin typeface="Arial" panose="020B0604020202020204" pitchFamily="34" charset="0"/>
                <a:cs typeface="Arial" panose="020B0604020202020204" pitchFamily="34" charset="0"/>
              </a:rPr>
              <a:pPr/>
              <a:t>31</a:t>
            </a:fld>
            <a:endParaRPr lang="nl-N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868132"/>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7" name="Titel 6"/>
          <p:cNvSpPr>
            <a:spLocks noGrp="1"/>
          </p:cNvSpPr>
          <p:nvPr>
            <p:ph type="title"/>
          </p:nvPr>
        </p:nvSpPr>
        <p:spPr/>
        <p:txBody>
          <a:bodyPr/>
          <a:lstStyle/>
          <a:p>
            <a:r>
              <a:rPr lang="nl-NL" altLang="nl-NL" dirty="0">
                <a:solidFill>
                  <a:schemeClr val="tx1"/>
                </a:solidFill>
                <a:latin typeface="Arial" panose="020B0604020202020204" pitchFamily="34" charset="0"/>
                <a:cs typeface="Arial" panose="020B0604020202020204" pitchFamily="34" charset="0"/>
              </a:rPr>
              <a:t>Consultatiewetsvoorstel</a:t>
            </a:r>
            <a:endParaRPr lang="nl-NL" dirty="0">
              <a:latin typeface="Arial" panose="020B0604020202020204" pitchFamily="34" charset="0"/>
              <a:cs typeface="Arial" panose="020B0604020202020204" pitchFamily="34" charset="0"/>
            </a:endParaRPr>
          </a:p>
        </p:txBody>
      </p:sp>
      <p:sp>
        <p:nvSpPr>
          <p:cNvPr id="8" name="Tijdelijke aanduiding voor inhoud 7"/>
          <p:cNvSpPr>
            <a:spLocks noGrp="1"/>
          </p:cNvSpPr>
          <p:nvPr>
            <p:ph idx="1"/>
          </p:nvPr>
        </p:nvSpPr>
        <p:spPr>
          <a:xfrm>
            <a:off x="685800" y="1559423"/>
            <a:ext cx="8062664" cy="4688977"/>
          </a:xfrm>
        </p:spPr>
        <p:txBody>
          <a:bodyPr/>
          <a:lstStyle/>
          <a:p>
            <a:pPr>
              <a:spcBef>
                <a:spcPts val="24"/>
              </a:spcBef>
              <a:buFont typeface="Arial" panose="020B0604020202020204" pitchFamily="34" charset="0"/>
              <a:buChar char="•"/>
            </a:pPr>
            <a:r>
              <a:rPr lang="nl-NL" altLang="nl-NL" sz="2400" dirty="0">
                <a:latin typeface="Arial" panose="020B0604020202020204" pitchFamily="34" charset="0"/>
                <a:cs typeface="Arial" panose="020B0604020202020204" pitchFamily="34" charset="0"/>
              </a:rPr>
              <a:t>Openbaarmaking van vergrijpboetes</a:t>
            </a:r>
          </a:p>
          <a:p>
            <a:pPr lvl="1">
              <a:spcBef>
                <a:spcPts val="24"/>
              </a:spcBef>
              <a:buFont typeface="Arial" panose="020B0604020202020204" pitchFamily="34" charset="0"/>
              <a:buChar char="•"/>
            </a:pPr>
            <a:r>
              <a:rPr lang="nl-NL" altLang="nl-NL" sz="1800" dirty="0">
                <a:latin typeface="Arial" panose="020B0604020202020204" pitchFamily="34" charset="0"/>
                <a:cs typeface="Arial" panose="020B0604020202020204" pitchFamily="34" charset="0"/>
              </a:rPr>
              <a:t>Overgangsrecht ontbreekt: strijd met legaliteitsbeginsel?</a:t>
            </a:r>
          </a:p>
          <a:p>
            <a:r>
              <a:rPr lang="nl-NL" sz="1800" dirty="0">
                <a:latin typeface="Arial" panose="020B0604020202020204" pitchFamily="34" charset="0"/>
                <a:cs typeface="Arial" panose="020B0604020202020204" pitchFamily="34" charset="0"/>
              </a:rPr>
              <a:t>Artikel 67r AWR: een overtreder (medepleger, doen pleger, uitlokker, medeplichtige) vanwege een vergrijp </a:t>
            </a:r>
            <a:r>
              <a:rPr lang="nl-NL" sz="1800" dirty="0" err="1">
                <a:latin typeface="Arial" panose="020B0604020202020204" pitchFamily="34" charset="0"/>
                <a:cs typeface="Arial" panose="020B0604020202020204" pitchFamily="34" charset="0"/>
              </a:rPr>
              <a:t>ogv</a:t>
            </a:r>
            <a:r>
              <a:rPr lang="nl-NL" sz="1800" dirty="0">
                <a:latin typeface="Arial" panose="020B0604020202020204" pitchFamily="34" charset="0"/>
                <a:cs typeface="Arial" panose="020B0604020202020204" pitchFamily="34" charset="0"/>
              </a:rPr>
              <a:t> art. 10a, 67cc, 67d, 67e of 67f dat door de overtreder is gepleegd tijdens de beroepsmatige of bedrijfsmatige bijstand bij het door een belastingplichtige of inhoudingsplichtige voldoen aan zijn uit een belastingwet voortvloeiende verplichtingen</a:t>
            </a:r>
            <a:endParaRPr lang="nl-NL" altLang="nl-NL" sz="1800" dirty="0">
              <a:latin typeface="Arial" panose="020B0604020202020204" pitchFamily="34" charset="0"/>
              <a:cs typeface="Arial" panose="020B0604020202020204" pitchFamily="34" charset="0"/>
            </a:endParaRPr>
          </a:p>
          <a:p>
            <a:pPr>
              <a:spcBef>
                <a:spcPts val="24"/>
              </a:spcBef>
              <a:buFont typeface="Arial" panose="020B0604020202020204" pitchFamily="34" charset="0"/>
              <a:buChar char="•"/>
            </a:pPr>
            <a:r>
              <a:rPr lang="nl-NL" altLang="nl-NL" sz="2400" dirty="0">
                <a:latin typeface="Arial" panose="020B0604020202020204" pitchFamily="34" charset="0"/>
                <a:cs typeface="Arial" panose="020B0604020202020204" pitchFamily="34" charset="0"/>
              </a:rPr>
              <a:t>Na onherroepelijke boetebeschikking of onherroepelijk besluit tot openbaarmaking</a:t>
            </a:r>
          </a:p>
          <a:p>
            <a:pPr>
              <a:spcBef>
                <a:spcPts val="24"/>
              </a:spcBef>
              <a:buFont typeface="Arial" panose="020B0604020202020204" pitchFamily="34" charset="0"/>
              <a:buChar char="•"/>
            </a:pPr>
            <a:r>
              <a:rPr lang="nl-NL" altLang="nl-NL" sz="2400" dirty="0">
                <a:latin typeface="Arial" panose="020B0604020202020204" pitchFamily="34" charset="0"/>
                <a:cs typeface="Arial" panose="020B0604020202020204" pitchFamily="34" charset="0"/>
              </a:rPr>
              <a:t>Publicatie binnen vijf werkdagen op de site van de BD</a:t>
            </a:r>
          </a:p>
          <a:p>
            <a:pPr>
              <a:spcBef>
                <a:spcPts val="24"/>
              </a:spcBef>
              <a:buFont typeface="Arial" panose="020B0604020202020204" pitchFamily="34" charset="0"/>
              <a:buChar char="•"/>
            </a:pPr>
            <a:r>
              <a:rPr lang="nl-NL" altLang="nl-NL" sz="2400" dirty="0">
                <a:latin typeface="Arial" panose="020B0604020202020204" pitchFamily="34" charset="0"/>
                <a:cs typeface="Arial" panose="020B0604020202020204" pitchFamily="34" charset="0"/>
              </a:rPr>
              <a:t>Naam van de overtreder, kantoor en vestigingsplaats</a:t>
            </a:r>
          </a:p>
          <a:p>
            <a:pPr lvl="1">
              <a:spcBef>
                <a:spcPts val="24"/>
              </a:spcBef>
              <a:buFont typeface="Arial" panose="020B0604020202020204" pitchFamily="34" charset="0"/>
              <a:buChar char="•"/>
            </a:pPr>
            <a:r>
              <a:rPr lang="nl-NL" altLang="nl-NL" sz="1800" dirty="0">
                <a:latin typeface="Arial" panose="020B0604020202020204" pitchFamily="34" charset="0"/>
                <a:cs typeface="Arial" panose="020B0604020202020204" pitchFamily="34" charset="0"/>
              </a:rPr>
              <a:t>Kantoornaam noemen in strijd met persoonlijk karakter van de straf?</a:t>
            </a:r>
          </a:p>
          <a:p>
            <a:pPr>
              <a:spcBef>
                <a:spcPts val="24"/>
              </a:spcBef>
              <a:buFont typeface="Arial" panose="020B0604020202020204" pitchFamily="34" charset="0"/>
              <a:buChar char="•"/>
            </a:pPr>
            <a:r>
              <a:rPr lang="nl-NL" sz="2200" dirty="0">
                <a:latin typeface="Arial" pitchFamily="34" charset="0"/>
                <a:cs typeface="Arial" pitchFamily="34" charset="0"/>
              </a:rPr>
              <a:t>Zie I. Leenders in </a:t>
            </a:r>
            <a:r>
              <a:rPr lang="nl-NL" sz="2200" dirty="0" err="1">
                <a:latin typeface="Arial" pitchFamily="34" charset="0"/>
                <a:cs typeface="Arial" pitchFamily="34" charset="0"/>
              </a:rPr>
              <a:t>Taxlive</a:t>
            </a:r>
            <a:r>
              <a:rPr lang="nl-NL" sz="2200" dirty="0">
                <a:latin typeface="Arial" pitchFamily="34" charset="0"/>
                <a:cs typeface="Arial" pitchFamily="34" charset="0"/>
              </a:rPr>
              <a:t> 21 januari 2019 “Weg met de openbaarmaking van vergrijpboetes aan belastingadviseurs”</a:t>
            </a:r>
            <a:r>
              <a:rPr lang="nl-NL" altLang="nl-NL" sz="2200" dirty="0">
                <a:latin typeface="Arial" panose="020B0604020202020204" pitchFamily="34" charset="0"/>
                <a:cs typeface="Arial" panose="020B0604020202020204" pitchFamily="34" charset="0"/>
              </a:rPr>
              <a:t> </a:t>
            </a:r>
          </a:p>
        </p:txBody>
      </p:sp>
      <p:sp>
        <p:nvSpPr>
          <p:cNvPr id="2" name="Tijdelijke aanduiding voor dianummer 1"/>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82154BC-961E-43D8-ADFF-20C6DDC74609}" type="slidenum">
              <a:rPr kumimoji="0" lang="nl-NL" sz="1400" b="0"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32</a:t>
            </a:fld>
            <a:endParaRPr kumimoji="0" lang="nl-NL"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8956683"/>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Afbeelding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1280"/>
            <a:ext cx="9144000" cy="6857999"/>
          </a:xfrm>
          <a:prstGeom prst="rect">
            <a:avLst/>
          </a:prstGeom>
        </p:spPr>
      </p:pic>
      <p:sp>
        <p:nvSpPr>
          <p:cNvPr id="7" name="Titel 6"/>
          <p:cNvSpPr>
            <a:spLocks noGrp="1"/>
          </p:cNvSpPr>
          <p:nvPr>
            <p:ph type="title"/>
          </p:nvPr>
        </p:nvSpPr>
        <p:spPr>
          <a:xfrm>
            <a:off x="685800" y="890587"/>
            <a:ext cx="7772400" cy="1143000"/>
          </a:xfrm>
        </p:spPr>
        <p:txBody>
          <a:bodyPr/>
          <a:lstStyle/>
          <a:p>
            <a:r>
              <a:rPr lang="nl-NL" altLang="nl-NL" dirty="0">
                <a:solidFill>
                  <a:schemeClr val="tx1"/>
                </a:solidFill>
                <a:latin typeface="Arial" panose="020B0604020202020204" pitchFamily="34" charset="0"/>
                <a:cs typeface="Arial" panose="020B0604020202020204" pitchFamily="34" charset="0"/>
              </a:rPr>
              <a:t>Aandachtspunten praktijk</a:t>
            </a:r>
            <a:endParaRPr lang="nl-NL" dirty="0">
              <a:latin typeface="Arial" panose="020B0604020202020204" pitchFamily="34" charset="0"/>
              <a:cs typeface="Arial" panose="020B0604020202020204" pitchFamily="34" charset="0"/>
            </a:endParaRPr>
          </a:p>
        </p:txBody>
      </p:sp>
      <p:sp>
        <p:nvSpPr>
          <p:cNvPr id="8" name="Tijdelijke aanduiding voor inhoud 7"/>
          <p:cNvSpPr>
            <a:spLocks noGrp="1"/>
          </p:cNvSpPr>
          <p:nvPr>
            <p:ph idx="1"/>
          </p:nvPr>
        </p:nvSpPr>
        <p:spPr>
          <a:xfrm>
            <a:off x="467544" y="2033587"/>
            <a:ext cx="8494712" cy="4114800"/>
          </a:xfrm>
        </p:spPr>
        <p:txBody>
          <a:bodyPr/>
          <a:lstStyle/>
          <a:p>
            <a:pPr>
              <a:buFont typeface="Arial" panose="020B0604020202020204" pitchFamily="34" charset="0"/>
              <a:buChar char="•"/>
              <a:defRPr/>
            </a:pPr>
            <a:r>
              <a:rPr lang="nl-NL" sz="2400" dirty="0">
                <a:latin typeface="Arial" charset="0"/>
                <a:cs typeface="Arial" charset="0"/>
              </a:rPr>
              <a:t>Transparantie, transparantie, transparantie</a:t>
            </a:r>
          </a:p>
          <a:p>
            <a:pPr lvl="1">
              <a:buFont typeface="Arial" panose="020B0604020202020204" pitchFamily="34" charset="0"/>
              <a:buChar char="•"/>
              <a:defRPr/>
            </a:pPr>
            <a:r>
              <a:rPr lang="nl-NL" sz="2000" dirty="0">
                <a:latin typeface="Arial" charset="0"/>
                <a:cs typeface="Arial" charset="0"/>
              </a:rPr>
              <a:t>Parlementaire enquête fiscale constructies</a:t>
            </a:r>
          </a:p>
          <a:p>
            <a:pPr lvl="1">
              <a:buFont typeface="Arial" panose="020B0604020202020204" pitchFamily="34" charset="0"/>
              <a:buChar char="•"/>
              <a:defRPr/>
            </a:pPr>
            <a:r>
              <a:rPr lang="nl-NL" sz="2000" dirty="0">
                <a:latin typeface="Arial" charset="0"/>
                <a:cs typeface="Arial" charset="0"/>
              </a:rPr>
              <a:t>Richtlijnvoorstel Europese Commissie van 21 juni 2017</a:t>
            </a:r>
          </a:p>
          <a:p>
            <a:pPr lvl="1">
              <a:buFont typeface="Arial" panose="020B0604020202020204" pitchFamily="34" charset="0"/>
              <a:buChar char="•"/>
              <a:defRPr/>
            </a:pPr>
            <a:r>
              <a:rPr lang="nl-NL" sz="2000" dirty="0">
                <a:latin typeface="Arial" charset="0"/>
                <a:cs typeface="Arial" charset="0"/>
              </a:rPr>
              <a:t>Nationale maatregelen belastingontwijking- en ontduiking</a:t>
            </a:r>
          </a:p>
          <a:p>
            <a:pPr lvl="2">
              <a:buFont typeface="Arial" panose="020B0604020202020204" pitchFamily="34" charset="0"/>
              <a:buChar char="•"/>
              <a:defRPr/>
            </a:pPr>
            <a:r>
              <a:rPr lang="nl-NL" sz="2000" dirty="0">
                <a:latin typeface="Arial" charset="0"/>
                <a:cs typeface="Arial" charset="0"/>
              </a:rPr>
              <a:t>Conceptwetsvoorstel aanpak belastingontduiking </a:t>
            </a:r>
          </a:p>
          <a:p>
            <a:pPr lvl="2">
              <a:buFont typeface="Arial" panose="020B0604020202020204" pitchFamily="34" charset="0"/>
              <a:buChar char="•"/>
              <a:defRPr/>
            </a:pPr>
            <a:r>
              <a:rPr lang="nl-NL" sz="2000" dirty="0">
                <a:latin typeface="Arial" charset="0"/>
                <a:cs typeface="Arial" charset="0"/>
              </a:rPr>
              <a:t>bijv. openbaarmaking vergrijpboeten</a:t>
            </a:r>
          </a:p>
          <a:p>
            <a:pPr>
              <a:buFont typeface="Arial" panose="020B0604020202020204" pitchFamily="34" charset="0"/>
              <a:buChar char="•"/>
              <a:defRPr/>
            </a:pPr>
            <a:r>
              <a:rPr lang="nl-NL" sz="2400" dirty="0">
                <a:latin typeface="Arial" charset="0"/>
                <a:cs typeface="Arial" charset="0"/>
              </a:rPr>
              <a:t>Wees alert bij onderzoeken/vragenbrieven</a:t>
            </a:r>
          </a:p>
          <a:p>
            <a:pPr>
              <a:buFont typeface="Arial" panose="020B0604020202020204" pitchFamily="34" charset="0"/>
              <a:buChar char="•"/>
              <a:defRPr/>
            </a:pPr>
            <a:r>
              <a:rPr lang="nl-NL" sz="2400" dirty="0">
                <a:latin typeface="Arial" charset="0"/>
                <a:cs typeface="Arial" charset="0"/>
              </a:rPr>
              <a:t>Pas op met vragen die zien op het handelen van de individuen: directie, CFO, accountant en belastingadviseur</a:t>
            </a:r>
          </a:p>
          <a:p>
            <a:pPr>
              <a:buFont typeface="Arial" charset="0"/>
              <a:buNone/>
              <a:defRPr/>
            </a:pPr>
            <a:endParaRPr lang="nl-NL" dirty="0"/>
          </a:p>
          <a:p>
            <a:pPr>
              <a:buFont typeface="Arial" charset="0"/>
              <a:buNone/>
              <a:defRPr/>
            </a:pPr>
            <a:endParaRPr lang="nl-NL" sz="2400" dirty="0"/>
          </a:p>
        </p:txBody>
      </p:sp>
      <p:sp>
        <p:nvSpPr>
          <p:cNvPr id="2" name="Tijdelijke aanduiding voor dianummer 1"/>
          <p:cNvSpPr>
            <a:spLocks noGrp="1"/>
          </p:cNvSpPr>
          <p:nvPr>
            <p:ph type="sldNum" sz="quarter" idx="12"/>
          </p:nvPr>
        </p:nvSpPr>
        <p:spPr/>
        <p:txBody>
          <a:bodyPr/>
          <a:lstStyle/>
          <a:p>
            <a:fld id="{682154BC-961E-43D8-ADFF-20C6DDC74609}" type="slidenum">
              <a:rPr lang="nl-NL" smtClean="0"/>
              <a:pPr/>
              <a:t>33</a:t>
            </a:fld>
            <a:endParaRPr lang="nl-NL"/>
          </a:p>
        </p:txBody>
      </p:sp>
    </p:spTree>
    <p:extLst>
      <p:ext uri="{BB962C8B-B14F-4D97-AF65-F5344CB8AC3E}">
        <p14:creationId xmlns:p14="http://schemas.microsoft.com/office/powerpoint/2010/main" val="3403312643"/>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Afbeelding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7" name="Titel 6"/>
          <p:cNvSpPr>
            <a:spLocks noGrp="1"/>
          </p:cNvSpPr>
          <p:nvPr>
            <p:ph type="title"/>
          </p:nvPr>
        </p:nvSpPr>
        <p:spPr>
          <a:xfrm>
            <a:off x="665609" y="838200"/>
            <a:ext cx="7772400" cy="1143000"/>
          </a:xfrm>
        </p:spPr>
        <p:txBody>
          <a:bodyPr/>
          <a:lstStyle/>
          <a:p>
            <a:r>
              <a:rPr lang="nl-NL" altLang="nl-NL" dirty="0">
                <a:solidFill>
                  <a:schemeClr val="tx1"/>
                </a:solidFill>
                <a:latin typeface="Arial" panose="020B0604020202020204" pitchFamily="34" charset="0"/>
                <a:cs typeface="Arial" panose="020B0604020202020204" pitchFamily="34" charset="0"/>
              </a:rPr>
              <a:t>Kennisgeving voornemen</a:t>
            </a:r>
            <a:endParaRPr lang="nl-NL" dirty="0">
              <a:latin typeface="Arial" panose="020B0604020202020204" pitchFamily="34" charset="0"/>
              <a:cs typeface="Arial" panose="020B0604020202020204" pitchFamily="34" charset="0"/>
            </a:endParaRPr>
          </a:p>
        </p:txBody>
      </p:sp>
      <p:sp>
        <p:nvSpPr>
          <p:cNvPr id="8" name="Tijdelijke aanduiding voor inhoud 7"/>
          <p:cNvSpPr>
            <a:spLocks noGrp="1"/>
          </p:cNvSpPr>
          <p:nvPr>
            <p:ph idx="1"/>
          </p:nvPr>
        </p:nvSpPr>
        <p:spPr>
          <a:xfrm>
            <a:off x="665609" y="1981200"/>
            <a:ext cx="8206680" cy="4114800"/>
          </a:xfrm>
        </p:spPr>
        <p:txBody>
          <a:bodyPr/>
          <a:lstStyle/>
          <a:p>
            <a:pPr>
              <a:buFont typeface="Arial" panose="020B0604020202020204" pitchFamily="34" charset="0"/>
              <a:buChar char="•"/>
            </a:pPr>
            <a:r>
              <a:rPr lang="nl-NL" altLang="nl-NL" sz="2400" dirty="0">
                <a:latin typeface="Arial" panose="020B0604020202020204" pitchFamily="34" charset="0"/>
                <a:cs typeface="Arial" panose="020B0604020202020204" pitchFamily="34" charset="0"/>
              </a:rPr>
              <a:t>Schriftelijke kennisgeving voornemen vergrijpboete (artikel 5:53 </a:t>
            </a:r>
            <a:r>
              <a:rPr lang="nl-NL" altLang="nl-NL" sz="2400" dirty="0" err="1">
                <a:latin typeface="Arial" panose="020B0604020202020204" pitchFamily="34" charset="0"/>
                <a:cs typeface="Arial" panose="020B0604020202020204" pitchFamily="34" charset="0"/>
              </a:rPr>
              <a:t>Awb</a:t>
            </a:r>
            <a:r>
              <a:rPr lang="nl-NL" altLang="nl-NL" sz="2400" dirty="0">
                <a:latin typeface="Arial" panose="020B0604020202020204" pitchFamily="34" charset="0"/>
                <a:cs typeface="Arial" panose="020B0604020202020204" pitchFamily="34" charset="0"/>
              </a:rPr>
              <a:t> en paragraaf 12 BBBB)</a:t>
            </a:r>
          </a:p>
          <a:p>
            <a:pPr>
              <a:buFont typeface="Arial" panose="020B0604020202020204" pitchFamily="34" charset="0"/>
              <a:buChar char="•"/>
            </a:pPr>
            <a:r>
              <a:rPr lang="nl-NL" altLang="nl-NL" sz="2400" dirty="0">
                <a:latin typeface="Arial" panose="020B0604020202020204" pitchFamily="34" charset="0"/>
                <a:cs typeface="Arial" panose="020B0604020202020204" pitchFamily="34" charset="0"/>
              </a:rPr>
              <a:t>Redelijke termijn voor een reactie (paragraaf 12.4 BBBB)</a:t>
            </a:r>
          </a:p>
          <a:p>
            <a:pPr>
              <a:buFont typeface="Arial" panose="020B0604020202020204" pitchFamily="34" charset="0"/>
              <a:buChar char="•"/>
            </a:pPr>
            <a:r>
              <a:rPr lang="nl-NL" altLang="nl-NL" sz="2400" dirty="0">
                <a:latin typeface="Arial" panose="020B0604020202020204" pitchFamily="34" charset="0"/>
                <a:cs typeface="Arial" panose="020B0604020202020204" pitchFamily="34" charset="0"/>
              </a:rPr>
              <a:t>Inzage in het boetedossier (artikel 5:49 </a:t>
            </a:r>
            <a:r>
              <a:rPr lang="nl-NL" altLang="nl-NL" sz="2400" dirty="0" err="1">
                <a:latin typeface="Arial" panose="020B0604020202020204" pitchFamily="34" charset="0"/>
                <a:cs typeface="Arial" panose="020B0604020202020204" pitchFamily="34" charset="0"/>
              </a:rPr>
              <a:t>Awb</a:t>
            </a:r>
            <a:r>
              <a:rPr lang="nl-NL" altLang="nl-NL" sz="2400" dirty="0">
                <a:latin typeface="Arial" panose="020B0604020202020204" pitchFamily="34" charset="0"/>
                <a:cs typeface="Arial" panose="020B0604020202020204" pitchFamily="34" charset="0"/>
              </a:rPr>
              <a:t>)</a:t>
            </a:r>
          </a:p>
          <a:p>
            <a:pPr>
              <a:buFont typeface="Arial" panose="020B0604020202020204" pitchFamily="34" charset="0"/>
              <a:buChar char="•"/>
            </a:pPr>
            <a:r>
              <a:rPr lang="nl-NL" altLang="nl-NL" sz="2400" dirty="0">
                <a:latin typeface="Arial" panose="020B0604020202020204" pitchFamily="34" charset="0"/>
                <a:cs typeface="Arial" panose="020B0604020202020204" pitchFamily="34" charset="0"/>
              </a:rPr>
              <a:t>Neem de tijd voor goed (intern) onderzoek</a:t>
            </a:r>
          </a:p>
          <a:p>
            <a:pPr>
              <a:buFont typeface="Arial" panose="020B0604020202020204" pitchFamily="34" charset="0"/>
              <a:buChar char="•"/>
            </a:pPr>
            <a:r>
              <a:rPr lang="nl-NL" altLang="nl-NL" sz="2400" dirty="0">
                <a:latin typeface="Arial" panose="020B0604020202020204" pitchFamily="34" charset="0"/>
                <a:cs typeface="Arial" panose="020B0604020202020204" pitchFamily="34" charset="0"/>
              </a:rPr>
              <a:t>Reageer niet te snel en emotioneel</a:t>
            </a:r>
          </a:p>
          <a:p>
            <a:pPr>
              <a:buFont typeface="Arial" panose="020B0604020202020204" pitchFamily="34" charset="0"/>
              <a:buChar char="•"/>
            </a:pPr>
            <a:r>
              <a:rPr lang="nl-NL" altLang="nl-NL" sz="2400" dirty="0">
                <a:latin typeface="Arial" panose="020B0604020202020204" pitchFamily="34" charset="0"/>
                <a:cs typeface="Arial" panose="020B0604020202020204" pitchFamily="34" charset="0"/>
              </a:rPr>
              <a:t>Inventariseer potentiële tegengestelde belangen</a:t>
            </a:r>
          </a:p>
          <a:p>
            <a:pPr>
              <a:buFont typeface="Arial" panose="020B0604020202020204" pitchFamily="34" charset="0"/>
              <a:buChar char="•"/>
            </a:pPr>
            <a:r>
              <a:rPr lang="nl-NL" altLang="nl-NL" sz="2400" dirty="0">
                <a:latin typeface="Arial" panose="020B0604020202020204" pitchFamily="34" charset="0"/>
                <a:cs typeface="Arial" panose="020B0604020202020204" pitchFamily="34" charset="0"/>
              </a:rPr>
              <a:t>Wie kan nog namens wie optreden?</a:t>
            </a:r>
          </a:p>
          <a:p>
            <a:pPr>
              <a:buFont typeface="Arial" charset="0"/>
              <a:buNone/>
              <a:defRPr/>
            </a:pPr>
            <a:endParaRPr lang="nl-NL" sz="2400" dirty="0"/>
          </a:p>
        </p:txBody>
      </p:sp>
      <p:sp>
        <p:nvSpPr>
          <p:cNvPr id="2" name="Tijdelijke aanduiding voor dianummer 1"/>
          <p:cNvSpPr>
            <a:spLocks noGrp="1"/>
          </p:cNvSpPr>
          <p:nvPr>
            <p:ph type="sldNum" sz="quarter" idx="12"/>
          </p:nvPr>
        </p:nvSpPr>
        <p:spPr/>
        <p:txBody>
          <a:bodyPr/>
          <a:lstStyle/>
          <a:p>
            <a:fld id="{682154BC-961E-43D8-ADFF-20C6DDC74609}" type="slidenum">
              <a:rPr lang="nl-NL" smtClean="0"/>
              <a:pPr/>
              <a:t>34</a:t>
            </a:fld>
            <a:endParaRPr lang="nl-NL"/>
          </a:p>
        </p:txBody>
      </p:sp>
    </p:spTree>
    <p:extLst>
      <p:ext uri="{BB962C8B-B14F-4D97-AF65-F5344CB8AC3E}">
        <p14:creationId xmlns:p14="http://schemas.microsoft.com/office/powerpoint/2010/main" val="1610308775"/>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Afbeelding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7" name="Titel 6"/>
          <p:cNvSpPr>
            <a:spLocks noGrp="1"/>
          </p:cNvSpPr>
          <p:nvPr>
            <p:ph type="title"/>
          </p:nvPr>
        </p:nvSpPr>
        <p:spPr/>
        <p:txBody>
          <a:bodyPr/>
          <a:lstStyle/>
          <a:p>
            <a:r>
              <a:rPr lang="nl-NL" altLang="nl-NL" dirty="0">
                <a:solidFill>
                  <a:schemeClr val="tx1"/>
                </a:solidFill>
                <a:latin typeface="Arial" panose="020B0604020202020204" pitchFamily="34" charset="0"/>
                <a:cs typeface="Arial" panose="020B0604020202020204" pitchFamily="34" charset="0"/>
              </a:rPr>
              <a:t>Boetedossier</a:t>
            </a:r>
            <a:endParaRPr lang="nl-NL" dirty="0">
              <a:latin typeface="Arial" panose="020B0604020202020204" pitchFamily="34" charset="0"/>
              <a:cs typeface="Arial" panose="020B0604020202020204" pitchFamily="34" charset="0"/>
            </a:endParaRPr>
          </a:p>
        </p:txBody>
      </p:sp>
      <p:sp>
        <p:nvSpPr>
          <p:cNvPr id="8" name="Tijdelijke aanduiding voor inhoud 7"/>
          <p:cNvSpPr>
            <a:spLocks noGrp="1"/>
          </p:cNvSpPr>
          <p:nvPr>
            <p:ph idx="1"/>
          </p:nvPr>
        </p:nvSpPr>
        <p:spPr>
          <a:xfrm>
            <a:off x="682203" y="1844824"/>
            <a:ext cx="7772400" cy="4114800"/>
          </a:xfrm>
        </p:spPr>
        <p:txBody>
          <a:bodyPr/>
          <a:lstStyle/>
          <a:p>
            <a:pPr>
              <a:buFont typeface="Arial" panose="020B0604020202020204" pitchFamily="34" charset="0"/>
              <a:buChar char="•"/>
            </a:pPr>
            <a:r>
              <a:rPr lang="nl-NL" altLang="nl-NL" sz="2600" dirty="0">
                <a:latin typeface="Arial" panose="020B0604020202020204" pitchFamily="34" charset="0"/>
                <a:cs typeface="Arial" panose="020B0604020202020204" pitchFamily="34" charset="0"/>
              </a:rPr>
              <a:t>Is het volledig?</a:t>
            </a:r>
          </a:p>
          <a:p>
            <a:pPr>
              <a:buFont typeface="Arial" panose="020B0604020202020204" pitchFamily="34" charset="0"/>
              <a:buChar char="•"/>
            </a:pPr>
            <a:r>
              <a:rPr lang="nl-NL" altLang="nl-NL" sz="2600" dirty="0">
                <a:latin typeface="Arial" panose="020B0604020202020204" pitchFamily="34" charset="0"/>
                <a:cs typeface="Arial" panose="020B0604020202020204" pitchFamily="34" charset="0"/>
              </a:rPr>
              <a:t>Zitten stukken betreffende vereiste toestemming Directeur en </a:t>
            </a:r>
            <a:r>
              <a:rPr lang="nl-NL" altLang="nl-NL" sz="2600" dirty="0" err="1">
                <a:latin typeface="Arial" panose="020B0604020202020204" pitchFamily="34" charset="0"/>
                <a:cs typeface="Arial" panose="020B0604020202020204" pitchFamily="34" charset="0"/>
              </a:rPr>
              <a:t>DGBel</a:t>
            </a:r>
            <a:r>
              <a:rPr lang="nl-NL" altLang="nl-NL" sz="2600" dirty="0">
                <a:latin typeface="Arial" panose="020B0604020202020204" pitchFamily="34" charset="0"/>
                <a:cs typeface="Arial" panose="020B0604020202020204" pitchFamily="34" charset="0"/>
              </a:rPr>
              <a:t> in het dossier (paragraaf 2.6 BBBB)?</a:t>
            </a:r>
          </a:p>
          <a:p>
            <a:pPr>
              <a:buFont typeface="Arial" panose="020B0604020202020204" pitchFamily="34" charset="0"/>
              <a:buChar char="•"/>
            </a:pPr>
            <a:r>
              <a:rPr lang="nl-NL" altLang="nl-NL" sz="2600" dirty="0">
                <a:latin typeface="Arial" panose="020B0604020202020204" pitchFamily="34" charset="0"/>
                <a:cs typeface="Arial" panose="020B0604020202020204" pitchFamily="34" charset="0"/>
              </a:rPr>
              <a:t>Behoren AAFD stukken tot dossier?</a:t>
            </a:r>
          </a:p>
          <a:p>
            <a:pPr>
              <a:buFont typeface="Arial" panose="020B0604020202020204" pitchFamily="34" charset="0"/>
              <a:buChar char="•"/>
            </a:pPr>
            <a:r>
              <a:rPr lang="nl-NL" altLang="nl-NL" sz="2600" dirty="0">
                <a:latin typeface="Arial" panose="020B0604020202020204" pitchFamily="34" charset="0"/>
                <a:cs typeface="Arial" panose="020B0604020202020204" pitchFamily="34" charset="0"/>
              </a:rPr>
              <a:t>Inventariseer of stukken moeten worden toegevoegd </a:t>
            </a:r>
          </a:p>
          <a:p>
            <a:pPr>
              <a:buFont typeface="Arial" charset="0"/>
              <a:buNone/>
              <a:defRPr/>
            </a:pPr>
            <a:endParaRPr lang="nl-NL" sz="2400" dirty="0"/>
          </a:p>
        </p:txBody>
      </p:sp>
      <p:sp>
        <p:nvSpPr>
          <p:cNvPr id="2" name="Tijdelijke aanduiding voor dianummer 1"/>
          <p:cNvSpPr>
            <a:spLocks noGrp="1"/>
          </p:cNvSpPr>
          <p:nvPr>
            <p:ph type="sldNum" sz="quarter" idx="12"/>
          </p:nvPr>
        </p:nvSpPr>
        <p:spPr/>
        <p:txBody>
          <a:bodyPr/>
          <a:lstStyle/>
          <a:p>
            <a:fld id="{682154BC-961E-43D8-ADFF-20C6DDC74609}" type="slidenum">
              <a:rPr lang="nl-NL" smtClean="0"/>
              <a:pPr/>
              <a:t>35</a:t>
            </a:fld>
            <a:endParaRPr lang="nl-NL"/>
          </a:p>
        </p:txBody>
      </p:sp>
    </p:spTree>
    <p:extLst>
      <p:ext uri="{BB962C8B-B14F-4D97-AF65-F5344CB8AC3E}">
        <p14:creationId xmlns:p14="http://schemas.microsoft.com/office/powerpoint/2010/main" val="3385938830"/>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Afbeelding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7" name="Titel 6"/>
          <p:cNvSpPr>
            <a:spLocks noGrp="1"/>
          </p:cNvSpPr>
          <p:nvPr>
            <p:ph type="title"/>
          </p:nvPr>
        </p:nvSpPr>
        <p:spPr/>
        <p:txBody>
          <a:bodyPr/>
          <a:lstStyle/>
          <a:p>
            <a:r>
              <a:rPr lang="nl-NL" altLang="nl-NL" dirty="0">
                <a:solidFill>
                  <a:schemeClr val="tx1"/>
                </a:solidFill>
                <a:latin typeface="Arial" panose="020B0604020202020204" pitchFamily="34" charset="0"/>
                <a:cs typeface="Arial" panose="020B0604020202020204" pitchFamily="34" charset="0"/>
              </a:rPr>
              <a:t>Bezwaarprocedure</a:t>
            </a:r>
            <a:endParaRPr lang="nl-NL" dirty="0">
              <a:latin typeface="Arial" panose="020B0604020202020204" pitchFamily="34" charset="0"/>
              <a:cs typeface="Arial" panose="020B0604020202020204" pitchFamily="34" charset="0"/>
            </a:endParaRPr>
          </a:p>
        </p:txBody>
      </p:sp>
      <p:sp>
        <p:nvSpPr>
          <p:cNvPr id="8" name="Tijdelijke aanduiding voor inhoud 7"/>
          <p:cNvSpPr>
            <a:spLocks noGrp="1"/>
          </p:cNvSpPr>
          <p:nvPr>
            <p:ph idx="1"/>
          </p:nvPr>
        </p:nvSpPr>
        <p:spPr>
          <a:xfrm>
            <a:off x="685800" y="1764359"/>
            <a:ext cx="8062664" cy="4114800"/>
          </a:xfrm>
        </p:spPr>
        <p:txBody>
          <a:bodyPr/>
          <a:lstStyle/>
          <a:p>
            <a:pPr>
              <a:spcBef>
                <a:spcPts val="24"/>
              </a:spcBef>
              <a:buFont typeface="Arial" panose="020B0604020202020204" pitchFamily="34" charset="0"/>
              <a:buChar char="•"/>
            </a:pPr>
            <a:r>
              <a:rPr lang="nl-NL" altLang="nl-NL" sz="2400" dirty="0">
                <a:latin typeface="Arial" panose="020B0604020202020204" pitchFamily="34" charset="0"/>
                <a:cs typeface="Arial" panose="020B0604020202020204" pitchFamily="34" charset="0"/>
              </a:rPr>
              <a:t>Toch een boetebeschikking? Dan kan bezwaar worden gemaakt.</a:t>
            </a:r>
          </a:p>
          <a:p>
            <a:pPr>
              <a:spcBef>
                <a:spcPts val="24"/>
              </a:spcBef>
              <a:buFont typeface="Arial" panose="020B0604020202020204" pitchFamily="34" charset="0"/>
              <a:buChar char="•"/>
            </a:pPr>
            <a:r>
              <a:rPr lang="nl-NL" altLang="nl-NL" sz="2400" dirty="0">
                <a:latin typeface="Arial" panose="020B0604020202020204" pitchFamily="34" charset="0"/>
                <a:cs typeface="Arial" panose="020B0604020202020204" pitchFamily="34" charset="0"/>
              </a:rPr>
              <a:t>De overtreding is relevant: wat is de strafbare gedraging en wanneer vond die plaats?</a:t>
            </a:r>
          </a:p>
          <a:p>
            <a:pPr>
              <a:spcBef>
                <a:spcPts val="24"/>
              </a:spcBef>
              <a:buFont typeface="Arial" panose="020B0604020202020204" pitchFamily="34" charset="0"/>
              <a:buChar char="•"/>
            </a:pPr>
            <a:r>
              <a:rPr lang="nl-NL" altLang="nl-NL" sz="2400" dirty="0">
                <a:latin typeface="Arial" panose="020B0604020202020204" pitchFamily="34" charset="0"/>
                <a:cs typeface="Arial" panose="020B0604020202020204" pitchFamily="34" charset="0"/>
              </a:rPr>
              <a:t>Focus op opzet/grove schuld en pleitbaarheid standpunt</a:t>
            </a:r>
          </a:p>
          <a:p>
            <a:pPr>
              <a:spcBef>
                <a:spcPts val="24"/>
              </a:spcBef>
              <a:buFont typeface="Arial" panose="020B0604020202020204" pitchFamily="34" charset="0"/>
              <a:buChar char="•"/>
            </a:pPr>
            <a:r>
              <a:rPr lang="nl-NL" altLang="nl-NL" sz="2400" dirty="0">
                <a:latin typeface="Arial" panose="020B0604020202020204" pitchFamily="34" charset="0"/>
                <a:cs typeface="Arial" panose="020B0604020202020204" pitchFamily="34" charset="0"/>
              </a:rPr>
              <a:t>Ook focus op de juistheid van de aangifte? Perspectief?</a:t>
            </a:r>
          </a:p>
          <a:p>
            <a:pPr>
              <a:spcBef>
                <a:spcPts val="24"/>
              </a:spcBef>
              <a:buFont typeface="Arial" panose="020B0604020202020204" pitchFamily="34" charset="0"/>
              <a:buChar char="•"/>
            </a:pPr>
            <a:r>
              <a:rPr lang="nl-NL" altLang="nl-NL" sz="2400" dirty="0">
                <a:latin typeface="Arial" panose="020B0604020202020204" pitchFamily="34" charset="0"/>
                <a:cs typeface="Arial" panose="020B0604020202020204" pitchFamily="34" charset="0"/>
              </a:rPr>
              <a:t>Hoe gaat de adviseur om met de eigen cliënt?</a:t>
            </a:r>
          </a:p>
          <a:p>
            <a:pPr>
              <a:spcBef>
                <a:spcPts val="24"/>
              </a:spcBef>
              <a:buFont typeface="Arial" panose="020B0604020202020204" pitchFamily="34" charset="0"/>
              <a:buChar char="•"/>
            </a:pPr>
            <a:r>
              <a:rPr lang="nl-NL" altLang="nl-NL" sz="2400" dirty="0">
                <a:latin typeface="Arial" panose="020B0604020202020204" pitchFamily="34" charset="0"/>
                <a:cs typeface="Arial" panose="020B0604020202020204" pitchFamily="34" charset="0"/>
              </a:rPr>
              <a:t>Belang bij vrijpleiten eigen cliënt?</a:t>
            </a:r>
          </a:p>
          <a:p>
            <a:pPr>
              <a:spcBef>
                <a:spcPts val="24"/>
              </a:spcBef>
              <a:buFont typeface="Arial" panose="020B0604020202020204" pitchFamily="34" charset="0"/>
              <a:buChar char="•"/>
            </a:pPr>
            <a:r>
              <a:rPr lang="nl-NL" altLang="nl-NL" sz="2400" dirty="0">
                <a:latin typeface="Arial" panose="020B0604020202020204" pitchFamily="34" charset="0"/>
                <a:cs typeface="Arial" panose="020B0604020202020204" pitchFamily="34" charset="0"/>
              </a:rPr>
              <a:t>Goed onderzoek is nodig. Heeft cliënt wel conform advies gehandeld?</a:t>
            </a:r>
          </a:p>
        </p:txBody>
      </p:sp>
      <p:sp>
        <p:nvSpPr>
          <p:cNvPr id="2" name="Tijdelijke aanduiding voor dianummer 1"/>
          <p:cNvSpPr>
            <a:spLocks noGrp="1"/>
          </p:cNvSpPr>
          <p:nvPr>
            <p:ph type="sldNum" sz="quarter" idx="12"/>
          </p:nvPr>
        </p:nvSpPr>
        <p:spPr/>
        <p:txBody>
          <a:bodyPr/>
          <a:lstStyle/>
          <a:p>
            <a:fld id="{682154BC-961E-43D8-ADFF-20C6DDC74609}" type="slidenum">
              <a:rPr lang="nl-NL" smtClean="0"/>
              <a:pPr/>
              <a:t>36</a:t>
            </a:fld>
            <a:endParaRPr lang="nl-NL"/>
          </a:p>
        </p:txBody>
      </p:sp>
    </p:spTree>
    <p:extLst>
      <p:ext uri="{BB962C8B-B14F-4D97-AF65-F5344CB8AC3E}">
        <p14:creationId xmlns:p14="http://schemas.microsoft.com/office/powerpoint/2010/main" val="401250148"/>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Afbeelding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7" name="Titel 6"/>
          <p:cNvSpPr>
            <a:spLocks noGrp="1"/>
          </p:cNvSpPr>
          <p:nvPr>
            <p:ph type="title"/>
          </p:nvPr>
        </p:nvSpPr>
        <p:spPr>
          <a:xfrm>
            <a:off x="685800" y="838201"/>
            <a:ext cx="7772400" cy="1143000"/>
          </a:xfrm>
        </p:spPr>
        <p:txBody>
          <a:bodyPr/>
          <a:lstStyle/>
          <a:p>
            <a:r>
              <a:rPr lang="nl-NL" altLang="nl-NL" dirty="0">
                <a:solidFill>
                  <a:schemeClr val="tx1"/>
                </a:solidFill>
                <a:latin typeface="Arial" panose="020B0604020202020204" pitchFamily="34" charset="0"/>
                <a:cs typeface="Arial" panose="020B0604020202020204" pitchFamily="34" charset="0"/>
              </a:rPr>
              <a:t>Aanpalende zaken</a:t>
            </a:r>
            <a:endParaRPr lang="nl-NL" dirty="0">
              <a:latin typeface="Arial" panose="020B0604020202020204" pitchFamily="34" charset="0"/>
              <a:cs typeface="Arial" panose="020B0604020202020204" pitchFamily="34" charset="0"/>
            </a:endParaRPr>
          </a:p>
        </p:txBody>
      </p:sp>
      <p:sp>
        <p:nvSpPr>
          <p:cNvPr id="8" name="Tijdelijke aanduiding voor inhoud 7"/>
          <p:cNvSpPr>
            <a:spLocks noGrp="1"/>
          </p:cNvSpPr>
          <p:nvPr>
            <p:ph idx="1"/>
          </p:nvPr>
        </p:nvSpPr>
        <p:spPr>
          <a:xfrm>
            <a:off x="685800" y="2057400"/>
            <a:ext cx="8494712" cy="4114800"/>
          </a:xfrm>
        </p:spPr>
        <p:txBody>
          <a:bodyPr/>
          <a:lstStyle/>
          <a:p>
            <a:pPr>
              <a:buFont typeface="Arial" panose="020B0604020202020204" pitchFamily="34" charset="0"/>
              <a:buChar char="•"/>
            </a:pPr>
            <a:r>
              <a:rPr lang="nl-NL" sz="2800" dirty="0">
                <a:latin typeface="Arial" charset="0"/>
                <a:cs typeface="Arial" charset="0"/>
              </a:rPr>
              <a:t>Beroepsaansprakelijkheid</a:t>
            </a:r>
          </a:p>
          <a:p>
            <a:pPr>
              <a:buFont typeface="Arial" panose="020B0604020202020204" pitchFamily="34" charset="0"/>
              <a:buChar char="•"/>
            </a:pPr>
            <a:r>
              <a:rPr lang="nl-NL" sz="2800" dirty="0">
                <a:latin typeface="Arial" charset="0"/>
                <a:cs typeface="Arial" charset="0"/>
              </a:rPr>
              <a:t>Tuchtrecht</a:t>
            </a:r>
          </a:p>
          <a:p>
            <a:pPr>
              <a:buFont typeface="Arial" panose="020B0604020202020204" pitchFamily="34" charset="0"/>
              <a:buChar char="•"/>
            </a:pPr>
            <a:r>
              <a:rPr lang="nl-NL" sz="2800" dirty="0">
                <a:latin typeface="Arial" charset="0"/>
                <a:cs typeface="Arial" charset="0"/>
              </a:rPr>
              <a:t>Meldingsplicht</a:t>
            </a:r>
          </a:p>
          <a:p>
            <a:pPr>
              <a:buFont typeface="Arial" panose="020B0604020202020204" pitchFamily="34" charset="0"/>
              <a:buChar char="•"/>
            </a:pPr>
            <a:r>
              <a:rPr lang="nl-NL" sz="2800" dirty="0">
                <a:latin typeface="Arial" charset="0"/>
                <a:cs typeface="Arial" charset="0"/>
              </a:rPr>
              <a:t>Positie betrokken adviseur(s)</a:t>
            </a:r>
          </a:p>
          <a:p>
            <a:pPr>
              <a:buFont typeface="Arial" panose="020B0604020202020204" pitchFamily="34" charset="0"/>
              <a:buChar char="•"/>
            </a:pPr>
            <a:r>
              <a:rPr lang="nl-NL" sz="2800" dirty="0">
                <a:latin typeface="Arial" charset="0"/>
                <a:cs typeface="Arial" charset="0"/>
              </a:rPr>
              <a:t>Eigen onderzoek: hoe?</a:t>
            </a:r>
          </a:p>
        </p:txBody>
      </p:sp>
      <p:sp>
        <p:nvSpPr>
          <p:cNvPr id="2" name="Tijdelijke aanduiding voor dianummer 1"/>
          <p:cNvSpPr>
            <a:spLocks noGrp="1"/>
          </p:cNvSpPr>
          <p:nvPr>
            <p:ph type="sldNum" sz="quarter" idx="12"/>
          </p:nvPr>
        </p:nvSpPr>
        <p:spPr/>
        <p:txBody>
          <a:bodyPr/>
          <a:lstStyle/>
          <a:p>
            <a:fld id="{682154BC-961E-43D8-ADFF-20C6DDC74609}" type="slidenum">
              <a:rPr lang="nl-NL" smtClean="0"/>
              <a:pPr/>
              <a:t>37</a:t>
            </a:fld>
            <a:endParaRPr lang="nl-NL"/>
          </a:p>
        </p:txBody>
      </p:sp>
    </p:spTree>
    <p:extLst>
      <p:ext uri="{BB962C8B-B14F-4D97-AF65-F5344CB8AC3E}">
        <p14:creationId xmlns:p14="http://schemas.microsoft.com/office/powerpoint/2010/main" val="3059467638"/>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Afbeelding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8" name="Tijdelijke aanduiding voor inhoud 7"/>
          <p:cNvSpPr>
            <a:spLocks noGrp="1"/>
          </p:cNvSpPr>
          <p:nvPr>
            <p:ph idx="1"/>
          </p:nvPr>
        </p:nvSpPr>
        <p:spPr>
          <a:xfrm>
            <a:off x="685800" y="1556792"/>
            <a:ext cx="7772400" cy="4114800"/>
          </a:xfrm>
        </p:spPr>
        <p:txBody>
          <a:bodyPr/>
          <a:lstStyle/>
          <a:p>
            <a:pPr marL="0" indent="0" algn="ctr">
              <a:buNone/>
            </a:pPr>
            <a:endParaRPr lang="nl-NL" dirty="0">
              <a:latin typeface="Arial" panose="020B0604020202020204" pitchFamily="34" charset="0"/>
              <a:cs typeface="Arial" panose="020B0604020202020204" pitchFamily="34" charset="0"/>
            </a:endParaRPr>
          </a:p>
          <a:p>
            <a:pPr marL="0" indent="0" algn="ctr">
              <a:buNone/>
            </a:pPr>
            <a:r>
              <a:rPr lang="nl-NL" sz="4400" b="1" dirty="0">
                <a:latin typeface="Arial" panose="020B0604020202020204" pitchFamily="34" charset="0"/>
                <a:cs typeface="Arial" panose="020B0604020202020204" pitchFamily="34" charset="0"/>
              </a:rPr>
              <a:t>Het informele verschoningsrecht</a:t>
            </a:r>
          </a:p>
        </p:txBody>
      </p:sp>
    </p:spTree>
    <p:extLst>
      <p:ext uri="{BB962C8B-B14F-4D97-AF65-F5344CB8AC3E}">
        <p14:creationId xmlns:p14="http://schemas.microsoft.com/office/powerpoint/2010/main" val="1319625548"/>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Afbeelding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7" name="Titel 6"/>
          <p:cNvSpPr>
            <a:spLocks noGrp="1"/>
          </p:cNvSpPr>
          <p:nvPr>
            <p:ph type="title"/>
          </p:nvPr>
        </p:nvSpPr>
        <p:spPr/>
        <p:txBody>
          <a:bodyPr/>
          <a:lstStyle/>
          <a:p>
            <a:r>
              <a:rPr lang="nl-NL" dirty="0">
                <a:latin typeface="Arial" panose="020B0604020202020204" pitchFamily="34" charset="0"/>
                <a:cs typeface="Arial" panose="020B0604020202020204" pitchFamily="34" charset="0"/>
              </a:rPr>
              <a:t>Historie</a:t>
            </a:r>
          </a:p>
        </p:txBody>
      </p:sp>
      <p:sp>
        <p:nvSpPr>
          <p:cNvPr id="8" name="Tijdelijke aanduiding voor inhoud 7"/>
          <p:cNvSpPr>
            <a:spLocks noGrp="1"/>
          </p:cNvSpPr>
          <p:nvPr>
            <p:ph idx="1"/>
          </p:nvPr>
        </p:nvSpPr>
        <p:spPr>
          <a:xfrm>
            <a:off x="395536" y="1981200"/>
            <a:ext cx="8424936" cy="4114800"/>
          </a:xfrm>
        </p:spPr>
        <p:txBody>
          <a:bodyPr/>
          <a:lstStyle/>
          <a:p>
            <a:pPr marL="0" lvl="0" indent="0">
              <a:buNone/>
            </a:pPr>
            <a:r>
              <a:rPr lang="nl-NL" sz="2200" dirty="0">
                <a:latin typeface="Arial" pitchFamily="34" charset="0"/>
                <a:cs typeface="Arial" pitchFamily="34" charset="0"/>
              </a:rPr>
              <a:t>Leidraad AWR, 13 augustus 1962, nr. B2/13362:</a:t>
            </a:r>
          </a:p>
          <a:p>
            <a:pPr marL="0" lvl="0" indent="0">
              <a:buNone/>
            </a:pPr>
            <a:r>
              <a:rPr lang="nl-NL" sz="2100" dirty="0">
                <a:latin typeface="Arial" pitchFamily="34" charset="0"/>
                <a:cs typeface="Arial" pitchFamily="34" charset="0"/>
              </a:rPr>
              <a:t>"</a:t>
            </a:r>
            <a:r>
              <a:rPr lang="nl-NL" sz="2100" i="1" dirty="0">
                <a:latin typeface="Arial" pitchFamily="34" charset="0"/>
                <a:cs typeface="Arial" pitchFamily="34" charset="0"/>
              </a:rPr>
              <a:t>Ten aanzien van de verplichtingen met betrekking tot de belastingheffing van derden (artikel 49) beperkt het tweede lid van artikel 53 de mogelijkheid zich op een geheimhoudingsplicht te beroepen tot de uitoefenaren van bepaalde zelfstandige beroepen. </a:t>
            </a:r>
            <a:r>
              <a:rPr lang="nl-NL" sz="2100" i="1" u="sng" dirty="0">
                <a:latin typeface="Arial" pitchFamily="34" charset="0"/>
                <a:cs typeface="Arial" pitchFamily="34" charset="0"/>
              </a:rPr>
              <a:t>Hiertoe behoren niet accountants en belastingconsulenten</a:t>
            </a:r>
            <a:r>
              <a:rPr lang="nl-NL" sz="2100" i="1" dirty="0">
                <a:latin typeface="Arial" pitchFamily="34" charset="0"/>
                <a:cs typeface="Arial" pitchFamily="34" charset="0"/>
              </a:rPr>
              <a:t>. Van hen dient echter geen inzage te worden geëist van de in de uitoefening van hun beroep aan cliënten verstrekte adviezen en met cliënten gevoerde correspondentie</a:t>
            </a:r>
            <a:r>
              <a:rPr lang="nl-NL" sz="2100" dirty="0">
                <a:latin typeface="Arial" pitchFamily="34" charset="0"/>
                <a:cs typeface="Arial" pitchFamily="34" charset="0"/>
              </a:rPr>
              <a:t>.” </a:t>
            </a:r>
          </a:p>
          <a:p>
            <a:pPr marL="0" lvl="0" indent="0">
              <a:buNone/>
            </a:pPr>
            <a:r>
              <a:rPr lang="nl-NL" sz="2200" dirty="0">
                <a:latin typeface="Arial" pitchFamily="34" charset="0"/>
                <a:cs typeface="Arial" pitchFamily="34" charset="0"/>
              </a:rPr>
              <a:t>Later in Mededeling Staatssecretaris van Financiën 5 januari 1994, nr. 10DGM4, V-N 1994, p. 456, waarna vervangen door het besluit van 25 januari 2007, nr. CPP2006/2715M, </a:t>
            </a:r>
            <a:r>
              <a:rPr lang="nl-NL" sz="2200" i="1" dirty="0">
                <a:latin typeface="Arial" pitchFamily="34" charset="0"/>
                <a:cs typeface="Arial" pitchFamily="34" charset="0"/>
              </a:rPr>
              <a:t>V‑N</a:t>
            </a:r>
            <a:r>
              <a:rPr lang="nl-NL" sz="2200" dirty="0">
                <a:latin typeface="Arial" pitchFamily="34" charset="0"/>
                <a:cs typeface="Arial" pitchFamily="34" charset="0"/>
              </a:rPr>
              <a:t> 2007/10.6.</a:t>
            </a:r>
          </a:p>
          <a:p>
            <a:endParaRPr lang="nl-N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0331336"/>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Afbeelding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8" name="Tijdelijke aanduiding voor inhoud 7"/>
          <p:cNvSpPr>
            <a:spLocks noGrp="1"/>
          </p:cNvSpPr>
          <p:nvPr>
            <p:ph idx="1"/>
          </p:nvPr>
        </p:nvSpPr>
        <p:spPr>
          <a:xfrm>
            <a:off x="685800" y="1556792"/>
            <a:ext cx="7772400" cy="4114800"/>
          </a:xfrm>
        </p:spPr>
        <p:txBody>
          <a:bodyPr/>
          <a:lstStyle/>
          <a:p>
            <a:pPr marL="0" indent="0" algn="ctr">
              <a:buNone/>
            </a:pPr>
            <a:endParaRPr lang="nl-NL" dirty="0">
              <a:latin typeface="Arial" panose="020B0604020202020204" pitchFamily="34" charset="0"/>
              <a:cs typeface="Arial" panose="020B0604020202020204" pitchFamily="34" charset="0"/>
            </a:endParaRPr>
          </a:p>
          <a:p>
            <a:pPr marL="0" indent="0" algn="ctr">
              <a:buNone/>
            </a:pPr>
            <a:r>
              <a:rPr lang="nl-NL" sz="4400" b="1" dirty="0">
                <a:latin typeface="Arial" panose="020B0604020202020204" pitchFamily="34" charset="0"/>
                <a:cs typeface="Arial" panose="020B0604020202020204" pitchFamily="34" charset="0"/>
              </a:rPr>
              <a:t>De getuigplicht </a:t>
            </a:r>
          </a:p>
          <a:p>
            <a:pPr marL="0" indent="0" algn="ctr">
              <a:buNone/>
            </a:pPr>
            <a:r>
              <a:rPr lang="nl-NL" sz="4400" b="1" dirty="0">
                <a:latin typeface="Arial" panose="020B0604020202020204" pitchFamily="34" charset="0"/>
                <a:cs typeface="Arial" panose="020B0604020202020204" pitchFamily="34" charset="0"/>
              </a:rPr>
              <a:t>versus </a:t>
            </a:r>
          </a:p>
          <a:p>
            <a:pPr marL="0" indent="0" algn="ctr">
              <a:buNone/>
            </a:pPr>
            <a:r>
              <a:rPr lang="nl-NL" sz="4400" b="1" dirty="0">
                <a:latin typeface="Arial" panose="020B0604020202020204" pitchFamily="34" charset="0"/>
                <a:cs typeface="Arial" panose="020B0604020202020204" pitchFamily="34" charset="0"/>
              </a:rPr>
              <a:t>het zwijgrecht</a:t>
            </a:r>
          </a:p>
        </p:txBody>
      </p:sp>
    </p:spTree>
    <p:extLst>
      <p:ext uri="{BB962C8B-B14F-4D97-AF65-F5344CB8AC3E}">
        <p14:creationId xmlns:p14="http://schemas.microsoft.com/office/powerpoint/2010/main" val="2303930143"/>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Afbeelding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7" name="Titel 6"/>
          <p:cNvSpPr>
            <a:spLocks noGrp="1"/>
          </p:cNvSpPr>
          <p:nvPr>
            <p:ph type="title"/>
          </p:nvPr>
        </p:nvSpPr>
        <p:spPr/>
        <p:txBody>
          <a:bodyPr/>
          <a:lstStyle/>
          <a:p>
            <a:r>
              <a:rPr lang="nl-NL" dirty="0">
                <a:latin typeface="Arial" panose="020B0604020202020204" pitchFamily="34" charset="0"/>
                <a:cs typeface="Arial" panose="020B0604020202020204" pitchFamily="34" charset="0"/>
              </a:rPr>
              <a:t>Basis</a:t>
            </a:r>
          </a:p>
        </p:txBody>
      </p:sp>
      <p:sp>
        <p:nvSpPr>
          <p:cNvPr id="8" name="Tijdelijke aanduiding voor inhoud 7"/>
          <p:cNvSpPr>
            <a:spLocks noGrp="1"/>
          </p:cNvSpPr>
          <p:nvPr>
            <p:ph idx="1"/>
          </p:nvPr>
        </p:nvSpPr>
        <p:spPr/>
        <p:txBody>
          <a:bodyPr/>
          <a:lstStyle/>
          <a:p>
            <a:r>
              <a:rPr lang="nl-NL" sz="2600" dirty="0">
                <a:latin typeface="Arial" pitchFamily="34" charset="0"/>
                <a:cs typeface="Arial" pitchFamily="34" charset="0"/>
              </a:rPr>
              <a:t>Geen wettelijke basis (HR 6 mei 1986, </a:t>
            </a:r>
            <a:r>
              <a:rPr lang="nl-NL" sz="2600" i="1" dirty="0">
                <a:latin typeface="Arial" pitchFamily="34" charset="0"/>
                <a:cs typeface="Arial" pitchFamily="34" charset="0"/>
              </a:rPr>
              <a:t>NJ</a:t>
            </a:r>
            <a:r>
              <a:rPr lang="nl-NL" sz="2600" dirty="0">
                <a:latin typeface="Arial" pitchFamily="34" charset="0"/>
                <a:cs typeface="Arial" pitchFamily="34" charset="0"/>
              </a:rPr>
              <a:t> 1986, 815)</a:t>
            </a:r>
          </a:p>
          <a:p>
            <a:pPr>
              <a:buNone/>
            </a:pPr>
            <a:endParaRPr lang="nl-NL" sz="1100" dirty="0">
              <a:latin typeface="Arial" pitchFamily="34" charset="0"/>
              <a:cs typeface="Arial" pitchFamily="34" charset="0"/>
            </a:endParaRPr>
          </a:p>
          <a:p>
            <a:r>
              <a:rPr lang="nl-NL" sz="2600" dirty="0">
                <a:latin typeface="Arial" pitchFamily="34" charset="0"/>
                <a:cs typeface="Arial" pitchFamily="34" charset="0"/>
              </a:rPr>
              <a:t>Wel contractuele geheimhoudingsplicht (in algemene voorwaarden of arbeidscontract) en op basis van beroepsregels</a:t>
            </a:r>
          </a:p>
          <a:p>
            <a:pPr lvl="1" indent="-379413">
              <a:buNone/>
            </a:pPr>
            <a:r>
              <a:rPr lang="nl-NL" sz="2400" dirty="0">
                <a:latin typeface="Arial" pitchFamily="34" charset="0"/>
                <a:cs typeface="Arial" pitchFamily="34" charset="0"/>
                <a:sym typeface="Wingdings" panose="05000000000000000000" pitchFamily="2" charset="2"/>
              </a:rPr>
              <a:t> </a:t>
            </a:r>
            <a:r>
              <a:rPr lang="nl-NL" sz="2400" dirty="0">
                <a:latin typeface="Arial" pitchFamily="34" charset="0"/>
                <a:cs typeface="Arial" pitchFamily="34" charset="0"/>
              </a:rPr>
              <a:t>doorgaans tijdens en na afloop dienstverband</a:t>
            </a:r>
          </a:p>
          <a:p>
            <a:endParaRPr lang="nl-N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5113522"/>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Afbeelding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528"/>
            <a:ext cx="9144000" cy="6857999"/>
          </a:xfrm>
          <a:prstGeom prst="rect">
            <a:avLst/>
          </a:prstGeom>
        </p:spPr>
      </p:pic>
      <p:sp>
        <p:nvSpPr>
          <p:cNvPr id="7" name="Titel 6"/>
          <p:cNvSpPr>
            <a:spLocks noGrp="1"/>
          </p:cNvSpPr>
          <p:nvPr>
            <p:ph type="title"/>
          </p:nvPr>
        </p:nvSpPr>
        <p:spPr>
          <a:xfrm>
            <a:off x="685800" y="908720"/>
            <a:ext cx="7772400" cy="1143000"/>
          </a:xfrm>
        </p:spPr>
        <p:txBody>
          <a:bodyPr/>
          <a:lstStyle/>
          <a:p>
            <a:r>
              <a:rPr lang="nl-NL" dirty="0">
                <a:latin typeface="Arial" panose="020B0604020202020204" pitchFamily="34" charset="0"/>
                <a:cs typeface="Arial" panose="020B0604020202020204" pitchFamily="34" charset="0"/>
              </a:rPr>
              <a:t>Wettelijk verschoningsrecht</a:t>
            </a:r>
          </a:p>
        </p:txBody>
      </p:sp>
      <p:sp>
        <p:nvSpPr>
          <p:cNvPr id="8" name="Tijdelijke aanduiding voor inhoud 7"/>
          <p:cNvSpPr>
            <a:spLocks noGrp="1"/>
          </p:cNvSpPr>
          <p:nvPr>
            <p:ph idx="1"/>
          </p:nvPr>
        </p:nvSpPr>
        <p:spPr>
          <a:xfrm>
            <a:off x="755576" y="2283733"/>
            <a:ext cx="7772400" cy="4114800"/>
          </a:xfrm>
        </p:spPr>
        <p:txBody>
          <a:bodyPr/>
          <a:lstStyle/>
          <a:p>
            <a:pPr lvl="0"/>
            <a:r>
              <a:rPr lang="nl-NL" sz="2600" dirty="0">
                <a:latin typeface="Arial" pitchFamily="34" charset="0"/>
                <a:cs typeface="Arial" pitchFamily="34" charset="0"/>
              </a:rPr>
              <a:t>Artikel 53a AWR</a:t>
            </a:r>
          </a:p>
          <a:p>
            <a:pPr lvl="1"/>
            <a:r>
              <a:rPr lang="nl-NL" sz="2400" dirty="0">
                <a:latin typeface="Arial" pitchFamily="34" charset="0"/>
                <a:cs typeface="Arial" pitchFamily="34" charset="0"/>
              </a:rPr>
              <a:t>Bekleders geestelijk ambt, notarissen, advocaten, artsen en apothekers</a:t>
            </a:r>
          </a:p>
          <a:p>
            <a:pPr lvl="1"/>
            <a:r>
              <a:rPr lang="nl-NL" sz="2400" dirty="0">
                <a:latin typeface="Arial" pitchFamily="34" charset="0"/>
                <a:cs typeface="Arial" pitchFamily="34" charset="0"/>
              </a:rPr>
              <a:t>Weigering te voldoen aan de verplichtingen ten behoeve van de belastingheffing van derden</a:t>
            </a:r>
            <a:endParaRPr lang="nl-NL" sz="2200" dirty="0">
              <a:latin typeface="Arial" pitchFamily="34" charset="0"/>
              <a:cs typeface="Arial" pitchFamily="34" charset="0"/>
            </a:endParaRPr>
          </a:p>
          <a:p>
            <a:pPr lvl="0"/>
            <a:r>
              <a:rPr lang="nl-NL" sz="2600" dirty="0">
                <a:latin typeface="Arial" pitchFamily="34" charset="0"/>
                <a:cs typeface="Arial" pitchFamily="34" charset="0"/>
              </a:rPr>
              <a:t>Strafrechtelijke pendant in art. 218 Sv</a:t>
            </a:r>
          </a:p>
          <a:p>
            <a:pPr lvl="0"/>
            <a:r>
              <a:rPr lang="nl-NL" sz="2600" dirty="0">
                <a:latin typeface="Arial" pitchFamily="34" charset="0"/>
                <a:cs typeface="Arial" pitchFamily="34" charset="0"/>
              </a:rPr>
              <a:t>Verschoningsrecht bij blootstelling aan gevaar van een strafrechtelijke veroordeling (art. 219 Sv)</a:t>
            </a:r>
            <a:endParaRPr lang="nl-NL" sz="2400" dirty="0">
              <a:latin typeface="Arial" charset="0"/>
              <a:cs typeface="Arial" charset="0"/>
            </a:endParaRPr>
          </a:p>
          <a:p>
            <a:endParaRPr lang="nl-N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3120992"/>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Afbeelding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7" name="Titel 6"/>
          <p:cNvSpPr>
            <a:spLocks noGrp="1"/>
          </p:cNvSpPr>
          <p:nvPr>
            <p:ph type="title"/>
          </p:nvPr>
        </p:nvSpPr>
        <p:spPr>
          <a:xfrm>
            <a:off x="717426" y="952501"/>
            <a:ext cx="7772400" cy="1143000"/>
          </a:xfrm>
        </p:spPr>
        <p:txBody>
          <a:bodyPr/>
          <a:lstStyle/>
          <a:p>
            <a:r>
              <a:rPr lang="nl-NL" sz="4200" dirty="0">
                <a:latin typeface="Arial" panose="020B0604020202020204" pitchFamily="34" charset="0"/>
                <a:cs typeface="Arial" panose="020B0604020202020204" pitchFamily="34" charset="0"/>
              </a:rPr>
              <a:t>Achtergrond verschoningsrecht</a:t>
            </a:r>
          </a:p>
        </p:txBody>
      </p:sp>
      <p:sp>
        <p:nvSpPr>
          <p:cNvPr id="8" name="Tijdelijke aanduiding voor inhoud 7"/>
          <p:cNvSpPr>
            <a:spLocks noGrp="1"/>
          </p:cNvSpPr>
          <p:nvPr>
            <p:ph idx="1"/>
          </p:nvPr>
        </p:nvSpPr>
        <p:spPr>
          <a:xfrm>
            <a:off x="685800" y="2133600"/>
            <a:ext cx="7772400" cy="4114800"/>
          </a:xfrm>
        </p:spPr>
        <p:txBody>
          <a:bodyPr/>
          <a:lstStyle/>
          <a:p>
            <a:pPr lvl="0">
              <a:buNone/>
            </a:pPr>
            <a:r>
              <a:rPr lang="nl-NL" sz="2600" dirty="0">
                <a:latin typeface="Arial" charset="0"/>
                <a:cs typeface="Arial" charset="0"/>
              </a:rPr>
              <a:t>HR 1 maart 1985, </a:t>
            </a:r>
            <a:r>
              <a:rPr lang="nl-NL" sz="2600" i="1" dirty="0">
                <a:latin typeface="Arial" charset="0"/>
                <a:cs typeface="Arial" charset="0"/>
              </a:rPr>
              <a:t>NJ</a:t>
            </a:r>
            <a:r>
              <a:rPr lang="nl-NL" sz="2600" dirty="0">
                <a:latin typeface="Arial" charset="0"/>
                <a:cs typeface="Arial" charset="0"/>
              </a:rPr>
              <a:t> 1986, 173 (Maas II):</a:t>
            </a:r>
          </a:p>
          <a:p>
            <a:pPr lvl="0">
              <a:buNone/>
            </a:pPr>
            <a:endParaRPr lang="nl-NL" sz="800" dirty="0">
              <a:latin typeface="Arial" charset="0"/>
              <a:cs typeface="Arial" charset="0"/>
            </a:endParaRPr>
          </a:p>
          <a:p>
            <a:pPr marL="0" lvl="0" indent="0">
              <a:buNone/>
            </a:pPr>
            <a:r>
              <a:rPr lang="nl-NL" sz="2400" dirty="0">
                <a:latin typeface="Arial" pitchFamily="34" charset="0"/>
                <a:cs typeface="Arial" pitchFamily="34" charset="0"/>
              </a:rPr>
              <a:t>“</a:t>
            </a:r>
            <a:r>
              <a:rPr lang="nl-NL" sz="2400" i="1" dirty="0">
                <a:latin typeface="Arial" pitchFamily="34" charset="0"/>
                <a:cs typeface="Arial" pitchFamily="34" charset="0"/>
              </a:rPr>
              <a:t>De grondslag van dit verschoningsrecht moet worden gezocht in een in Nederland geldend algemeen rechtsbeginsel dat meebrengt dat bij zodanige vertrouwenspersonen </a:t>
            </a:r>
            <a:r>
              <a:rPr lang="nl-NL" sz="2400" i="1" u="sng" dirty="0">
                <a:latin typeface="Arial" pitchFamily="34" charset="0"/>
                <a:cs typeface="Arial" pitchFamily="34" charset="0"/>
              </a:rPr>
              <a:t>het maatschappelijk belang dat de waarheid in rechte aan het licht komt, moet wijken voor het maatschappelijk belang dat een ieder zich vrijelijk en zonder vrees voor openbaarmaking van het besprokene om bijstand en advies tot hen moet kunnen wenden</a:t>
            </a:r>
            <a:r>
              <a:rPr lang="nl-NL" sz="2400" dirty="0">
                <a:latin typeface="Arial" pitchFamily="34" charset="0"/>
                <a:cs typeface="Arial" pitchFamily="34" charset="0"/>
              </a:rPr>
              <a:t>.”</a:t>
            </a:r>
            <a:endParaRPr lang="nl-N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1865042"/>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Afbeelding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7" name="Titel 6"/>
          <p:cNvSpPr>
            <a:spLocks noGrp="1"/>
          </p:cNvSpPr>
          <p:nvPr>
            <p:ph type="title"/>
          </p:nvPr>
        </p:nvSpPr>
        <p:spPr/>
        <p:txBody>
          <a:bodyPr/>
          <a:lstStyle/>
          <a:p>
            <a:r>
              <a:rPr lang="nl-NL" dirty="0">
                <a:latin typeface="Arial" panose="020B0604020202020204" pitchFamily="34" charset="0"/>
                <a:cs typeface="Arial" panose="020B0604020202020204" pitchFamily="34" charset="0"/>
              </a:rPr>
              <a:t>Fair </a:t>
            </a:r>
            <a:r>
              <a:rPr lang="nl-NL" dirty="0" err="1">
                <a:latin typeface="Arial" panose="020B0604020202020204" pitchFamily="34" charset="0"/>
                <a:cs typeface="Arial" panose="020B0604020202020204" pitchFamily="34" charset="0"/>
              </a:rPr>
              <a:t>play</a:t>
            </a:r>
            <a:endParaRPr lang="nl-NL" dirty="0">
              <a:latin typeface="Arial" panose="020B0604020202020204" pitchFamily="34" charset="0"/>
              <a:cs typeface="Arial" panose="020B0604020202020204" pitchFamily="34" charset="0"/>
            </a:endParaRPr>
          </a:p>
        </p:txBody>
      </p:sp>
      <p:sp>
        <p:nvSpPr>
          <p:cNvPr id="8" name="Tijdelijke aanduiding voor inhoud 7"/>
          <p:cNvSpPr>
            <a:spLocks noGrp="1"/>
          </p:cNvSpPr>
          <p:nvPr>
            <p:ph idx="1"/>
          </p:nvPr>
        </p:nvSpPr>
        <p:spPr/>
        <p:txBody>
          <a:bodyPr/>
          <a:lstStyle/>
          <a:p>
            <a:pPr lvl="0"/>
            <a:r>
              <a:rPr lang="nl-NL" sz="2600" dirty="0">
                <a:latin typeface="Arial" charset="0"/>
                <a:cs typeface="Arial" charset="0"/>
              </a:rPr>
              <a:t>HR 23 september 2005, </a:t>
            </a:r>
            <a:r>
              <a:rPr lang="nl-NL" sz="2600" i="1" dirty="0">
                <a:latin typeface="Arial" charset="0"/>
                <a:cs typeface="Arial" charset="0"/>
              </a:rPr>
              <a:t>BNB</a:t>
            </a:r>
            <a:r>
              <a:rPr lang="nl-NL" sz="2600" dirty="0">
                <a:latin typeface="Arial" charset="0"/>
                <a:cs typeface="Arial" charset="0"/>
              </a:rPr>
              <a:t> 2006/21: </a:t>
            </a:r>
          </a:p>
          <a:p>
            <a:pPr lvl="1"/>
            <a:r>
              <a:rPr lang="nl-NL" sz="2200" dirty="0">
                <a:latin typeface="Arial" charset="0"/>
                <a:cs typeface="Arial" charset="0"/>
              </a:rPr>
              <a:t>Fair </a:t>
            </a:r>
            <a:r>
              <a:rPr lang="nl-NL" sz="2200" dirty="0" err="1">
                <a:latin typeface="Arial" charset="0"/>
                <a:cs typeface="Arial" charset="0"/>
              </a:rPr>
              <a:t>play</a:t>
            </a:r>
            <a:r>
              <a:rPr lang="nl-NL" sz="2200" dirty="0">
                <a:latin typeface="Arial" charset="0"/>
                <a:cs typeface="Arial" charset="0"/>
              </a:rPr>
              <a:t> beginsel. </a:t>
            </a:r>
          </a:p>
          <a:p>
            <a:pPr lvl="1"/>
            <a:r>
              <a:rPr lang="nl-NL" sz="2200" dirty="0">
                <a:latin typeface="Arial" charset="0"/>
                <a:cs typeface="Arial" charset="0"/>
              </a:rPr>
              <a:t>Fiscaal opiniërende stukken van derden alsmede daarop betrekking hebbende feitenopstellingen mag de inspecteur niet vragen.</a:t>
            </a:r>
          </a:p>
          <a:p>
            <a:pPr lvl="0">
              <a:buNone/>
            </a:pPr>
            <a:endParaRPr lang="nl-NL" sz="1100" dirty="0">
              <a:latin typeface="Arial" charset="0"/>
              <a:cs typeface="Arial" charset="0"/>
            </a:endParaRPr>
          </a:p>
          <a:p>
            <a:pPr lvl="0"/>
            <a:r>
              <a:rPr lang="nl-NL" sz="2600" dirty="0">
                <a:latin typeface="Arial" charset="0"/>
                <a:cs typeface="Arial" charset="0"/>
              </a:rPr>
              <a:t>Beleidsregel uit 1994 naar aanleiding van arrest ingetrokken in 2007</a:t>
            </a:r>
          </a:p>
          <a:p>
            <a:pPr lvl="0"/>
            <a:endParaRPr lang="nl-NL" sz="1100" dirty="0">
              <a:latin typeface="Arial" charset="0"/>
              <a:cs typeface="Arial" charset="0"/>
            </a:endParaRPr>
          </a:p>
          <a:p>
            <a:pPr lvl="0"/>
            <a:r>
              <a:rPr lang="nl-NL" sz="2600" dirty="0">
                <a:latin typeface="Arial" charset="0"/>
                <a:cs typeface="Arial" charset="0"/>
              </a:rPr>
              <a:t>Fair </a:t>
            </a:r>
            <a:r>
              <a:rPr lang="nl-NL" sz="2600" dirty="0" err="1">
                <a:latin typeface="Arial" charset="0"/>
                <a:cs typeface="Arial" charset="0"/>
              </a:rPr>
              <a:t>play</a:t>
            </a:r>
            <a:r>
              <a:rPr lang="nl-NL" sz="2600" dirty="0">
                <a:latin typeface="Arial" charset="0"/>
                <a:cs typeface="Arial" charset="0"/>
              </a:rPr>
              <a:t> is verankering beleidsregel?</a:t>
            </a:r>
          </a:p>
          <a:p>
            <a:endParaRPr lang="nl-N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7275137"/>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Afbeelding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7" name="Titel 6"/>
          <p:cNvSpPr>
            <a:spLocks noGrp="1"/>
          </p:cNvSpPr>
          <p:nvPr>
            <p:ph type="title"/>
          </p:nvPr>
        </p:nvSpPr>
        <p:spPr/>
        <p:txBody>
          <a:bodyPr/>
          <a:lstStyle/>
          <a:p>
            <a:r>
              <a:rPr lang="nl-NL" dirty="0">
                <a:latin typeface="Arial" panose="020B0604020202020204" pitchFamily="34" charset="0"/>
                <a:cs typeface="Arial" panose="020B0604020202020204" pitchFamily="34" charset="0"/>
              </a:rPr>
              <a:t>Reikwijdte</a:t>
            </a:r>
          </a:p>
        </p:txBody>
      </p:sp>
      <p:sp>
        <p:nvSpPr>
          <p:cNvPr id="8" name="Tijdelijke aanduiding voor inhoud 7"/>
          <p:cNvSpPr>
            <a:spLocks noGrp="1"/>
          </p:cNvSpPr>
          <p:nvPr>
            <p:ph idx="1"/>
          </p:nvPr>
        </p:nvSpPr>
        <p:spPr>
          <a:xfrm>
            <a:off x="695034" y="1749678"/>
            <a:ext cx="7772400" cy="4114800"/>
          </a:xfrm>
        </p:spPr>
        <p:txBody>
          <a:bodyPr/>
          <a:lstStyle/>
          <a:p>
            <a:pPr marL="355600" lvl="1" indent="-355600">
              <a:buFont typeface="Arial" pitchFamily="34" charset="0"/>
              <a:buChar char="•"/>
            </a:pPr>
            <a:r>
              <a:rPr lang="nl-NL" sz="2400" dirty="0">
                <a:solidFill>
                  <a:schemeClr val="tx2"/>
                </a:solidFill>
                <a:latin typeface="Arial" charset="0"/>
                <a:cs typeface="Arial" charset="0"/>
              </a:rPr>
              <a:t>Stukken die in het kader van de beroepsuitoefening worden uitgebracht (correspondentie, (interne) e-mails, adviezen, second </a:t>
            </a:r>
            <a:r>
              <a:rPr lang="nl-NL" sz="2400" dirty="0" err="1">
                <a:solidFill>
                  <a:schemeClr val="tx2"/>
                </a:solidFill>
                <a:latin typeface="Arial" charset="0"/>
                <a:cs typeface="Arial" charset="0"/>
              </a:rPr>
              <a:t>opinions</a:t>
            </a:r>
            <a:r>
              <a:rPr lang="nl-NL" sz="2400" dirty="0">
                <a:solidFill>
                  <a:schemeClr val="tx2"/>
                </a:solidFill>
                <a:latin typeface="Arial" charset="0"/>
                <a:cs typeface="Arial" charset="0"/>
              </a:rPr>
              <a:t>, </a:t>
            </a:r>
            <a:r>
              <a:rPr lang="nl-NL" sz="2400" dirty="0" err="1">
                <a:solidFill>
                  <a:schemeClr val="tx2"/>
                </a:solidFill>
                <a:latin typeface="Arial" charset="0"/>
                <a:cs typeface="Arial" charset="0"/>
              </a:rPr>
              <a:t>due</a:t>
            </a:r>
            <a:r>
              <a:rPr lang="nl-NL" sz="2400" dirty="0">
                <a:solidFill>
                  <a:schemeClr val="tx2"/>
                </a:solidFill>
                <a:latin typeface="Arial" charset="0"/>
                <a:cs typeface="Arial" charset="0"/>
              </a:rPr>
              <a:t> diligence rapporten, vastleggingen van besprekingen.)</a:t>
            </a:r>
          </a:p>
          <a:p>
            <a:pPr marL="355600" lvl="1" indent="-355600">
              <a:buFont typeface="Arial" pitchFamily="34" charset="0"/>
              <a:buChar char="•"/>
            </a:pPr>
            <a:r>
              <a:rPr lang="nl-NL" sz="2400" dirty="0">
                <a:solidFill>
                  <a:schemeClr val="tx2"/>
                </a:solidFill>
                <a:latin typeface="Arial" charset="0"/>
                <a:cs typeface="Arial" charset="0"/>
              </a:rPr>
              <a:t>Ook gemengde stukken:</a:t>
            </a:r>
          </a:p>
          <a:p>
            <a:pPr marL="355600" lvl="1" indent="-355600">
              <a:buNone/>
            </a:pPr>
            <a:r>
              <a:rPr lang="nl-NL" sz="2400" dirty="0">
                <a:solidFill>
                  <a:schemeClr val="tx2"/>
                </a:solidFill>
              </a:rPr>
              <a:t>	</a:t>
            </a:r>
            <a:r>
              <a:rPr lang="nl-NL" sz="2000" i="1" dirty="0">
                <a:solidFill>
                  <a:schemeClr val="tx2"/>
                </a:solidFill>
              </a:rPr>
              <a:t>“…</a:t>
            </a:r>
            <a:r>
              <a:rPr lang="nl-NL" sz="2000" i="1" dirty="0">
                <a:solidFill>
                  <a:schemeClr val="tx2"/>
                </a:solidFill>
                <a:latin typeface="Arial" pitchFamily="34" charset="0"/>
                <a:cs typeface="Arial" pitchFamily="34" charset="0"/>
              </a:rPr>
              <a:t>rapporten en andere geschriften van derden </a:t>
            </a:r>
            <a:r>
              <a:rPr lang="nl-NL" sz="2000" i="1" dirty="0" err="1">
                <a:solidFill>
                  <a:schemeClr val="tx2"/>
                </a:solidFill>
                <a:latin typeface="Arial" pitchFamily="34" charset="0"/>
                <a:cs typeface="Arial" pitchFamily="34" charset="0"/>
              </a:rPr>
              <a:t>voorzover</a:t>
            </a:r>
            <a:r>
              <a:rPr lang="nl-NL" sz="2000" i="1" dirty="0">
                <a:solidFill>
                  <a:schemeClr val="tx2"/>
                </a:solidFill>
                <a:latin typeface="Arial" pitchFamily="34" charset="0"/>
                <a:cs typeface="Arial" pitchFamily="34" charset="0"/>
              </a:rPr>
              <a:t> zij ten doel hebben de fiscale positie van de belastingplichtige te belichten of hem daaromtrent te adviseren. Deze overweging geldt ook voor de onderdelen van die geschriften die met dat doel gegevens van feitelijke of beschrijvende aard bevatten. De resterende (niet op dat doel betrekking hebbende) onderdelen dienen wel - desgevraagd - te worden verstrekt, waartoe het nodig kan zijn dat het document wordt gesplitst of geschoond.”</a:t>
            </a:r>
          </a:p>
          <a:p>
            <a:endParaRPr lang="nl-N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2191104"/>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Afbeelding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7" name="Titel 6"/>
          <p:cNvSpPr>
            <a:spLocks noGrp="1"/>
          </p:cNvSpPr>
          <p:nvPr>
            <p:ph type="title"/>
          </p:nvPr>
        </p:nvSpPr>
        <p:spPr/>
        <p:txBody>
          <a:bodyPr/>
          <a:lstStyle/>
          <a:p>
            <a:r>
              <a:rPr lang="nl-NL" dirty="0">
                <a:latin typeface="Arial" panose="020B0604020202020204" pitchFamily="34" charset="0"/>
                <a:cs typeface="Arial" panose="020B0604020202020204" pitchFamily="34" charset="0"/>
              </a:rPr>
              <a:t>Casuïstiek</a:t>
            </a:r>
          </a:p>
        </p:txBody>
      </p:sp>
      <p:sp>
        <p:nvSpPr>
          <p:cNvPr id="8" name="Tijdelijke aanduiding voor inhoud 7"/>
          <p:cNvSpPr>
            <a:spLocks noGrp="1"/>
          </p:cNvSpPr>
          <p:nvPr>
            <p:ph idx="1"/>
          </p:nvPr>
        </p:nvSpPr>
        <p:spPr>
          <a:xfrm>
            <a:off x="685800" y="1767785"/>
            <a:ext cx="7772400" cy="4114800"/>
          </a:xfrm>
        </p:spPr>
        <p:txBody>
          <a:bodyPr/>
          <a:lstStyle/>
          <a:p>
            <a:pPr lvl="0"/>
            <a:r>
              <a:rPr lang="nl-NL" sz="2600" dirty="0">
                <a:latin typeface="Arial" charset="0"/>
                <a:cs typeface="Arial" charset="0"/>
              </a:rPr>
              <a:t>Van </a:t>
            </a:r>
            <a:r>
              <a:rPr lang="nl-NL" sz="2600" dirty="0" err="1">
                <a:latin typeface="Arial" charset="0"/>
                <a:cs typeface="Arial" charset="0"/>
              </a:rPr>
              <a:t>Doorne</a:t>
            </a:r>
            <a:r>
              <a:rPr lang="nl-NL" sz="2600" dirty="0">
                <a:latin typeface="Arial" charset="0"/>
                <a:cs typeface="Arial" charset="0"/>
              </a:rPr>
              <a:t>-vonnis </a:t>
            </a:r>
          </a:p>
          <a:p>
            <a:pPr lvl="0">
              <a:buNone/>
            </a:pPr>
            <a:r>
              <a:rPr lang="nl-NL" sz="2600" dirty="0">
                <a:latin typeface="Arial" charset="0"/>
                <a:cs typeface="Arial" charset="0"/>
              </a:rPr>
              <a:t>	Rechtbank Amsterdam 6 oktober 2011, </a:t>
            </a:r>
            <a:r>
              <a:rPr lang="nl-NL" sz="2600" i="1" dirty="0">
                <a:latin typeface="Arial" charset="0"/>
                <a:cs typeface="Arial" charset="0"/>
              </a:rPr>
              <a:t>NJ</a:t>
            </a:r>
            <a:r>
              <a:rPr lang="nl-NL" sz="2600" dirty="0">
                <a:latin typeface="Arial" charset="0"/>
                <a:cs typeface="Arial" charset="0"/>
              </a:rPr>
              <a:t> 2012, 181</a:t>
            </a:r>
          </a:p>
          <a:p>
            <a:pPr lvl="1"/>
            <a:r>
              <a:rPr lang="nl-NL" sz="2600" dirty="0">
                <a:latin typeface="Arial" charset="0"/>
                <a:cs typeface="Arial" charset="0"/>
              </a:rPr>
              <a:t>Standpunt fiscus: beleidsregel is ingetrokken en geldt dus niet meer </a:t>
            </a:r>
            <a:r>
              <a:rPr lang="nl-NL" sz="2600" dirty="0">
                <a:latin typeface="Arial" charset="0"/>
                <a:cs typeface="Arial" charset="0"/>
                <a:sym typeface="Wingdings" panose="05000000000000000000" pitchFamily="2" charset="2"/>
              </a:rPr>
              <a:t></a:t>
            </a:r>
            <a:r>
              <a:rPr lang="nl-NL" sz="2600" dirty="0">
                <a:latin typeface="Arial" charset="0"/>
                <a:cs typeface="Arial" charset="0"/>
              </a:rPr>
              <a:t> correspondentie met de cliënt moet wel ter inzage worden verstrekt</a:t>
            </a:r>
          </a:p>
          <a:p>
            <a:pPr lvl="1"/>
            <a:r>
              <a:rPr lang="nl-NL" sz="2600" dirty="0">
                <a:latin typeface="Arial" charset="0"/>
                <a:cs typeface="Arial" charset="0"/>
              </a:rPr>
              <a:t>Geen strijd met fair </a:t>
            </a:r>
            <a:r>
              <a:rPr lang="nl-NL" sz="2600" dirty="0" err="1">
                <a:latin typeface="Arial" charset="0"/>
                <a:cs typeface="Arial" charset="0"/>
              </a:rPr>
              <a:t>play</a:t>
            </a:r>
            <a:r>
              <a:rPr lang="nl-NL" sz="2600" dirty="0">
                <a:latin typeface="Arial" charset="0"/>
                <a:cs typeface="Arial" charset="0"/>
              </a:rPr>
              <a:t> beginsel als feitelijke gegevens bij adviseur worden opgevraagd, omdat belastingplichtige zelf ook gehouden is die informatie te verstrekken</a:t>
            </a:r>
            <a:endParaRPr lang="nl-N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8379880"/>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Afbeelding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7" name="Titel 6"/>
          <p:cNvSpPr>
            <a:spLocks noGrp="1"/>
          </p:cNvSpPr>
          <p:nvPr>
            <p:ph type="title"/>
          </p:nvPr>
        </p:nvSpPr>
        <p:spPr/>
        <p:txBody>
          <a:bodyPr/>
          <a:lstStyle/>
          <a:p>
            <a:r>
              <a:rPr lang="nl-NL" dirty="0">
                <a:latin typeface="Arial" panose="020B0604020202020204" pitchFamily="34" charset="0"/>
                <a:cs typeface="Arial" panose="020B0604020202020204" pitchFamily="34" charset="0"/>
              </a:rPr>
              <a:t>Casuïstiek</a:t>
            </a:r>
          </a:p>
        </p:txBody>
      </p:sp>
      <p:sp>
        <p:nvSpPr>
          <p:cNvPr id="8" name="Tijdelijke aanduiding voor inhoud 7"/>
          <p:cNvSpPr>
            <a:spLocks noGrp="1"/>
          </p:cNvSpPr>
          <p:nvPr>
            <p:ph idx="1"/>
          </p:nvPr>
        </p:nvSpPr>
        <p:spPr/>
        <p:txBody>
          <a:bodyPr/>
          <a:lstStyle/>
          <a:p>
            <a:pPr marL="536575" lvl="1" indent="-361950"/>
            <a:r>
              <a:rPr lang="nl-NL" sz="2600" dirty="0">
                <a:latin typeface="Arial" charset="0"/>
                <a:cs typeface="Arial" charset="0"/>
              </a:rPr>
              <a:t>De bepaling van de reikwijdte is in beginsel voorbehouden aan de informeel verschonings-gerechtigde; tenzij redelijkerwijs geen twijfel dat standpunt onjuist is.</a:t>
            </a:r>
          </a:p>
          <a:p>
            <a:pPr marL="536575" lvl="1" indent="-361950"/>
            <a:r>
              <a:rPr lang="nl-NL" sz="2600" dirty="0">
                <a:latin typeface="Arial" charset="0"/>
                <a:cs typeface="Arial" charset="0"/>
              </a:rPr>
              <a:t>Het verschoningsrecht is niet ongeclausuleerd. Indien de belastingadviseur de zaak in behandeling neemt en een advocaat onder zijn verantwoordelijkheid bij de zaak betrekt, heeft die advocaat geen verschoningsrecht jegens de fiscus (en daarmee de belastingadviseur dus ook geen afgeleid verschoningsrecht).</a:t>
            </a:r>
          </a:p>
          <a:p>
            <a:endParaRPr lang="nl-N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6352045"/>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Afbeelding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7" name="Titel 6"/>
          <p:cNvSpPr>
            <a:spLocks noGrp="1"/>
          </p:cNvSpPr>
          <p:nvPr>
            <p:ph type="title"/>
          </p:nvPr>
        </p:nvSpPr>
        <p:spPr/>
        <p:txBody>
          <a:bodyPr/>
          <a:lstStyle/>
          <a:p>
            <a:r>
              <a:rPr lang="nl-NL" dirty="0">
                <a:latin typeface="Arial" panose="020B0604020202020204" pitchFamily="34" charset="0"/>
                <a:cs typeface="Arial" panose="020B0604020202020204" pitchFamily="34" charset="0"/>
              </a:rPr>
              <a:t>Casuïstiek</a:t>
            </a:r>
          </a:p>
        </p:txBody>
      </p:sp>
      <p:sp>
        <p:nvSpPr>
          <p:cNvPr id="8" name="Tijdelijke aanduiding voor inhoud 7"/>
          <p:cNvSpPr>
            <a:spLocks noGrp="1"/>
          </p:cNvSpPr>
          <p:nvPr>
            <p:ph idx="1"/>
          </p:nvPr>
        </p:nvSpPr>
        <p:spPr/>
        <p:txBody>
          <a:bodyPr/>
          <a:lstStyle/>
          <a:p>
            <a:pPr marL="517525" lvl="1" indent="-342900">
              <a:buFont typeface="Arial" panose="020B0604020202020204" pitchFamily="34" charset="0"/>
              <a:buChar char="•"/>
            </a:pPr>
            <a:r>
              <a:rPr lang="nl-NL" sz="2600" dirty="0">
                <a:latin typeface="Arial" pitchFamily="34" charset="0"/>
                <a:cs typeface="Arial" pitchFamily="34" charset="0"/>
              </a:rPr>
              <a:t>HR 27 april 2012, </a:t>
            </a:r>
            <a:r>
              <a:rPr lang="nl-NL" sz="2600" i="1" dirty="0">
                <a:latin typeface="Arial" pitchFamily="34" charset="0"/>
                <a:cs typeface="Arial" pitchFamily="34" charset="0"/>
              </a:rPr>
              <a:t>NJ</a:t>
            </a:r>
            <a:r>
              <a:rPr lang="nl-NL" sz="2600" dirty="0">
                <a:latin typeface="Arial" pitchFamily="34" charset="0"/>
                <a:cs typeface="Arial" pitchFamily="34" charset="0"/>
              </a:rPr>
              <a:t> 2012/408</a:t>
            </a:r>
          </a:p>
          <a:p>
            <a:pPr marL="517525" lvl="1" indent="-342900">
              <a:buFont typeface="Arial" panose="020B0604020202020204" pitchFamily="34" charset="0"/>
              <a:buChar char="•"/>
            </a:pPr>
            <a:r>
              <a:rPr lang="nl-NL" sz="2600" dirty="0">
                <a:latin typeface="Arial" pitchFamily="34" charset="0"/>
                <a:cs typeface="Arial" pitchFamily="34" charset="0"/>
              </a:rPr>
              <a:t>Hoge Raad oordeelt dat een administratiekantoor geen geheimhouder is als bedoeld in art. 53a AWR voor stukken die de belastingplichtige (niet geheimhouder) met de geheimhouder heeft gewisseld</a:t>
            </a:r>
          </a:p>
          <a:p>
            <a:pPr marL="517525" lvl="1" indent="-342900">
              <a:buFont typeface="Arial" panose="020B0604020202020204" pitchFamily="34" charset="0"/>
              <a:buChar char="•"/>
            </a:pPr>
            <a:r>
              <a:rPr lang="nl-NL" sz="2600" dirty="0">
                <a:latin typeface="Arial" pitchFamily="34" charset="0"/>
                <a:cs typeface="Arial" pitchFamily="34" charset="0"/>
              </a:rPr>
              <a:t>Het administratiekantoor kan wel met recht weigeren om de stukken op grond van art. 47 AWR te verstrekken aan de inspecteur</a:t>
            </a:r>
          </a:p>
          <a:p>
            <a:endParaRPr lang="nl-N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6465919"/>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Afbeelding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7" name="Titel 6"/>
          <p:cNvSpPr>
            <a:spLocks noGrp="1"/>
          </p:cNvSpPr>
          <p:nvPr>
            <p:ph type="title"/>
          </p:nvPr>
        </p:nvSpPr>
        <p:spPr/>
        <p:txBody>
          <a:bodyPr/>
          <a:lstStyle/>
          <a:p>
            <a:r>
              <a:rPr lang="nl-NL" dirty="0">
                <a:latin typeface="Arial" panose="020B0604020202020204" pitchFamily="34" charset="0"/>
                <a:cs typeface="Arial" panose="020B0604020202020204" pitchFamily="34" charset="0"/>
              </a:rPr>
              <a:t>Invalshoeken</a:t>
            </a:r>
          </a:p>
        </p:txBody>
      </p:sp>
      <p:sp>
        <p:nvSpPr>
          <p:cNvPr id="8" name="Tijdelijke aanduiding voor inhoud 7"/>
          <p:cNvSpPr>
            <a:spLocks noGrp="1"/>
          </p:cNvSpPr>
          <p:nvPr>
            <p:ph idx="1"/>
          </p:nvPr>
        </p:nvSpPr>
        <p:spPr>
          <a:xfrm>
            <a:off x="685800" y="1767785"/>
            <a:ext cx="8062664" cy="4114800"/>
          </a:xfrm>
        </p:spPr>
        <p:txBody>
          <a:bodyPr/>
          <a:lstStyle/>
          <a:p>
            <a:pPr marL="457200" lvl="1" indent="-457200">
              <a:buFont typeface="Arial" panose="020B0604020202020204" pitchFamily="34" charset="0"/>
              <a:buChar char="•"/>
            </a:pPr>
            <a:r>
              <a:rPr lang="nl-NL" sz="2400" dirty="0">
                <a:latin typeface="Arial" charset="0"/>
                <a:cs typeface="Arial" charset="0"/>
              </a:rPr>
              <a:t>Informeel verschoningsrecht belastingadviseur</a:t>
            </a:r>
          </a:p>
          <a:p>
            <a:pPr lvl="1"/>
            <a:r>
              <a:rPr lang="nl-NL" sz="2100" dirty="0">
                <a:latin typeface="Arial" charset="0"/>
                <a:cs typeface="Arial" charset="0"/>
              </a:rPr>
              <a:t>Geen verplichting tot verstrekking</a:t>
            </a:r>
          </a:p>
          <a:p>
            <a:pPr lvl="1"/>
            <a:r>
              <a:rPr lang="nl-NL" sz="2100" dirty="0">
                <a:latin typeface="Arial" charset="0"/>
                <a:cs typeface="Arial" charset="0"/>
              </a:rPr>
              <a:t>Belastingadviseur bepaalt in beginsel reikwijdte</a:t>
            </a:r>
          </a:p>
          <a:p>
            <a:pPr lvl="1"/>
            <a:r>
              <a:rPr lang="nl-NL" sz="2100" dirty="0">
                <a:latin typeface="Arial" charset="0"/>
                <a:cs typeface="Arial" charset="0"/>
              </a:rPr>
              <a:t>Belastingadviseur kan verstrekte informatie terugvorderen</a:t>
            </a:r>
          </a:p>
          <a:p>
            <a:pPr marL="355600" lvl="2" indent="-355600">
              <a:buNone/>
            </a:pPr>
            <a:endParaRPr lang="nl-NL" sz="1100" i="1" dirty="0">
              <a:latin typeface="Arial" charset="0"/>
              <a:cs typeface="Arial" charset="0"/>
            </a:endParaRPr>
          </a:p>
          <a:p>
            <a:pPr marL="355600" lvl="2" indent="-355600">
              <a:buNone/>
            </a:pPr>
            <a:r>
              <a:rPr lang="nl-NL" i="1" dirty="0">
                <a:latin typeface="Arial" charset="0"/>
                <a:cs typeface="Arial" charset="0"/>
              </a:rPr>
              <a:t>Versus</a:t>
            </a:r>
          </a:p>
          <a:p>
            <a:pPr marL="355600" lvl="1" indent="-355600">
              <a:buNone/>
            </a:pPr>
            <a:endParaRPr lang="nl-NL" sz="1100" i="1" dirty="0">
              <a:latin typeface="Arial" charset="0"/>
              <a:cs typeface="Arial" charset="0"/>
            </a:endParaRPr>
          </a:p>
          <a:p>
            <a:pPr marL="457200" lvl="1" indent="-457200">
              <a:buFont typeface="Arial" panose="020B0604020202020204" pitchFamily="34" charset="0"/>
              <a:buChar char="•"/>
            </a:pPr>
            <a:r>
              <a:rPr lang="nl-NL" sz="2400" dirty="0">
                <a:latin typeface="Arial" charset="0"/>
                <a:cs typeface="Arial" charset="0"/>
              </a:rPr>
              <a:t>Fair </a:t>
            </a:r>
            <a:r>
              <a:rPr lang="nl-NL" sz="2400" dirty="0" err="1">
                <a:latin typeface="Arial" charset="0"/>
                <a:cs typeface="Arial" charset="0"/>
              </a:rPr>
              <a:t>play</a:t>
            </a:r>
            <a:r>
              <a:rPr lang="nl-NL" sz="2400" dirty="0">
                <a:latin typeface="Arial" charset="0"/>
                <a:cs typeface="Arial" charset="0"/>
              </a:rPr>
              <a:t> verplichting van de inspecteur</a:t>
            </a:r>
          </a:p>
          <a:p>
            <a:pPr lvl="1"/>
            <a:r>
              <a:rPr lang="nl-NL" sz="2100" dirty="0">
                <a:latin typeface="Arial" charset="0"/>
                <a:cs typeface="Arial" charset="0"/>
              </a:rPr>
              <a:t>Onderdeel van algemene beginselen van behoorlijk bestuur</a:t>
            </a:r>
          </a:p>
          <a:p>
            <a:pPr lvl="1"/>
            <a:r>
              <a:rPr lang="nl-NL" sz="2100" dirty="0">
                <a:latin typeface="Arial" charset="0"/>
                <a:cs typeface="Arial" charset="0"/>
              </a:rPr>
              <a:t>Verplichting voor de inspecteur</a:t>
            </a:r>
          </a:p>
          <a:p>
            <a:pPr lvl="1"/>
            <a:r>
              <a:rPr lang="nl-NL" sz="2100" dirty="0">
                <a:latin typeface="Arial" charset="0"/>
                <a:cs typeface="Arial" charset="0"/>
              </a:rPr>
              <a:t>Inspecteur mag niet vragen</a:t>
            </a:r>
          </a:p>
          <a:p>
            <a:pPr lvl="1"/>
            <a:r>
              <a:rPr lang="nl-NL" sz="2100" dirty="0">
                <a:latin typeface="Arial" charset="0"/>
                <a:cs typeface="Arial" charset="0"/>
              </a:rPr>
              <a:t>Als wel wordt gegeven, dan verbod op gebruik</a:t>
            </a:r>
          </a:p>
          <a:p>
            <a:endParaRPr lang="nl-NL" dirty="0">
              <a:latin typeface="Arial" panose="020B0604020202020204" pitchFamily="34" charset="0"/>
              <a:cs typeface="Arial" panose="020B0604020202020204" pitchFamily="34" charset="0"/>
            </a:endParaRPr>
          </a:p>
          <a:p>
            <a:endParaRPr lang="nl-N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5342539"/>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Afbeelding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555"/>
            <a:ext cx="9144000" cy="6857999"/>
          </a:xfrm>
          <a:prstGeom prst="rect">
            <a:avLst/>
          </a:prstGeom>
        </p:spPr>
      </p:pic>
      <p:sp>
        <p:nvSpPr>
          <p:cNvPr id="8" name="Tijdelijke aanduiding voor inhoud 7"/>
          <p:cNvSpPr>
            <a:spLocks noGrp="1"/>
          </p:cNvSpPr>
          <p:nvPr>
            <p:ph idx="1"/>
          </p:nvPr>
        </p:nvSpPr>
        <p:spPr>
          <a:xfrm>
            <a:off x="685800" y="1556792"/>
            <a:ext cx="7772400" cy="4114800"/>
          </a:xfrm>
        </p:spPr>
        <p:txBody>
          <a:bodyPr/>
          <a:lstStyle/>
          <a:p>
            <a:pPr marL="0" indent="0" algn="ctr">
              <a:buNone/>
            </a:pPr>
            <a:endParaRPr lang="nl-NL" dirty="0">
              <a:latin typeface="Arial" panose="020B0604020202020204" pitchFamily="34" charset="0"/>
              <a:cs typeface="Arial" panose="020B0604020202020204" pitchFamily="34" charset="0"/>
            </a:endParaRPr>
          </a:p>
          <a:p>
            <a:pPr marL="0" indent="0" algn="ctr">
              <a:buNone/>
            </a:pPr>
            <a:endParaRPr lang="nl-NL" dirty="0">
              <a:latin typeface="Arial" panose="020B0604020202020204" pitchFamily="34" charset="0"/>
              <a:cs typeface="Arial" panose="020B0604020202020204" pitchFamily="34" charset="0"/>
            </a:endParaRPr>
          </a:p>
          <a:p>
            <a:pPr marL="0" indent="0" algn="ctr">
              <a:buNone/>
            </a:pPr>
            <a:r>
              <a:rPr lang="nl-NL" sz="4400" b="1" dirty="0">
                <a:latin typeface="Arial" panose="020B0604020202020204" pitchFamily="34" charset="0"/>
                <a:cs typeface="Arial" panose="020B0604020202020204" pitchFamily="34" charset="0"/>
              </a:rPr>
              <a:t>De uitlevering van digitale gegevens</a:t>
            </a:r>
          </a:p>
        </p:txBody>
      </p:sp>
    </p:spTree>
    <p:extLst>
      <p:ext uri="{BB962C8B-B14F-4D97-AF65-F5344CB8AC3E}">
        <p14:creationId xmlns:p14="http://schemas.microsoft.com/office/powerpoint/2010/main" val="1297619779"/>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Afbeelding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7" name="Titel 6"/>
          <p:cNvSpPr>
            <a:spLocks noGrp="1"/>
          </p:cNvSpPr>
          <p:nvPr>
            <p:ph type="title"/>
          </p:nvPr>
        </p:nvSpPr>
        <p:spPr>
          <a:xfrm>
            <a:off x="685800" y="1422569"/>
            <a:ext cx="7772400" cy="1143000"/>
          </a:xfrm>
        </p:spPr>
        <p:txBody>
          <a:bodyPr/>
          <a:lstStyle/>
          <a:p>
            <a:r>
              <a:rPr lang="nl-NL" dirty="0">
                <a:latin typeface="Arial" panose="020B0604020202020204" pitchFamily="34" charset="0"/>
                <a:cs typeface="Arial" panose="020B0604020202020204" pitchFamily="34" charset="0"/>
              </a:rPr>
              <a:t>Onverwacht bezoek FIOD</a:t>
            </a:r>
          </a:p>
        </p:txBody>
      </p:sp>
      <p:sp>
        <p:nvSpPr>
          <p:cNvPr id="8" name="Tijdelijke aanduiding voor inhoud 7"/>
          <p:cNvSpPr>
            <a:spLocks noGrp="1"/>
          </p:cNvSpPr>
          <p:nvPr>
            <p:ph idx="1"/>
          </p:nvPr>
        </p:nvSpPr>
        <p:spPr>
          <a:xfrm>
            <a:off x="650007" y="2657762"/>
            <a:ext cx="7772400" cy="4114800"/>
          </a:xfrm>
        </p:spPr>
        <p:txBody>
          <a:bodyPr/>
          <a:lstStyle/>
          <a:p>
            <a:r>
              <a:rPr lang="nl-NL" sz="2800" dirty="0">
                <a:latin typeface="Arial" panose="020B0604020202020204" pitchFamily="34" charset="0"/>
                <a:cs typeface="Arial" panose="020B0604020202020204" pitchFamily="34" charset="0"/>
              </a:rPr>
              <a:t>Hoofdregel is dat bezoeken van ambtenaren vooraf worden aangekondigd</a:t>
            </a:r>
          </a:p>
          <a:p>
            <a:r>
              <a:rPr lang="nl-NL" sz="2800" dirty="0">
                <a:latin typeface="Arial" panose="020B0604020202020204" pitchFamily="34" charset="0"/>
                <a:cs typeface="Arial" panose="020B0604020202020204" pitchFamily="34" charset="0"/>
              </a:rPr>
              <a:t>Gebeurt dat niet, dan is er waarschijnlijk reden om een overvaltactiek toe te passen</a:t>
            </a:r>
          </a:p>
          <a:p>
            <a:r>
              <a:rPr lang="nl-NL" sz="2800" dirty="0">
                <a:latin typeface="Arial" panose="020B0604020202020204" pitchFamily="34" charset="0"/>
                <a:cs typeface="Arial" panose="020B0604020202020204" pitchFamily="34" charset="0"/>
              </a:rPr>
              <a:t>De overheid is iets op het spoor dat reden is voor bestraffing/beboeting</a:t>
            </a:r>
          </a:p>
          <a:p>
            <a:endParaRPr lang="nl-N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4024337"/>
      </p:ext>
    </p:extLst>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Afbeelding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7" name="Titel 6"/>
          <p:cNvSpPr>
            <a:spLocks noGrp="1"/>
          </p:cNvSpPr>
          <p:nvPr>
            <p:ph type="title"/>
          </p:nvPr>
        </p:nvSpPr>
        <p:spPr>
          <a:xfrm>
            <a:off x="685800" y="834900"/>
            <a:ext cx="7772400" cy="1143000"/>
          </a:xfrm>
        </p:spPr>
        <p:txBody>
          <a:bodyPr/>
          <a:lstStyle/>
          <a:p>
            <a:r>
              <a:rPr lang="nl-NL" sz="3900" dirty="0">
                <a:latin typeface="Arial" panose="020B0604020202020204" pitchFamily="34" charset="0"/>
                <a:cs typeface="Arial" panose="020B0604020202020204" pitchFamily="34" charset="0"/>
              </a:rPr>
              <a:t>(Fiscaal) strafrechtelijk onderzoek</a:t>
            </a:r>
          </a:p>
        </p:txBody>
      </p:sp>
      <p:sp>
        <p:nvSpPr>
          <p:cNvPr id="8" name="Tijdelijke aanduiding voor inhoud 7"/>
          <p:cNvSpPr>
            <a:spLocks noGrp="1"/>
          </p:cNvSpPr>
          <p:nvPr>
            <p:ph idx="1"/>
          </p:nvPr>
        </p:nvSpPr>
        <p:spPr>
          <a:xfrm>
            <a:off x="651148" y="2121049"/>
            <a:ext cx="7772400" cy="4114800"/>
          </a:xfrm>
        </p:spPr>
        <p:txBody>
          <a:bodyPr/>
          <a:lstStyle/>
          <a:p>
            <a:pPr lvl="0"/>
            <a:r>
              <a:rPr lang="nl-NL" sz="2600" dirty="0">
                <a:latin typeface="Arial" charset="0"/>
                <a:cs typeface="Arial" charset="0"/>
              </a:rPr>
              <a:t>AWR geen doorzoekingsmogelijkheden, Sv wel</a:t>
            </a:r>
          </a:p>
          <a:p>
            <a:pPr lvl="0"/>
            <a:r>
              <a:rPr lang="nl-NL" sz="2600" dirty="0">
                <a:latin typeface="Arial" charset="0"/>
                <a:cs typeface="Arial" charset="0"/>
              </a:rPr>
              <a:t>Doel doorzoeking:</a:t>
            </a:r>
          </a:p>
          <a:p>
            <a:pPr lvl="1"/>
            <a:r>
              <a:rPr lang="nl-NL" sz="2400" dirty="0">
                <a:latin typeface="Arial" charset="0"/>
                <a:cs typeface="Arial" charset="0"/>
              </a:rPr>
              <a:t>Aanhouding (door FIOD met toestemming van OvJ)</a:t>
            </a:r>
          </a:p>
          <a:p>
            <a:pPr lvl="1"/>
            <a:r>
              <a:rPr lang="nl-NL" sz="2400" dirty="0">
                <a:latin typeface="Arial" charset="0"/>
                <a:cs typeface="Arial" charset="0"/>
              </a:rPr>
              <a:t>Inbeslagname (meer dan zoekend rondkijken, ook kasten ed. openen en door (hulp)OvJ)</a:t>
            </a:r>
          </a:p>
          <a:p>
            <a:pPr lvl="1"/>
            <a:r>
              <a:rPr lang="nl-NL" sz="2400" dirty="0">
                <a:latin typeface="Arial" charset="0"/>
                <a:cs typeface="Arial" charset="0"/>
              </a:rPr>
              <a:t>Ter vastlegging van digitale gegevens (door (hulp)OvJ, RC en FIOD)</a:t>
            </a:r>
            <a:endParaRPr lang="nl-NL" sz="2200" dirty="0">
              <a:latin typeface="Arial" charset="0"/>
              <a:cs typeface="Arial" charset="0"/>
            </a:endParaRPr>
          </a:p>
          <a:p>
            <a:pPr lvl="0">
              <a:buFont typeface="Wingdings" panose="05000000000000000000" pitchFamily="2" charset="2"/>
              <a:buChar char="Ø"/>
            </a:pPr>
            <a:r>
              <a:rPr lang="nl-NL" sz="2600" dirty="0">
                <a:latin typeface="Arial" charset="0"/>
                <a:cs typeface="Arial" charset="0"/>
              </a:rPr>
              <a:t>Waarschuw advocaat!</a:t>
            </a:r>
          </a:p>
          <a:p>
            <a:pPr lvl="1">
              <a:buFont typeface="Wingdings" pitchFamily="2" charset="2"/>
              <a:buChar char="Ø"/>
            </a:pPr>
            <a:endParaRPr lang="nl-NL" sz="800" dirty="0">
              <a:latin typeface="Arial" charset="0"/>
              <a:cs typeface="Arial" charset="0"/>
            </a:endParaRPr>
          </a:p>
          <a:p>
            <a:endParaRPr lang="nl-N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9750505"/>
      </p:ext>
    </p:extLst>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Afbeelding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7" name="Titel 6"/>
          <p:cNvSpPr>
            <a:spLocks noGrp="1"/>
          </p:cNvSpPr>
          <p:nvPr>
            <p:ph type="title"/>
          </p:nvPr>
        </p:nvSpPr>
        <p:spPr>
          <a:xfrm>
            <a:off x="685800" y="952501"/>
            <a:ext cx="7772400" cy="1143000"/>
          </a:xfrm>
        </p:spPr>
        <p:txBody>
          <a:bodyPr/>
          <a:lstStyle/>
          <a:p>
            <a:r>
              <a:rPr lang="nl-NL" sz="4000" dirty="0">
                <a:latin typeface="Arial" panose="020B0604020202020204" pitchFamily="34" charset="0"/>
                <a:cs typeface="Arial" panose="020B0604020202020204" pitchFamily="34" charset="0"/>
              </a:rPr>
              <a:t>Uitlevering van digitale gegevens</a:t>
            </a:r>
          </a:p>
        </p:txBody>
      </p:sp>
      <p:sp>
        <p:nvSpPr>
          <p:cNvPr id="8" name="Tijdelijke aanduiding voor inhoud 7"/>
          <p:cNvSpPr>
            <a:spLocks noGrp="1"/>
          </p:cNvSpPr>
          <p:nvPr>
            <p:ph idx="1"/>
          </p:nvPr>
        </p:nvSpPr>
        <p:spPr>
          <a:xfrm>
            <a:off x="685800" y="2133600"/>
            <a:ext cx="7772400" cy="4114800"/>
          </a:xfrm>
        </p:spPr>
        <p:txBody>
          <a:bodyPr/>
          <a:lstStyle/>
          <a:p>
            <a:pPr marL="363538" lvl="1" indent="-363538">
              <a:buFont typeface="Arial" pitchFamily="34" charset="0"/>
              <a:buChar char="•"/>
              <a:tabLst>
                <a:tab pos="363538" algn="l"/>
              </a:tabLst>
            </a:pPr>
            <a:r>
              <a:rPr lang="nl-NL" sz="2600" dirty="0">
                <a:latin typeface="Arial" charset="0"/>
                <a:cs typeface="Arial" charset="0"/>
              </a:rPr>
              <a:t>Gegevens op computers, servers, ook in elders (in NL) aanwezige geautomatiseerde werken</a:t>
            </a:r>
          </a:p>
          <a:p>
            <a:pPr marL="363538" lvl="1" indent="-363538">
              <a:buFont typeface="Arial" pitchFamily="34" charset="0"/>
              <a:buChar char="•"/>
              <a:tabLst>
                <a:tab pos="363538" algn="l"/>
              </a:tabLst>
            </a:pPr>
            <a:r>
              <a:rPr lang="nl-NL" sz="2600" dirty="0">
                <a:latin typeface="Arial" charset="0"/>
                <a:cs typeface="Arial" charset="0"/>
              </a:rPr>
              <a:t>Kopieën (images) worden gemaakt van de digitale gegevens</a:t>
            </a:r>
          </a:p>
          <a:p>
            <a:pPr marL="363538" lvl="1" indent="-363538">
              <a:buFont typeface="Arial" pitchFamily="34" charset="0"/>
              <a:buChar char="•"/>
              <a:tabLst>
                <a:tab pos="363538" algn="l"/>
              </a:tabLst>
            </a:pPr>
            <a:r>
              <a:rPr lang="nl-NL" sz="2600" dirty="0">
                <a:latin typeface="Arial" charset="0"/>
                <a:cs typeface="Arial" charset="0"/>
              </a:rPr>
              <a:t>Verplichting wachtwoorden te verstrekken (bevel mag (nog) niet aan de verdachte worden gegeven!)</a:t>
            </a:r>
          </a:p>
          <a:p>
            <a:pPr marL="363538" lvl="1" indent="-363538">
              <a:buFont typeface="Arial" pitchFamily="34" charset="0"/>
              <a:buChar char="•"/>
              <a:tabLst>
                <a:tab pos="363538" algn="l"/>
              </a:tabLst>
            </a:pPr>
            <a:endParaRPr lang="nl-NL" sz="1100" dirty="0">
              <a:latin typeface="Arial" charset="0"/>
              <a:cs typeface="Arial" charset="0"/>
            </a:endParaRPr>
          </a:p>
          <a:p>
            <a:pPr marL="363538" lvl="1" indent="-363538">
              <a:buFont typeface="Wingdings" pitchFamily="2" charset="2"/>
              <a:buChar char="Ø"/>
              <a:tabLst>
                <a:tab pos="363538" algn="l"/>
              </a:tabLst>
            </a:pPr>
            <a:r>
              <a:rPr lang="nl-NL" sz="2600" dirty="0">
                <a:latin typeface="Arial" charset="0"/>
                <a:cs typeface="Arial" charset="0"/>
              </a:rPr>
              <a:t>Deze bevoegdheid pas benutten als andere minder vergaande middelen zijn uitgeput</a:t>
            </a:r>
          </a:p>
          <a:p>
            <a:endParaRPr lang="nl-N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4007362"/>
      </p:ext>
    </p:extLst>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Afbeelding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7" name="Titel 6"/>
          <p:cNvSpPr>
            <a:spLocks noGrp="1"/>
          </p:cNvSpPr>
          <p:nvPr>
            <p:ph type="title"/>
          </p:nvPr>
        </p:nvSpPr>
        <p:spPr>
          <a:xfrm>
            <a:off x="692671" y="856928"/>
            <a:ext cx="7772400" cy="1143000"/>
          </a:xfrm>
        </p:spPr>
        <p:txBody>
          <a:bodyPr/>
          <a:lstStyle/>
          <a:p>
            <a:r>
              <a:rPr lang="nl-NL" sz="4000" dirty="0">
                <a:latin typeface="Arial" panose="020B0604020202020204" pitchFamily="34" charset="0"/>
                <a:cs typeface="Arial" panose="020B0604020202020204" pitchFamily="34" charset="0"/>
              </a:rPr>
              <a:t>Uitlevering van digitale gegevens</a:t>
            </a:r>
          </a:p>
        </p:txBody>
      </p:sp>
      <p:sp>
        <p:nvSpPr>
          <p:cNvPr id="8" name="Tijdelijke aanduiding voor inhoud 7"/>
          <p:cNvSpPr>
            <a:spLocks noGrp="1"/>
          </p:cNvSpPr>
          <p:nvPr>
            <p:ph idx="1"/>
          </p:nvPr>
        </p:nvSpPr>
        <p:spPr>
          <a:xfrm>
            <a:off x="692671" y="1988840"/>
            <a:ext cx="7772400" cy="4114800"/>
          </a:xfrm>
        </p:spPr>
        <p:txBody>
          <a:bodyPr/>
          <a:lstStyle/>
          <a:p>
            <a:pPr marL="363538" lvl="1" indent="-363538">
              <a:buFont typeface="Arial" pitchFamily="34" charset="0"/>
              <a:buChar char="•"/>
              <a:tabLst>
                <a:tab pos="363538" algn="l"/>
              </a:tabLst>
            </a:pPr>
            <a:r>
              <a:rPr lang="nl-NL" sz="2600" dirty="0">
                <a:latin typeface="Arial" charset="0"/>
                <a:cs typeface="Arial" charset="0"/>
              </a:rPr>
              <a:t>Dossiervoering</a:t>
            </a:r>
          </a:p>
          <a:p>
            <a:pPr marL="711200" lvl="1" indent="-347663">
              <a:tabLst>
                <a:tab pos="711200" algn="l"/>
              </a:tabLst>
            </a:pPr>
            <a:r>
              <a:rPr lang="nl-NL" sz="2200" dirty="0">
                <a:latin typeface="Arial" charset="0"/>
                <a:cs typeface="Arial" charset="0"/>
              </a:rPr>
              <a:t>Duidelijke digitale dossiervoering is een must</a:t>
            </a:r>
          </a:p>
          <a:p>
            <a:pPr marL="711200" lvl="1" indent="-347663">
              <a:tabLst>
                <a:tab pos="711200" algn="l"/>
              </a:tabLst>
            </a:pPr>
            <a:r>
              <a:rPr lang="nl-NL" sz="2200" dirty="0">
                <a:latin typeface="Arial" charset="0"/>
                <a:cs typeface="Arial" charset="0"/>
              </a:rPr>
              <a:t>Goede mappenstructuur, per zaak/onderwerp</a:t>
            </a:r>
          </a:p>
          <a:p>
            <a:pPr marL="711200" lvl="1" indent="-347663">
              <a:tabLst>
                <a:tab pos="711200" algn="l"/>
              </a:tabLst>
            </a:pPr>
            <a:r>
              <a:rPr lang="nl-NL" sz="2200" dirty="0">
                <a:latin typeface="Arial" charset="0"/>
                <a:cs typeface="Arial" charset="0"/>
              </a:rPr>
              <a:t>Ook in e-mailbox</a:t>
            </a:r>
          </a:p>
          <a:p>
            <a:pPr marL="711200" lvl="1" indent="-347663">
              <a:tabLst>
                <a:tab pos="711200" algn="l"/>
              </a:tabLst>
            </a:pPr>
            <a:r>
              <a:rPr lang="nl-NL" sz="2200" dirty="0">
                <a:latin typeface="Arial" charset="0"/>
                <a:cs typeface="Arial" charset="0"/>
              </a:rPr>
              <a:t>Voor gegevens waarop het (afgeleid) verschoningsrecht van toepassing is, aparte bestanden maken met duidelijke omschrijving: “</a:t>
            </a:r>
            <a:r>
              <a:rPr lang="nl-NL" sz="2200" i="1" dirty="0">
                <a:latin typeface="Arial" charset="0"/>
                <a:cs typeface="Arial" charset="0"/>
              </a:rPr>
              <a:t>vertrouwelijke correspondentie met advocaat</a:t>
            </a:r>
            <a:r>
              <a:rPr lang="nl-NL" sz="2200" dirty="0">
                <a:latin typeface="Arial" charset="0"/>
                <a:cs typeface="Arial" charset="0"/>
              </a:rPr>
              <a:t>”</a:t>
            </a:r>
          </a:p>
          <a:p>
            <a:pPr marL="363537" lvl="1" indent="0">
              <a:buNone/>
              <a:tabLst>
                <a:tab pos="711200" algn="l"/>
              </a:tabLst>
            </a:pPr>
            <a:endParaRPr lang="nl-NL" sz="1000" dirty="0">
              <a:latin typeface="Arial" charset="0"/>
              <a:cs typeface="Arial" charset="0"/>
            </a:endParaRPr>
          </a:p>
          <a:p>
            <a:pPr marL="363538" lvl="1" indent="-363538">
              <a:buFont typeface="Wingdings" pitchFamily="2" charset="2"/>
              <a:buChar char="Ø"/>
              <a:tabLst>
                <a:tab pos="363538" algn="l"/>
              </a:tabLst>
            </a:pPr>
            <a:r>
              <a:rPr lang="nl-NL" sz="2500" dirty="0">
                <a:latin typeface="Arial" charset="0"/>
                <a:cs typeface="Arial" charset="0"/>
              </a:rPr>
              <a:t>Dit leidt tot minder discussie tijdens de doorzoeking en zo wordt voorkomen dat teveel informatie (ook van andere cliënten) wordt vastgesteld</a:t>
            </a:r>
          </a:p>
          <a:p>
            <a:endParaRPr lang="nl-N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9591649"/>
      </p:ext>
    </p:extLst>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Afbeelding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7" name="Titel 6"/>
          <p:cNvSpPr>
            <a:spLocks noGrp="1"/>
          </p:cNvSpPr>
          <p:nvPr>
            <p:ph type="title"/>
          </p:nvPr>
        </p:nvSpPr>
        <p:spPr>
          <a:xfrm>
            <a:off x="664096" y="951013"/>
            <a:ext cx="7772400" cy="1143000"/>
          </a:xfrm>
        </p:spPr>
        <p:txBody>
          <a:bodyPr/>
          <a:lstStyle/>
          <a:p>
            <a:r>
              <a:rPr lang="nl-NL" sz="4000" dirty="0">
                <a:latin typeface="Arial" panose="020B0604020202020204" pitchFamily="34" charset="0"/>
                <a:cs typeface="Arial" panose="020B0604020202020204" pitchFamily="34" charset="0"/>
              </a:rPr>
              <a:t>Uitlevering van digitale gegevens</a:t>
            </a:r>
          </a:p>
        </p:txBody>
      </p:sp>
      <p:sp>
        <p:nvSpPr>
          <p:cNvPr id="8" name="Tijdelijke aanduiding voor inhoud 7"/>
          <p:cNvSpPr>
            <a:spLocks noGrp="1"/>
          </p:cNvSpPr>
          <p:nvPr>
            <p:ph idx="1"/>
          </p:nvPr>
        </p:nvSpPr>
        <p:spPr>
          <a:xfrm>
            <a:off x="685800" y="2132856"/>
            <a:ext cx="7772400" cy="4114800"/>
          </a:xfrm>
        </p:spPr>
        <p:txBody>
          <a:bodyPr/>
          <a:lstStyle/>
          <a:p>
            <a:pPr marL="363538" lvl="1" indent="-363538">
              <a:buFont typeface="Arial" pitchFamily="34" charset="0"/>
              <a:buChar char="•"/>
              <a:tabLst>
                <a:tab pos="363538" algn="l"/>
              </a:tabLst>
            </a:pPr>
            <a:r>
              <a:rPr lang="nl-NL" sz="2400" dirty="0">
                <a:latin typeface="Arial" charset="0"/>
                <a:cs typeface="Arial" charset="0"/>
              </a:rPr>
              <a:t>Rechtsmiddelen</a:t>
            </a:r>
          </a:p>
          <a:p>
            <a:pPr marL="711200" lvl="1" indent="-347663">
              <a:tabLst>
                <a:tab pos="711200" algn="l"/>
              </a:tabLst>
            </a:pPr>
            <a:r>
              <a:rPr lang="nl-NL" sz="2400" dirty="0">
                <a:latin typeface="Arial" charset="0"/>
                <a:cs typeface="Arial" charset="0"/>
              </a:rPr>
              <a:t>Klaagschrift indienen bij de Rechtbank ex art. 552a Sv (door advocaat).</a:t>
            </a:r>
          </a:p>
          <a:p>
            <a:pPr marL="711200" lvl="1" indent="-347663">
              <a:tabLst>
                <a:tab pos="711200" algn="l"/>
              </a:tabLst>
            </a:pPr>
            <a:r>
              <a:rPr lang="nl-NL" sz="2400" dirty="0">
                <a:latin typeface="Arial" charset="0"/>
                <a:cs typeface="Arial" charset="0"/>
              </a:rPr>
              <a:t>Verzoeken om vernietiging van gegevens of teruggave van voorwerpen.</a:t>
            </a:r>
          </a:p>
          <a:p>
            <a:pPr marL="711200" lvl="1" indent="-347663">
              <a:tabLst>
                <a:tab pos="711200" algn="l"/>
              </a:tabLst>
            </a:pPr>
            <a:r>
              <a:rPr lang="nl-NL" sz="2400" dirty="0">
                <a:latin typeface="Arial" charset="0"/>
                <a:cs typeface="Arial" charset="0"/>
              </a:rPr>
              <a:t>Beklag kan </a:t>
            </a:r>
            <a:r>
              <a:rPr lang="nl-NL" sz="2400" u="sng" dirty="0">
                <a:latin typeface="Arial" charset="0"/>
                <a:cs typeface="Arial" charset="0"/>
              </a:rPr>
              <a:t>wel</a:t>
            </a:r>
            <a:r>
              <a:rPr lang="nl-NL" sz="2400" dirty="0">
                <a:latin typeface="Arial" charset="0"/>
                <a:cs typeface="Arial" charset="0"/>
              </a:rPr>
              <a:t> zien op vernietiging van digitale gegevens die zijn “</a:t>
            </a:r>
            <a:r>
              <a:rPr lang="nl-NL" sz="2400" i="1" dirty="0">
                <a:latin typeface="Arial" charset="0"/>
                <a:cs typeface="Arial" charset="0"/>
              </a:rPr>
              <a:t>vastgelegd</a:t>
            </a:r>
            <a:r>
              <a:rPr lang="nl-NL" sz="2400" dirty="0">
                <a:latin typeface="Arial" charset="0"/>
                <a:cs typeface="Arial" charset="0"/>
              </a:rPr>
              <a:t>” tijdens de doorzoeking, bijv. door het maken van een image.</a:t>
            </a:r>
          </a:p>
          <a:p>
            <a:pPr marL="711200" lvl="1" indent="-347663">
              <a:tabLst>
                <a:tab pos="711200" algn="l"/>
              </a:tabLst>
            </a:pPr>
            <a:r>
              <a:rPr lang="nl-NL" sz="2400" dirty="0">
                <a:latin typeface="Arial" charset="0"/>
                <a:cs typeface="Arial" charset="0"/>
              </a:rPr>
              <a:t>Beklag kan </a:t>
            </a:r>
            <a:r>
              <a:rPr lang="nl-NL" sz="2400" u="sng" dirty="0">
                <a:latin typeface="Arial" charset="0"/>
                <a:cs typeface="Arial" charset="0"/>
              </a:rPr>
              <a:t>wel</a:t>
            </a:r>
            <a:r>
              <a:rPr lang="nl-NL" sz="2400" dirty="0">
                <a:latin typeface="Arial" charset="0"/>
                <a:cs typeface="Arial" charset="0"/>
              </a:rPr>
              <a:t> zien op teruggave van in beslag genomen pc’s, harde schijven ed.</a:t>
            </a:r>
          </a:p>
          <a:p>
            <a:endParaRPr lang="nl-N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6130259"/>
      </p:ext>
    </p:extLst>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Afbeelding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7" name="Titel 6"/>
          <p:cNvSpPr>
            <a:spLocks noGrp="1"/>
          </p:cNvSpPr>
          <p:nvPr>
            <p:ph type="title"/>
          </p:nvPr>
        </p:nvSpPr>
        <p:spPr>
          <a:xfrm>
            <a:off x="685800" y="917848"/>
            <a:ext cx="7772400" cy="1143000"/>
          </a:xfrm>
        </p:spPr>
        <p:txBody>
          <a:bodyPr/>
          <a:lstStyle/>
          <a:p>
            <a:r>
              <a:rPr lang="nl-NL" sz="4000" dirty="0">
                <a:latin typeface="Arial" panose="020B0604020202020204" pitchFamily="34" charset="0"/>
                <a:cs typeface="Arial" panose="020B0604020202020204" pitchFamily="34" charset="0"/>
              </a:rPr>
              <a:t>Uitlevering van digitale gegevens</a:t>
            </a:r>
          </a:p>
        </p:txBody>
      </p:sp>
      <p:sp>
        <p:nvSpPr>
          <p:cNvPr id="8" name="Tijdelijke aanduiding voor inhoud 7"/>
          <p:cNvSpPr>
            <a:spLocks noGrp="1"/>
          </p:cNvSpPr>
          <p:nvPr>
            <p:ph idx="1"/>
          </p:nvPr>
        </p:nvSpPr>
        <p:spPr>
          <a:xfrm>
            <a:off x="685800" y="2060848"/>
            <a:ext cx="7772400" cy="4114800"/>
          </a:xfrm>
        </p:spPr>
        <p:txBody>
          <a:bodyPr/>
          <a:lstStyle/>
          <a:p>
            <a:pPr marL="711200" lvl="1" indent="-347663">
              <a:tabLst>
                <a:tab pos="711200" algn="l"/>
              </a:tabLst>
            </a:pPr>
            <a:r>
              <a:rPr lang="nl-NL" sz="2600" dirty="0">
                <a:latin typeface="Arial" charset="0"/>
                <a:cs typeface="Arial" charset="0"/>
              </a:rPr>
              <a:t>Beklag kan </a:t>
            </a:r>
            <a:r>
              <a:rPr lang="nl-NL" sz="2600" u="sng" dirty="0">
                <a:latin typeface="Arial" charset="0"/>
                <a:cs typeface="Arial" charset="0"/>
              </a:rPr>
              <a:t>niet</a:t>
            </a:r>
            <a:r>
              <a:rPr lang="nl-NL" sz="2600" dirty="0">
                <a:latin typeface="Arial" charset="0"/>
                <a:cs typeface="Arial" charset="0"/>
              </a:rPr>
              <a:t> zien op vernietiging van de informatie die is ontleend aan in beslag genomen pc’s, externe harde schijven, </a:t>
            </a:r>
            <a:r>
              <a:rPr lang="nl-NL" sz="2600" dirty="0" err="1">
                <a:latin typeface="Arial" charset="0"/>
                <a:cs typeface="Arial" charset="0"/>
              </a:rPr>
              <a:t>CD-roms</a:t>
            </a:r>
            <a:r>
              <a:rPr lang="nl-NL" sz="2600" dirty="0">
                <a:latin typeface="Arial" charset="0"/>
                <a:cs typeface="Arial" charset="0"/>
              </a:rPr>
              <a:t> ed.</a:t>
            </a:r>
          </a:p>
          <a:p>
            <a:pPr marL="711200" lvl="1" indent="-347663">
              <a:buNone/>
              <a:tabLst>
                <a:tab pos="711200" algn="l"/>
              </a:tabLst>
            </a:pPr>
            <a:r>
              <a:rPr lang="nl-NL" sz="2600" dirty="0">
                <a:latin typeface="Arial" charset="0"/>
                <a:cs typeface="Arial" charset="0"/>
              </a:rPr>
              <a:t>	(zie HR 9 oktober 2012, </a:t>
            </a:r>
            <a:r>
              <a:rPr lang="nl-NL" sz="2600" i="1" dirty="0">
                <a:latin typeface="Arial" charset="0"/>
                <a:cs typeface="Arial" charset="0"/>
              </a:rPr>
              <a:t>NJ</a:t>
            </a:r>
            <a:r>
              <a:rPr lang="nl-NL" sz="2600" dirty="0">
                <a:latin typeface="Arial" charset="0"/>
                <a:cs typeface="Arial" charset="0"/>
              </a:rPr>
              <a:t> 2012</a:t>
            </a:r>
            <a:r>
              <a:rPr lang="nl-NL" sz="2600" dirty="0">
                <a:latin typeface="Arial" pitchFamily="34" charset="0"/>
                <a:cs typeface="Arial" pitchFamily="34" charset="0"/>
              </a:rPr>
              <a:t>/598)</a:t>
            </a:r>
            <a:br>
              <a:rPr lang="nl-NL" sz="2600" dirty="0"/>
            </a:br>
            <a:endParaRPr lang="nl-NL" sz="1100" dirty="0">
              <a:latin typeface="Arial" charset="0"/>
              <a:cs typeface="Arial" charset="0"/>
            </a:endParaRPr>
          </a:p>
          <a:p>
            <a:pPr marL="711200" lvl="1" indent="-347663">
              <a:tabLst>
                <a:tab pos="711200" algn="l"/>
              </a:tabLst>
            </a:pPr>
            <a:r>
              <a:rPr lang="nl-NL" sz="2600" dirty="0">
                <a:latin typeface="Arial" charset="0"/>
                <a:cs typeface="Arial" charset="0"/>
              </a:rPr>
              <a:t>Zodra blijkt dat vastgelegde gegevens “</a:t>
            </a:r>
            <a:r>
              <a:rPr lang="nl-NL" sz="2600" i="1" dirty="0">
                <a:latin typeface="Arial" charset="0"/>
                <a:cs typeface="Arial" charset="0"/>
              </a:rPr>
              <a:t>van geen betekenis voor het onderzoek zijn</a:t>
            </a:r>
            <a:r>
              <a:rPr lang="nl-NL" sz="2600" dirty="0">
                <a:latin typeface="Arial" charset="0"/>
                <a:cs typeface="Arial" charset="0"/>
              </a:rPr>
              <a:t>” volgt vernietiging.</a:t>
            </a:r>
          </a:p>
          <a:p>
            <a:pPr marL="711200" lvl="1" indent="-347663">
              <a:tabLst>
                <a:tab pos="711200" algn="l"/>
              </a:tabLst>
            </a:pPr>
            <a:endParaRPr lang="nl-NL" sz="1100" dirty="0">
              <a:latin typeface="Arial" charset="0"/>
              <a:cs typeface="Arial" charset="0"/>
            </a:endParaRPr>
          </a:p>
          <a:p>
            <a:pPr marL="711200" lvl="1" indent="-347663">
              <a:tabLst>
                <a:tab pos="711200" algn="l"/>
              </a:tabLst>
            </a:pPr>
            <a:r>
              <a:rPr lang="nl-NL" sz="2600" dirty="0">
                <a:latin typeface="Arial" charset="0"/>
                <a:cs typeface="Arial" charset="0"/>
              </a:rPr>
              <a:t>Geldt het informele verschoningsrecht hier ook?!</a:t>
            </a:r>
          </a:p>
          <a:p>
            <a:endParaRPr lang="nl-N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4868647"/>
      </p:ext>
    </p:extLst>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Afbeelding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7" name="Titel 6"/>
          <p:cNvSpPr>
            <a:spLocks noGrp="1"/>
          </p:cNvSpPr>
          <p:nvPr>
            <p:ph type="title"/>
          </p:nvPr>
        </p:nvSpPr>
        <p:spPr/>
        <p:txBody>
          <a:bodyPr/>
          <a:lstStyle/>
          <a:p>
            <a:r>
              <a:rPr lang="nl-NL" sz="4000" dirty="0">
                <a:latin typeface="Arial" panose="020B0604020202020204" pitchFamily="34" charset="0"/>
                <a:cs typeface="Arial" panose="020B0604020202020204" pitchFamily="34" charset="0"/>
              </a:rPr>
              <a:t>FIOD app</a:t>
            </a:r>
          </a:p>
        </p:txBody>
      </p:sp>
      <p:sp>
        <p:nvSpPr>
          <p:cNvPr id="8" name="Tijdelijke aanduiding voor inhoud 7"/>
          <p:cNvSpPr>
            <a:spLocks noGrp="1"/>
          </p:cNvSpPr>
          <p:nvPr>
            <p:ph idx="1"/>
          </p:nvPr>
        </p:nvSpPr>
        <p:spPr/>
        <p:txBody>
          <a:bodyPr/>
          <a:lstStyle/>
          <a:p>
            <a:endParaRPr lang="nl-NL" dirty="0">
              <a:latin typeface="Arial" panose="020B0604020202020204" pitchFamily="34" charset="0"/>
              <a:cs typeface="Arial" panose="020B0604020202020204" pitchFamily="34" charset="0"/>
            </a:endParaRPr>
          </a:p>
          <a:p>
            <a:endParaRPr lang="nl-NL" dirty="0">
              <a:latin typeface="Arial" panose="020B0604020202020204" pitchFamily="34" charset="0"/>
              <a:cs typeface="Arial" panose="020B0604020202020204" pitchFamily="34" charset="0"/>
            </a:endParaRPr>
          </a:p>
        </p:txBody>
      </p:sp>
      <p:pic>
        <p:nvPicPr>
          <p:cNvPr id="2" name="Afbeelding 1"/>
          <p:cNvPicPr>
            <a:picLocks noChangeAspect="1"/>
          </p:cNvPicPr>
          <p:nvPr/>
        </p:nvPicPr>
        <p:blipFill>
          <a:blip r:embed="rId3"/>
          <a:stretch>
            <a:fillRect/>
          </a:stretch>
        </p:blipFill>
        <p:spPr>
          <a:xfrm>
            <a:off x="3244831" y="1760413"/>
            <a:ext cx="2654337" cy="4556374"/>
          </a:xfrm>
          <a:prstGeom prst="rect">
            <a:avLst/>
          </a:prstGeom>
        </p:spPr>
      </p:pic>
    </p:spTree>
    <p:extLst>
      <p:ext uri="{BB962C8B-B14F-4D97-AF65-F5344CB8AC3E}">
        <p14:creationId xmlns:p14="http://schemas.microsoft.com/office/powerpoint/2010/main" val="904911236"/>
      </p:ext>
    </p:extLst>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Afbeelding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7" name="Titel 6"/>
          <p:cNvSpPr>
            <a:spLocks noGrp="1"/>
          </p:cNvSpPr>
          <p:nvPr>
            <p:ph type="title"/>
          </p:nvPr>
        </p:nvSpPr>
        <p:spPr/>
        <p:txBody>
          <a:bodyPr/>
          <a:lstStyle/>
          <a:p>
            <a:r>
              <a:rPr lang="nl-NL" sz="4000" dirty="0">
                <a:latin typeface="Arial" panose="020B0604020202020204" pitchFamily="34" charset="0"/>
                <a:cs typeface="Arial" panose="020B0604020202020204" pitchFamily="34" charset="0"/>
              </a:rPr>
              <a:t>Nieuwsbrief</a:t>
            </a:r>
          </a:p>
        </p:txBody>
      </p:sp>
      <p:sp>
        <p:nvSpPr>
          <p:cNvPr id="8" name="Tijdelijke aanduiding voor inhoud 7"/>
          <p:cNvSpPr>
            <a:spLocks noGrp="1"/>
          </p:cNvSpPr>
          <p:nvPr>
            <p:ph idx="1"/>
          </p:nvPr>
        </p:nvSpPr>
        <p:spPr/>
        <p:txBody>
          <a:bodyPr/>
          <a:lstStyle/>
          <a:p>
            <a:r>
              <a:rPr lang="nl-NL" dirty="0">
                <a:latin typeface="Arial" panose="020B0604020202020204" pitchFamily="34" charset="0"/>
                <a:cs typeface="Arial" panose="020B0604020202020204" pitchFamily="34" charset="0"/>
              </a:rPr>
              <a:t>Iedere week op dinsdag verschijnt onze nieuwsbrief: Hertoghs beschouwt.</a:t>
            </a:r>
          </a:p>
          <a:p>
            <a:r>
              <a:rPr lang="nl-NL" dirty="0">
                <a:latin typeface="Arial" panose="020B0604020202020204" pitchFamily="34" charset="0"/>
                <a:cs typeface="Arial" panose="020B0604020202020204" pitchFamily="34" charset="0"/>
              </a:rPr>
              <a:t>Inschrijven via </a:t>
            </a:r>
            <a:r>
              <a:rPr lang="nl-NL" dirty="0">
                <a:latin typeface="Arial" panose="020B0604020202020204" pitchFamily="34" charset="0"/>
                <a:cs typeface="Arial" panose="020B0604020202020204" pitchFamily="34" charset="0"/>
                <a:hlinkClick r:id="rId3"/>
              </a:rPr>
              <a:t>www.hertoghsadvocaten.nl</a:t>
            </a:r>
            <a:r>
              <a:rPr lang="nl-NL" dirty="0">
                <a:latin typeface="Arial" panose="020B0604020202020204" pitchFamily="34" charset="0"/>
                <a:cs typeface="Arial" panose="020B0604020202020204" pitchFamily="34" charset="0"/>
              </a:rPr>
              <a:t> </a:t>
            </a:r>
          </a:p>
          <a:p>
            <a:r>
              <a:rPr lang="nl-NL" dirty="0">
                <a:latin typeface="Arial" panose="020B0604020202020204" pitchFamily="34" charset="0"/>
                <a:cs typeface="Arial" panose="020B0604020202020204" pitchFamily="34" charset="0"/>
              </a:rPr>
              <a:t>of mail naar   </a:t>
            </a:r>
            <a:r>
              <a:rPr lang="nl-NL" dirty="0">
                <a:latin typeface="Arial" panose="020B0604020202020204" pitchFamily="34" charset="0"/>
                <a:cs typeface="Arial" panose="020B0604020202020204" pitchFamily="34" charset="0"/>
                <a:hlinkClick r:id="rId4"/>
              </a:rPr>
              <a:t>feenstra@hertoghsadvocaten.nl</a:t>
            </a:r>
            <a:r>
              <a:rPr lang="nl-NL" dirty="0">
                <a:latin typeface="Arial" panose="020B0604020202020204" pitchFamily="34" charset="0"/>
                <a:cs typeface="Arial" panose="020B0604020202020204" pitchFamily="34" charset="0"/>
              </a:rPr>
              <a:t>  </a:t>
            </a:r>
            <a:r>
              <a:rPr lang="nl-NL" dirty="0">
                <a:latin typeface="Arial" panose="020B0604020202020204" pitchFamily="34" charset="0"/>
                <a:cs typeface="Arial" panose="020B0604020202020204" pitchFamily="34" charset="0"/>
                <a:hlinkClick r:id="rId5"/>
              </a:rPr>
              <a:t>leenders@hertoghsadvocaten.nl</a:t>
            </a:r>
            <a:r>
              <a:rPr lang="nl-NL" dirty="0">
                <a:latin typeface="Arial" panose="020B0604020202020204" pitchFamily="34" charset="0"/>
                <a:cs typeface="Arial" panose="020B0604020202020204" pitchFamily="34" charset="0"/>
              </a:rPr>
              <a:t> </a:t>
            </a:r>
          </a:p>
          <a:p>
            <a:endParaRPr lang="nl-N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6012042"/>
      </p:ext>
    </p:extLst>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85383"/>
          </a:xfrm>
          <a:prstGeom prst="rect">
            <a:avLst/>
          </a:prstGeom>
        </p:spPr>
      </p:pic>
      <p:sp>
        <p:nvSpPr>
          <p:cNvPr id="8" name="Rectangle 3"/>
          <p:cNvSpPr txBox="1">
            <a:spLocks noChangeArrowheads="1"/>
          </p:cNvSpPr>
          <p:nvPr/>
        </p:nvSpPr>
        <p:spPr bwMode="auto">
          <a:xfrm>
            <a:off x="1837720" y="6161805"/>
            <a:ext cx="3772425" cy="11550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lnSpc>
                <a:spcPct val="200000"/>
              </a:lnSpc>
              <a:spcBef>
                <a:spcPct val="20000"/>
              </a:spcBef>
              <a:defRPr/>
            </a:pPr>
            <a:r>
              <a:rPr lang="nl-NL" sz="1200" kern="0" dirty="0">
                <a:solidFill>
                  <a:schemeClr val="bg1"/>
                </a:solidFill>
                <a:latin typeface="Arial" pitchFamily="34" charset="0"/>
                <a:cs typeface="Arial" pitchFamily="34" charset="0"/>
              </a:rPr>
              <a:t>@HertoghsNieuws</a:t>
            </a:r>
          </a:p>
          <a:p>
            <a:pPr marL="0" marR="0" lvl="0" indent="0" defTabSz="914400" rtl="0" eaLnBrk="0" fontAlgn="base" latinLnBrk="0" hangingPunct="0">
              <a:lnSpc>
                <a:spcPct val="100000"/>
              </a:lnSpc>
              <a:spcBef>
                <a:spcPct val="20000"/>
              </a:spcBef>
              <a:spcAft>
                <a:spcPct val="0"/>
              </a:spcAft>
              <a:buClrTx/>
              <a:buSzTx/>
              <a:buFontTx/>
              <a:buNone/>
              <a:tabLst/>
              <a:defRPr/>
            </a:pPr>
            <a:endParaRPr kumimoji="0" lang="nl-NL" sz="4000" b="0" i="0" u="none" strike="noStrike" kern="0" cap="none" spc="0" normalizeH="0" noProof="0" dirty="0">
              <a:ln>
                <a:noFill/>
              </a:ln>
              <a:solidFill>
                <a:schemeClr val="bg1"/>
              </a:solidFill>
              <a:effectLst/>
              <a:uLnTx/>
              <a:uFillTx/>
              <a:latin typeface="Arial" pitchFamily="34" charset="0"/>
              <a:cs typeface="Arial" pitchFamily="34" charset="0"/>
            </a:endParaRPr>
          </a:p>
        </p:txBody>
      </p:sp>
      <p:sp>
        <p:nvSpPr>
          <p:cNvPr id="9" name="Tekstvak 8"/>
          <p:cNvSpPr txBox="1"/>
          <p:nvPr/>
        </p:nvSpPr>
        <p:spPr>
          <a:xfrm>
            <a:off x="1516853" y="5113533"/>
            <a:ext cx="2736304" cy="646331"/>
          </a:xfrm>
          <a:prstGeom prst="rect">
            <a:avLst/>
          </a:prstGeom>
          <a:noFill/>
        </p:spPr>
        <p:txBody>
          <a:bodyPr wrap="square" rtlCol="0">
            <a:spAutoFit/>
          </a:bodyPr>
          <a:lstStyle/>
          <a:p>
            <a:r>
              <a:rPr lang="nl-NL" sz="1800" dirty="0">
                <a:solidFill>
                  <a:schemeClr val="bg1"/>
                </a:solidFill>
                <a:latin typeface="Arial" pitchFamily="34" charset="0"/>
                <a:cs typeface="Arial" pitchFamily="34" charset="0"/>
              </a:rPr>
              <a:t>Willemstraat 1-3</a:t>
            </a:r>
          </a:p>
          <a:p>
            <a:r>
              <a:rPr lang="nl-NL" sz="1800" dirty="0">
                <a:solidFill>
                  <a:schemeClr val="bg1"/>
                </a:solidFill>
                <a:latin typeface="Arial" pitchFamily="34" charset="0"/>
                <a:cs typeface="Arial" pitchFamily="34" charset="0"/>
              </a:rPr>
              <a:t>Breda</a:t>
            </a:r>
          </a:p>
        </p:txBody>
      </p:sp>
      <p:sp>
        <p:nvSpPr>
          <p:cNvPr id="10" name="Tekstvak 9"/>
          <p:cNvSpPr txBox="1"/>
          <p:nvPr/>
        </p:nvSpPr>
        <p:spPr>
          <a:xfrm>
            <a:off x="3707904" y="5100959"/>
            <a:ext cx="2736304" cy="646331"/>
          </a:xfrm>
          <a:prstGeom prst="rect">
            <a:avLst/>
          </a:prstGeom>
          <a:noFill/>
        </p:spPr>
        <p:txBody>
          <a:bodyPr wrap="square" rtlCol="0">
            <a:spAutoFit/>
          </a:bodyPr>
          <a:lstStyle/>
          <a:p>
            <a:r>
              <a:rPr lang="nl-NL" sz="1800" dirty="0">
                <a:solidFill>
                  <a:schemeClr val="bg1"/>
                </a:solidFill>
                <a:latin typeface="Arial" pitchFamily="34" charset="0"/>
                <a:cs typeface="Arial" pitchFamily="34" charset="0"/>
              </a:rPr>
              <a:t>Parklaan 32</a:t>
            </a:r>
          </a:p>
          <a:p>
            <a:r>
              <a:rPr lang="nl-NL" sz="1800" dirty="0">
                <a:solidFill>
                  <a:schemeClr val="bg1"/>
                </a:solidFill>
                <a:latin typeface="Arial" pitchFamily="34" charset="0"/>
                <a:cs typeface="Arial" pitchFamily="34" charset="0"/>
              </a:rPr>
              <a:t>Rotterdam</a:t>
            </a:r>
          </a:p>
        </p:txBody>
      </p:sp>
      <p:pic>
        <p:nvPicPr>
          <p:cNvPr id="12" name="Afbeelding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8100" y="6224567"/>
            <a:ext cx="363760" cy="306334"/>
          </a:xfrm>
          <a:prstGeom prst="rect">
            <a:avLst/>
          </a:prstGeom>
        </p:spPr>
      </p:pic>
      <p:pic>
        <p:nvPicPr>
          <p:cNvPr id="14" name="Afbeelding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31386" y="6201709"/>
            <a:ext cx="366275" cy="308452"/>
          </a:xfrm>
          <a:prstGeom prst="rect">
            <a:avLst/>
          </a:prstGeom>
        </p:spPr>
      </p:pic>
      <p:sp>
        <p:nvSpPr>
          <p:cNvPr id="15" name="Rectangle 2"/>
          <p:cNvSpPr txBox="1">
            <a:spLocks noChangeArrowheads="1"/>
          </p:cNvSpPr>
          <p:nvPr/>
        </p:nvSpPr>
        <p:spPr bwMode="auto">
          <a:xfrm>
            <a:off x="685800" y="2610039"/>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nl-NL" sz="4000" b="1" kern="0" dirty="0">
                <a:solidFill>
                  <a:schemeClr val="bg1"/>
                </a:solidFill>
                <a:latin typeface="Arial" pitchFamily="34" charset="0"/>
                <a:cs typeface="Arial" pitchFamily="34" charset="0"/>
              </a:rPr>
              <a:t>www.hertoghsadvocaten.nl</a:t>
            </a:r>
          </a:p>
        </p:txBody>
      </p:sp>
      <p:sp>
        <p:nvSpPr>
          <p:cNvPr id="16" name="Rectangle 2"/>
          <p:cNvSpPr txBox="1">
            <a:spLocks noChangeArrowheads="1"/>
          </p:cNvSpPr>
          <p:nvPr/>
        </p:nvSpPr>
        <p:spPr bwMode="auto">
          <a:xfrm>
            <a:off x="706545" y="3281903"/>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nl-NL" sz="1600" i="1" kern="0" dirty="0">
                <a:solidFill>
                  <a:schemeClr val="bg1"/>
                </a:solidFill>
                <a:latin typeface="Arial" pitchFamily="34" charset="0"/>
                <a:cs typeface="Arial" pitchFamily="34" charset="0"/>
              </a:rPr>
              <a:t>For </a:t>
            </a:r>
            <a:r>
              <a:rPr lang="nl-NL" sz="1600" i="1" kern="0" dirty="0" err="1">
                <a:solidFill>
                  <a:schemeClr val="bg1"/>
                </a:solidFill>
                <a:latin typeface="Arial" pitchFamily="34" charset="0"/>
                <a:cs typeface="Arial" pitchFamily="34" charset="0"/>
              </a:rPr>
              <a:t>the</a:t>
            </a:r>
            <a:r>
              <a:rPr lang="nl-NL" sz="1600" i="1" kern="0" dirty="0">
                <a:solidFill>
                  <a:schemeClr val="bg1"/>
                </a:solidFill>
                <a:latin typeface="Arial" pitchFamily="34" charset="0"/>
                <a:cs typeface="Arial" pitchFamily="34" charset="0"/>
              </a:rPr>
              <a:t> worst case, </a:t>
            </a:r>
            <a:r>
              <a:rPr lang="nl-NL" sz="1600" i="1" kern="0" dirty="0" err="1">
                <a:solidFill>
                  <a:schemeClr val="bg1"/>
                </a:solidFill>
                <a:latin typeface="Arial" pitchFamily="34" charset="0"/>
                <a:cs typeface="Arial" pitchFamily="34" charset="0"/>
              </a:rPr>
              <a:t>the</a:t>
            </a:r>
            <a:r>
              <a:rPr lang="nl-NL" sz="1600" i="1" kern="0" dirty="0">
                <a:solidFill>
                  <a:schemeClr val="bg1"/>
                </a:solidFill>
                <a:latin typeface="Arial" pitchFamily="34" charset="0"/>
                <a:cs typeface="Arial" pitchFamily="34" charset="0"/>
              </a:rPr>
              <a:t> best scenario</a:t>
            </a:r>
          </a:p>
        </p:txBody>
      </p:sp>
      <p:sp>
        <p:nvSpPr>
          <p:cNvPr id="17" name="Rectangle 3"/>
          <p:cNvSpPr txBox="1">
            <a:spLocks noChangeArrowheads="1"/>
          </p:cNvSpPr>
          <p:nvPr/>
        </p:nvSpPr>
        <p:spPr bwMode="auto">
          <a:xfrm>
            <a:off x="5596116" y="6183132"/>
            <a:ext cx="2021606" cy="38708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lnSpc>
                <a:spcPct val="200000"/>
              </a:lnSpc>
              <a:spcBef>
                <a:spcPct val="20000"/>
              </a:spcBef>
              <a:defRPr/>
            </a:pPr>
            <a:r>
              <a:rPr lang="nl-NL" sz="1200" kern="0" dirty="0">
                <a:solidFill>
                  <a:schemeClr val="bg1"/>
                </a:solidFill>
                <a:latin typeface="Arial" pitchFamily="34" charset="0"/>
                <a:cs typeface="Arial" pitchFamily="34" charset="0"/>
              </a:rPr>
              <a:t>Hertoghs advocaten</a:t>
            </a:r>
          </a:p>
          <a:p>
            <a:pPr marL="0" marR="0" lvl="0" indent="0" defTabSz="914400" rtl="0" eaLnBrk="0" fontAlgn="base" latinLnBrk="0" hangingPunct="0">
              <a:lnSpc>
                <a:spcPct val="100000"/>
              </a:lnSpc>
              <a:spcBef>
                <a:spcPct val="20000"/>
              </a:spcBef>
              <a:spcAft>
                <a:spcPct val="0"/>
              </a:spcAft>
              <a:buClrTx/>
              <a:buSzTx/>
              <a:buFontTx/>
              <a:buNone/>
              <a:tabLst/>
              <a:defRPr/>
            </a:pPr>
            <a:endParaRPr kumimoji="0" lang="nl-NL" sz="4000" b="0" i="0" u="none" strike="noStrike" kern="0" cap="none" spc="0" normalizeH="0" noProof="0" dirty="0">
              <a:ln>
                <a:noFill/>
              </a:ln>
              <a:solidFill>
                <a:schemeClr val="bg1"/>
              </a:solidFill>
              <a:effectLst/>
              <a:uLnTx/>
              <a:uFillTx/>
              <a:latin typeface="Arial" pitchFamily="34" charset="0"/>
              <a:cs typeface="Arial" pitchFamily="34" charset="0"/>
            </a:endParaRPr>
          </a:p>
        </p:txBody>
      </p:sp>
      <p:sp>
        <p:nvSpPr>
          <p:cNvPr id="18" name="Tekstvak 17"/>
          <p:cNvSpPr txBox="1"/>
          <p:nvPr/>
        </p:nvSpPr>
        <p:spPr>
          <a:xfrm>
            <a:off x="5579765" y="5098378"/>
            <a:ext cx="3449584" cy="646331"/>
          </a:xfrm>
          <a:prstGeom prst="rect">
            <a:avLst/>
          </a:prstGeom>
          <a:noFill/>
        </p:spPr>
        <p:txBody>
          <a:bodyPr wrap="square" rtlCol="0">
            <a:spAutoFit/>
          </a:bodyPr>
          <a:lstStyle/>
          <a:p>
            <a:r>
              <a:rPr lang="nl-NL" sz="1800" dirty="0">
                <a:solidFill>
                  <a:schemeClr val="bg1"/>
                </a:solidFill>
                <a:latin typeface="Arial" pitchFamily="34" charset="0"/>
                <a:cs typeface="Arial" pitchFamily="34" charset="0"/>
              </a:rPr>
              <a:t>Raadhuisstraat 15</a:t>
            </a:r>
          </a:p>
          <a:p>
            <a:r>
              <a:rPr lang="nl-NL" sz="1800" dirty="0">
                <a:solidFill>
                  <a:schemeClr val="bg1"/>
                </a:solidFill>
                <a:latin typeface="Arial" pitchFamily="34" charset="0"/>
                <a:cs typeface="Arial" pitchFamily="34" charset="0"/>
              </a:rPr>
              <a:t>Amsterdam </a:t>
            </a:r>
          </a:p>
        </p:txBody>
      </p:sp>
      <p:sp>
        <p:nvSpPr>
          <p:cNvPr id="19" name="Rectangle 3">
            <a:extLst>
              <a:ext uri="{FF2B5EF4-FFF2-40B4-BE49-F238E27FC236}">
                <a16:creationId xmlns:a16="http://schemas.microsoft.com/office/drawing/2014/main" id="{12206F98-91F9-40E1-A1CA-460C67A479CA}"/>
              </a:ext>
            </a:extLst>
          </p:cNvPr>
          <p:cNvSpPr txBox="1">
            <a:spLocks noChangeArrowheads="1"/>
          </p:cNvSpPr>
          <p:nvPr/>
        </p:nvSpPr>
        <p:spPr bwMode="auto">
          <a:xfrm>
            <a:off x="3704434" y="6201709"/>
            <a:ext cx="2021606" cy="38708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lnSpc>
                <a:spcPct val="200000"/>
              </a:lnSpc>
              <a:spcBef>
                <a:spcPct val="20000"/>
              </a:spcBef>
              <a:defRPr/>
            </a:pPr>
            <a:r>
              <a:rPr lang="nl-NL" sz="1200" kern="0" dirty="0" err="1">
                <a:solidFill>
                  <a:schemeClr val="bg1"/>
                </a:solidFill>
                <a:latin typeface="Arial" pitchFamily="34" charset="0"/>
                <a:cs typeface="Arial" pitchFamily="34" charset="0"/>
              </a:rPr>
              <a:t>Hertoghs</a:t>
            </a:r>
            <a:r>
              <a:rPr lang="nl-NL" sz="1200" kern="0" dirty="0">
                <a:solidFill>
                  <a:schemeClr val="bg1"/>
                </a:solidFill>
                <a:latin typeface="Arial" pitchFamily="34" charset="0"/>
                <a:cs typeface="Arial" pitchFamily="34" charset="0"/>
              </a:rPr>
              <a:t> advocaten</a:t>
            </a:r>
          </a:p>
          <a:p>
            <a:pPr marL="0" marR="0" lvl="0" indent="0" defTabSz="914400" rtl="0" eaLnBrk="0" fontAlgn="base" latinLnBrk="0" hangingPunct="0">
              <a:lnSpc>
                <a:spcPct val="100000"/>
              </a:lnSpc>
              <a:spcBef>
                <a:spcPct val="20000"/>
              </a:spcBef>
              <a:spcAft>
                <a:spcPct val="0"/>
              </a:spcAft>
              <a:buClrTx/>
              <a:buSzTx/>
              <a:buFontTx/>
              <a:buNone/>
              <a:tabLst/>
              <a:defRPr/>
            </a:pPr>
            <a:endParaRPr kumimoji="0" lang="nl-NL" sz="4000" b="0" i="0" u="none" strike="noStrike" kern="0" cap="none" spc="0" normalizeH="0" noProof="0" dirty="0">
              <a:ln>
                <a:noFill/>
              </a:ln>
              <a:solidFill>
                <a:schemeClr val="bg1"/>
              </a:solidFill>
              <a:effectLst/>
              <a:uLnTx/>
              <a:uFillTx/>
              <a:latin typeface="Arial" pitchFamily="34" charset="0"/>
              <a:cs typeface="Arial" pitchFamily="34" charset="0"/>
            </a:endParaRPr>
          </a:p>
        </p:txBody>
      </p:sp>
      <p:cxnSp>
        <p:nvCxnSpPr>
          <p:cNvPr id="3" name="Rechte verbindingslijn 2">
            <a:extLst>
              <a:ext uri="{FF2B5EF4-FFF2-40B4-BE49-F238E27FC236}">
                <a16:creationId xmlns:a16="http://schemas.microsoft.com/office/drawing/2014/main" id="{D209FA8D-95F0-48EF-9EDF-F922D818190D}"/>
              </a:ext>
            </a:extLst>
          </p:cNvPr>
          <p:cNvCxnSpPr/>
          <p:nvPr/>
        </p:nvCxnSpPr>
        <p:spPr bwMode="auto">
          <a:xfrm>
            <a:off x="3533077" y="5224513"/>
            <a:ext cx="0" cy="424369"/>
          </a:xfrm>
          <a:prstGeom prst="line">
            <a:avLst/>
          </a:prstGeom>
          <a:solidFill>
            <a:schemeClr val="accent1"/>
          </a:solidFill>
          <a:ln w="19050" cap="flat" cmpd="sng" algn="ctr">
            <a:solidFill>
              <a:schemeClr val="bg1"/>
            </a:solidFill>
            <a:prstDash val="solid"/>
            <a:miter lim="800000"/>
            <a:headEnd type="none" w="med" len="med"/>
            <a:tailEnd type="none" w="med" len="med"/>
          </a:ln>
          <a:effectLst/>
        </p:spPr>
      </p:cxnSp>
      <p:cxnSp>
        <p:nvCxnSpPr>
          <p:cNvPr id="20" name="Rechte verbindingslijn 19">
            <a:extLst>
              <a:ext uri="{FF2B5EF4-FFF2-40B4-BE49-F238E27FC236}">
                <a16:creationId xmlns:a16="http://schemas.microsoft.com/office/drawing/2014/main" id="{0B099508-C098-43B8-94AB-57F99A2361E6}"/>
              </a:ext>
            </a:extLst>
          </p:cNvPr>
          <p:cNvCxnSpPr/>
          <p:nvPr/>
        </p:nvCxnSpPr>
        <p:spPr bwMode="auto">
          <a:xfrm>
            <a:off x="5333277" y="5209358"/>
            <a:ext cx="0" cy="424369"/>
          </a:xfrm>
          <a:prstGeom prst="line">
            <a:avLst/>
          </a:prstGeom>
          <a:solidFill>
            <a:schemeClr val="accent1"/>
          </a:solidFill>
          <a:ln w="19050" cap="flat" cmpd="sng" algn="ctr">
            <a:solidFill>
              <a:schemeClr val="bg1"/>
            </a:solidFill>
            <a:prstDash val="solid"/>
            <a:miter lim="800000"/>
            <a:headEnd type="none" w="med" len="med"/>
            <a:tailEnd type="none" w="med" len="med"/>
          </a:ln>
          <a:effectLst/>
        </p:spPr>
      </p:cxnSp>
      <p:pic>
        <p:nvPicPr>
          <p:cNvPr id="21" name="Afbeelding 20">
            <a:extLst>
              <a:ext uri="{FF2B5EF4-FFF2-40B4-BE49-F238E27FC236}">
                <a16:creationId xmlns:a16="http://schemas.microsoft.com/office/drawing/2014/main" id="{AC354D54-87B4-44A1-9B6D-B80F2999760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51498" y="6224567"/>
            <a:ext cx="366275" cy="308452"/>
          </a:xfrm>
          <a:prstGeom prst="rect">
            <a:avLst/>
          </a:prstGeom>
        </p:spPr>
      </p:pic>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Afbeelding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7" name="Titel 6"/>
          <p:cNvSpPr>
            <a:spLocks noGrp="1"/>
          </p:cNvSpPr>
          <p:nvPr>
            <p:ph type="title"/>
          </p:nvPr>
        </p:nvSpPr>
        <p:spPr>
          <a:xfrm>
            <a:off x="685800" y="908720"/>
            <a:ext cx="7772400" cy="1143000"/>
          </a:xfrm>
        </p:spPr>
        <p:txBody>
          <a:bodyPr/>
          <a:lstStyle/>
          <a:p>
            <a:r>
              <a:rPr lang="nl-NL" dirty="0">
                <a:latin typeface="Arial" panose="020B0604020202020204" pitchFamily="34" charset="0"/>
                <a:cs typeface="Arial" panose="020B0604020202020204" pitchFamily="34" charset="0"/>
              </a:rPr>
              <a:t>Een verhoor (getuige)</a:t>
            </a:r>
          </a:p>
        </p:txBody>
      </p:sp>
      <p:sp>
        <p:nvSpPr>
          <p:cNvPr id="8" name="Tijdelijke aanduiding voor inhoud 7"/>
          <p:cNvSpPr>
            <a:spLocks noGrp="1"/>
          </p:cNvSpPr>
          <p:nvPr>
            <p:ph idx="1"/>
          </p:nvPr>
        </p:nvSpPr>
        <p:spPr>
          <a:xfrm>
            <a:off x="685800" y="2362200"/>
            <a:ext cx="7772400" cy="4114800"/>
          </a:xfrm>
        </p:spPr>
        <p:txBody>
          <a:bodyPr/>
          <a:lstStyle/>
          <a:p>
            <a:r>
              <a:rPr lang="nl-NL" sz="2800" dirty="0">
                <a:latin typeface="Arial" panose="020B0604020202020204" pitchFamily="34" charset="0"/>
                <a:cs typeface="Arial" panose="020B0604020202020204" pitchFamily="34" charset="0"/>
              </a:rPr>
              <a:t>Wat is een verhoor? Elk gesprek met een opsporingsambtenaar</a:t>
            </a:r>
          </a:p>
          <a:p>
            <a:r>
              <a:rPr lang="nl-NL" sz="2800" dirty="0">
                <a:latin typeface="Arial" panose="020B0604020202020204" pitchFamily="34" charset="0"/>
                <a:cs typeface="Arial" panose="020B0604020202020204" pitchFamily="34" charset="0"/>
              </a:rPr>
              <a:t>Verhoor als getuige: getuigplicht? Of toch (beperkt) verschoningsrecht?</a:t>
            </a:r>
          </a:p>
          <a:p>
            <a:r>
              <a:rPr lang="nl-NL" sz="2800" dirty="0">
                <a:latin typeface="Arial" panose="020B0604020202020204" pitchFamily="34" charset="0"/>
                <a:cs typeface="Arial" panose="020B0604020202020204" pitchFamily="34" charset="0"/>
              </a:rPr>
              <a:t>Heersende leer: getuigplicht bij de rechter; geen getuigplicht bij de politie/FIOD/SIOD</a:t>
            </a:r>
          </a:p>
          <a:p>
            <a:endParaRPr lang="nl-NL" dirty="0">
              <a:latin typeface="Arial" panose="020B0604020202020204" pitchFamily="34" charset="0"/>
              <a:cs typeface="Arial" panose="020B0604020202020204" pitchFamily="34" charset="0"/>
            </a:endParaRPr>
          </a:p>
          <a:p>
            <a:endParaRPr lang="nl-N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7337037"/>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Afbeelding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7" name="Titel 6"/>
          <p:cNvSpPr>
            <a:spLocks noGrp="1"/>
          </p:cNvSpPr>
          <p:nvPr>
            <p:ph type="title"/>
          </p:nvPr>
        </p:nvSpPr>
        <p:spPr>
          <a:xfrm>
            <a:off x="685800" y="1001907"/>
            <a:ext cx="7772400" cy="1143000"/>
          </a:xfrm>
        </p:spPr>
        <p:txBody>
          <a:bodyPr/>
          <a:lstStyle/>
          <a:p>
            <a:r>
              <a:rPr lang="nl-NL" dirty="0">
                <a:latin typeface="Arial" panose="020B0604020202020204" pitchFamily="34" charset="0"/>
                <a:cs typeface="Arial" panose="020B0604020202020204" pitchFamily="34" charset="0"/>
              </a:rPr>
              <a:t>Een verhoor (getuige)</a:t>
            </a:r>
          </a:p>
        </p:txBody>
      </p:sp>
      <p:sp>
        <p:nvSpPr>
          <p:cNvPr id="8" name="Tijdelijke aanduiding voor inhoud 7"/>
          <p:cNvSpPr>
            <a:spLocks noGrp="1"/>
          </p:cNvSpPr>
          <p:nvPr>
            <p:ph idx="1"/>
          </p:nvPr>
        </p:nvSpPr>
        <p:spPr>
          <a:xfrm>
            <a:off x="611560" y="2363982"/>
            <a:ext cx="7772400" cy="4114800"/>
          </a:xfrm>
        </p:spPr>
        <p:txBody>
          <a:bodyPr/>
          <a:lstStyle/>
          <a:p>
            <a:r>
              <a:rPr lang="nl-NL" sz="2600" dirty="0">
                <a:latin typeface="Arial" panose="020B0604020202020204" pitchFamily="34" charset="0"/>
                <a:cs typeface="Arial" panose="020B0604020202020204" pitchFamily="34" charset="0"/>
              </a:rPr>
              <a:t>Tuchtrechter NOB: verklaren tegenover de FIOD levert schending geheimhoudingsplicht op</a:t>
            </a:r>
          </a:p>
          <a:p>
            <a:r>
              <a:rPr lang="nl-NL" sz="2600" dirty="0">
                <a:latin typeface="Arial" panose="020B0604020202020204" pitchFamily="34" charset="0"/>
                <a:cs typeface="Arial" panose="020B0604020202020204" pitchFamily="34" charset="0"/>
              </a:rPr>
              <a:t>Uitspraak Raad van Tucht NOB 14 juli 2012</a:t>
            </a:r>
          </a:p>
          <a:p>
            <a:r>
              <a:rPr lang="nl-NL" sz="2600" dirty="0">
                <a:latin typeface="Arial" panose="020B0604020202020204" pitchFamily="34" charset="0"/>
                <a:cs typeface="Arial" panose="020B0604020202020204" pitchFamily="34" charset="0"/>
              </a:rPr>
              <a:t>Verdenking valse aangifte </a:t>
            </a:r>
            <a:r>
              <a:rPr lang="nl-NL" sz="2600" dirty="0" err="1">
                <a:latin typeface="Arial" panose="020B0604020202020204" pitchFamily="34" charset="0"/>
                <a:cs typeface="Arial" panose="020B0604020202020204" pitchFamily="34" charset="0"/>
              </a:rPr>
              <a:t>Vpb</a:t>
            </a:r>
            <a:r>
              <a:rPr lang="nl-NL" sz="2600" dirty="0">
                <a:latin typeface="Arial" panose="020B0604020202020204" pitchFamily="34" charset="0"/>
                <a:cs typeface="Arial" panose="020B0604020202020204" pitchFamily="34" charset="0"/>
              </a:rPr>
              <a:t> in verband met HIR</a:t>
            </a:r>
          </a:p>
          <a:p>
            <a:r>
              <a:rPr lang="nl-NL" sz="2600" dirty="0">
                <a:latin typeface="Arial" panose="020B0604020202020204" pitchFamily="34" charset="0"/>
                <a:cs typeface="Arial" panose="020B0604020202020204" pitchFamily="34" charset="0"/>
              </a:rPr>
              <a:t>Bevestigd in beroep (Raad van Beroep)</a:t>
            </a:r>
          </a:p>
          <a:p>
            <a:endParaRPr lang="nl-NL" sz="2600" dirty="0">
              <a:latin typeface="Arial" panose="020B0604020202020204" pitchFamily="34" charset="0"/>
              <a:cs typeface="Arial" panose="020B0604020202020204" pitchFamily="34" charset="0"/>
            </a:endParaRPr>
          </a:p>
          <a:p>
            <a:endParaRPr lang="nl-N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1613189"/>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Afbeelding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7" name="Titel 6"/>
          <p:cNvSpPr>
            <a:spLocks noGrp="1"/>
          </p:cNvSpPr>
          <p:nvPr>
            <p:ph type="title"/>
          </p:nvPr>
        </p:nvSpPr>
        <p:spPr>
          <a:xfrm>
            <a:off x="685800" y="785763"/>
            <a:ext cx="7772400" cy="1143000"/>
          </a:xfrm>
        </p:spPr>
        <p:txBody>
          <a:bodyPr/>
          <a:lstStyle/>
          <a:p>
            <a:r>
              <a:rPr lang="nl-NL" dirty="0">
                <a:latin typeface="Arial" panose="020B0604020202020204" pitchFamily="34" charset="0"/>
                <a:cs typeface="Arial" panose="020B0604020202020204" pitchFamily="34" charset="0"/>
              </a:rPr>
              <a:t>Een verhoor (getuige)</a:t>
            </a:r>
          </a:p>
        </p:txBody>
      </p:sp>
      <p:sp>
        <p:nvSpPr>
          <p:cNvPr id="8" name="Tijdelijke aanduiding voor inhoud 7"/>
          <p:cNvSpPr>
            <a:spLocks noGrp="1"/>
          </p:cNvSpPr>
          <p:nvPr>
            <p:ph idx="1"/>
          </p:nvPr>
        </p:nvSpPr>
        <p:spPr>
          <a:xfrm>
            <a:off x="685800" y="1919262"/>
            <a:ext cx="7772400" cy="4114800"/>
          </a:xfrm>
        </p:spPr>
        <p:txBody>
          <a:bodyPr/>
          <a:lstStyle/>
          <a:p>
            <a:r>
              <a:rPr lang="nl-NL" sz="2600" dirty="0">
                <a:latin typeface="Arial" panose="020B0604020202020204" pitchFamily="34" charset="0"/>
                <a:cs typeface="Arial" panose="020B0604020202020204" pitchFamily="34" charset="0"/>
              </a:rPr>
              <a:t>Reglement beroepsuitoefening NOB (19 april 2017) en brochure ‘Geheimhoudingsplicht en verschoningsrecht van de belastingadviseur’ (mei 2017): geen mededelingen jegens derden.</a:t>
            </a:r>
          </a:p>
          <a:p>
            <a:r>
              <a:rPr lang="nl-NL" sz="2600" dirty="0">
                <a:latin typeface="Arial" panose="020B0604020202020204" pitchFamily="34" charset="0"/>
                <a:cs typeface="Arial" panose="020B0604020202020204" pitchFamily="34" charset="0"/>
              </a:rPr>
              <a:t>Alleen stukken overleggen en verklaringen afleggen na toestemming</a:t>
            </a:r>
          </a:p>
          <a:p>
            <a:r>
              <a:rPr lang="nl-NL" sz="2600" dirty="0">
                <a:latin typeface="Arial" panose="020B0604020202020204" pitchFamily="34" charset="0"/>
                <a:cs typeface="Arial" panose="020B0604020202020204" pitchFamily="34" charset="0"/>
              </a:rPr>
              <a:t>Bij dwang protesteren</a:t>
            </a:r>
          </a:p>
          <a:p>
            <a:r>
              <a:rPr lang="nl-NL" sz="2600" dirty="0">
                <a:latin typeface="Arial" panose="020B0604020202020204" pitchFamily="34" charset="0"/>
                <a:cs typeface="Arial" panose="020B0604020202020204" pitchFamily="34" charset="0"/>
              </a:rPr>
              <a:t>Als verklaringen worden afgelegd: sobere duiding van relevante feiten en omstandigheden</a:t>
            </a:r>
          </a:p>
          <a:p>
            <a:endParaRPr lang="nl-NL" sz="2600" dirty="0">
              <a:latin typeface="Arial" panose="020B0604020202020204" pitchFamily="34" charset="0"/>
              <a:cs typeface="Arial" panose="020B0604020202020204" pitchFamily="34" charset="0"/>
            </a:endParaRPr>
          </a:p>
          <a:p>
            <a:endParaRPr lang="nl-N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3361189"/>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Afbeelding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7" name="Titel 6"/>
          <p:cNvSpPr>
            <a:spLocks noGrp="1"/>
          </p:cNvSpPr>
          <p:nvPr>
            <p:ph type="title"/>
          </p:nvPr>
        </p:nvSpPr>
        <p:spPr>
          <a:xfrm>
            <a:off x="611560" y="1196752"/>
            <a:ext cx="7772400" cy="1143000"/>
          </a:xfrm>
        </p:spPr>
        <p:txBody>
          <a:bodyPr/>
          <a:lstStyle/>
          <a:p>
            <a:r>
              <a:rPr lang="nl-NL" dirty="0">
                <a:latin typeface="Arial" panose="020B0604020202020204" pitchFamily="34" charset="0"/>
                <a:cs typeface="Arial" panose="020B0604020202020204" pitchFamily="34" charset="0"/>
              </a:rPr>
              <a:t>Een verhoor (getuige)</a:t>
            </a:r>
          </a:p>
        </p:txBody>
      </p:sp>
      <p:sp>
        <p:nvSpPr>
          <p:cNvPr id="8" name="Tijdelijke aanduiding voor inhoud 7"/>
          <p:cNvSpPr>
            <a:spLocks noGrp="1"/>
          </p:cNvSpPr>
          <p:nvPr>
            <p:ph idx="1"/>
          </p:nvPr>
        </p:nvSpPr>
        <p:spPr>
          <a:xfrm>
            <a:off x="685800" y="2743199"/>
            <a:ext cx="7772400" cy="4114800"/>
          </a:xfrm>
        </p:spPr>
        <p:txBody>
          <a:bodyPr/>
          <a:lstStyle/>
          <a:p>
            <a:r>
              <a:rPr lang="nl-NL" sz="2800" dirty="0">
                <a:latin typeface="Arial" panose="020B0604020202020204" pitchFamily="34" charset="0"/>
                <a:cs typeface="Arial" panose="020B0604020202020204" pitchFamily="34" charset="0"/>
              </a:rPr>
              <a:t>In casu geen toestemming en geen wettelijke plicht: in beginsel klachtwaardig</a:t>
            </a:r>
          </a:p>
          <a:p>
            <a:r>
              <a:rPr lang="nl-NL" sz="2800" dirty="0">
                <a:latin typeface="Arial" panose="020B0604020202020204" pitchFamily="34" charset="0"/>
                <a:cs typeface="Arial" panose="020B0604020202020204" pitchFamily="34" charset="0"/>
              </a:rPr>
              <a:t>Niet aannemelijk gemaakt: in belang cliënt</a:t>
            </a:r>
          </a:p>
          <a:p>
            <a:r>
              <a:rPr lang="nl-NL" sz="2800" dirty="0">
                <a:latin typeface="Arial" panose="020B0604020202020204" pitchFamily="34" charset="0"/>
                <a:cs typeface="Arial" panose="020B0604020202020204" pitchFamily="34" charset="0"/>
              </a:rPr>
              <a:t>Mogelijke eigen verdenking duidt eerder op eigen belang om te verklaren</a:t>
            </a:r>
          </a:p>
          <a:p>
            <a:endParaRPr lang="nl-N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8811490"/>
      </p:ext>
    </p:extLst>
  </p:cSld>
  <p:clrMapOvr>
    <a:masterClrMapping/>
  </p:clrMapOvr>
  <p:transition spd="slow"/>
</p:sld>
</file>

<file path=ppt/theme/theme1.xml><?xml version="1.0" encoding="utf-8"?>
<a:theme xmlns:a="http://schemas.openxmlformats.org/drawingml/2006/main" name="Lege presentatie">
  <a:themeElements>
    <a:clrScheme name="Lege presentati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ege presentatie">
      <a:majorFont>
        <a:latin typeface="Times New Roman"/>
        <a:ea typeface=""/>
        <a:cs typeface=""/>
      </a:majorFont>
      <a:minorFont>
        <a:latin typeface="Times New Roman"/>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Lege presentati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ege presentati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ege presentati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ege presentati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ege presentati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ege presentati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ege presentati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h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2308</TotalTime>
  <Words>2937</Words>
  <Application>Microsoft Office PowerPoint</Application>
  <PresentationFormat>Diavoorstelling (4:3)</PresentationFormat>
  <Paragraphs>369</Paragraphs>
  <Slides>57</Slides>
  <Notes>2</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57</vt:i4>
      </vt:variant>
    </vt:vector>
  </HeadingPairs>
  <TitlesOfParts>
    <vt:vector size="61" baseType="lpstr">
      <vt:lpstr>Arial</vt:lpstr>
      <vt:lpstr>Times New Roman</vt:lpstr>
      <vt:lpstr>Wingdings</vt:lpstr>
      <vt:lpstr>Lege presentatie</vt:lpstr>
      <vt:lpstr>De professionele geheimhoudingsplicht van de belastingadviseur</vt:lpstr>
      <vt:lpstr>Programma</vt:lpstr>
      <vt:lpstr>Introductie sancties</vt:lpstr>
      <vt:lpstr>PowerPoint-presentatie</vt:lpstr>
      <vt:lpstr>Onverwacht bezoek FIOD</vt:lpstr>
      <vt:lpstr>Een verhoor (getuige)</vt:lpstr>
      <vt:lpstr>Een verhoor (getuige)</vt:lpstr>
      <vt:lpstr>Een verhoor (getuige)</vt:lpstr>
      <vt:lpstr>Een verhoor (getuige)</vt:lpstr>
      <vt:lpstr>Een verhoor (getuige)</vt:lpstr>
      <vt:lpstr>Een verhoor (getuige)</vt:lpstr>
      <vt:lpstr>Een verhoor (schemergebied)</vt:lpstr>
      <vt:lpstr>Een verhoor (verdachte)</vt:lpstr>
      <vt:lpstr>Waarom waakzaamheid?</vt:lpstr>
      <vt:lpstr>Valkuilen</vt:lpstr>
      <vt:lpstr>Valkuilen</vt:lpstr>
      <vt:lpstr>Valkuilen</vt:lpstr>
      <vt:lpstr>Kern van de instructies</vt:lpstr>
      <vt:lpstr>Kern van de instructies</vt:lpstr>
      <vt:lpstr>Worst case</vt:lpstr>
      <vt:lpstr>Worst case</vt:lpstr>
      <vt:lpstr>Worst case</vt:lpstr>
      <vt:lpstr>PowerPoint-presentatie</vt:lpstr>
      <vt:lpstr>Medeplegersboetes</vt:lpstr>
      <vt:lpstr>Medepleger en medeplichtige</vt:lpstr>
      <vt:lpstr>Feitelijk leidinggeven</vt:lpstr>
      <vt:lpstr>Prille ontwikkelingen</vt:lpstr>
      <vt:lpstr>Prille ontwikkelingen</vt:lpstr>
      <vt:lpstr>Prille ontwikkelingen</vt:lpstr>
      <vt:lpstr>Prille ontwikkelingen</vt:lpstr>
      <vt:lpstr>Prille ontwikkelingen</vt:lpstr>
      <vt:lpstr>Consultatiewetsvoorstel</vt:lpstr>
      <vt:lpstr>Aandachtspunten praktijk</vt:lpstr>
      <vt:lpstr>Kennisgeving voornemen</vt:lpstr>
      <vt:lpstr>Boetedossier</vt:lpstr>
      <vt:lpstr>Bezwaarprocedure</vt:lpstr>
      <vt:lpstr>Aanpalende zaken</vt:lpstr>
      <vt:lpstr>PowerPoint-presentatie</vt:lpstr>
      <vt:lpstr>Historie</vt:lpstr>
      <vt:lpstr>Basis</vt:lpstr>
      <vt:lpstr>Wettelijk verschoningsrecht</vt:lpstr>
      <vt:lpstr>Achtergrond verschoningsrecht</vt:lpstr>
      <vt:lpstr>Fair play</vt:lpstr>
      <vt:lpstr>Reikwijdte</vt:lpstr>
      <vt:lpstr>Casuïstiek</vt:lpstr>
      <vt:lpstr>Casuïstiek</vt:lpstr>
      <vt:lpstr>Casuïstiek</vt:lpstr>
      <vt:lpstr>Invalshoeken</vt:lpstr>
      <vt:lpstr>PowerPoint-presentatie</vt:lpstr>
      <vt:lpstr>(Fiscaal) strafrechtelijk onderzoek</vt:lpstr>
      <vt:lpstr>Uitlevering van digitale gegevens</vt:lpstr>
      <vt:lpstr>Uitlevering van digitale gegevens</vt:lpstr>
      <vt:lpstr>Uitlevering van digitale gegevens</vt:lpstr>
      <vt:lpstr>Uitlevering van digitale gegevens</vt:lpstr>
      <vt:lpstr>FIOD app</vt:lpstr>
      <vt:lpstr>Nieuwsbrief</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Nieuwe kantoorgenoten</dc:title>
  <dc:creator>Nanda Kooijman-van Eck</dc:creator>
  <cp:lastModifiedBy>Anke Feenstra</cp:lastModifiedBy>
  <cp:revision>181</cp:revision>
  <cp:lastPrinted>2019-02-11T09:30:27Z</cp:lastPrinted>
  <dcterms:created xsi:type="dcterms:W3CDTF">2005-02-09T18:34:58Z</dcterms:created>
  <dcterms:modified xsi:type="dcterms:W3CDTF">2019-02-13T08:35:43Z</dcterms:modified>
</cp:coreProperties>
</file>