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89" r:id="rId8"/>
    <p:sldId id="290" r:id="rId9"/>
    <p:sldId id="291" r:id="rId10"/>
    <p:sldId id="292" r:id="rId11"/>
    <p:sldId id="281" r:id="rId12"/>
    <p:sldId id="293" r:id="rId13"/>
    <p:sldId id="282" r:id="rId14"/>
    <p:sldId id="285" r:id="rId15"/>
    <p:sldId id="288" r:id="rId16"/>
    <p:sldId id="294" r:id="rId17"/>
    <p:sldId id="295" r:id="rId18"/>
    <p:sldId id="296" r:id="rId19"/>
    <p:sldId id="272" r:id="rId20"/>
    <p:sldId id="273" r:id="rId21"/>
    <p:sldId id="274" r:id="rId22"/>
    <p:sldId id="275" r:id="rId23"/>
    <p:sldId id="279" r:id="rId2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388" autoAdjust="0"/>
  </p:normalViewPr>
  <p:slideViewPr>
    <p:cSldViewPr>
      <p:cViewPr varScale="1">
        <p:scale>
          <a:sx n="108" d="100"/>
          <a:sy n="108" d="100"/>
        </p:scale>
        <p:origin x="-98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87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CDAB-4B48-4D23-8FA4-B68A4E5184CC}" type="datetimeFigureOut">
              <a:rPr lang="nl-NL" smtClean="0"/>
              <a:t>4-9-2017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FA1D-4108-43FB-98FC-EAEE1710FD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4262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CDAB-4B48-4D23-8FA4-B68A4E5184CC}" type="datetimeFigureOut">
              <a:rPr lang="nl-NL" smtClean="0"/>
              <a:t>4-9-2017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FA1D-4108-43FB-98FC-EAEE1710FD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4428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CDAB-4B48-4D23-8FA4-B68A4E5184CC}" type="datetimeFigureOut">
              <a:rPr lang="nl-NL" smtClean="0"/>
              <a:t>4-9-2017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FA1D-4108-43FB-98FC-EAEE1710FD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1217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CDAB-4B48-4D23-8FA4-B68A4E5184CC}" type="datetimeFigureOut">
              <a:rPr lang="nl-NL" smtClean="0"/>
              <a:t>4-9-2017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FA1D-4108-43FB-98FC-EAEE1710FD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7114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CDAB-4B48-4D23-8FA4-B68A4E5184CC}" type="datetimeFigureOut">
              <a:rPr lang="nl-NL" smtClean="0"/>
              <a:t>4-9-2017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FA1D-4108-43FB-98FC-EAEE1710FD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1547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CDAB-4B48-4D23-8FA4-B68A4E5184CC}" type="datetimeFigureOut">
              <a:rPr lang="nl-NL" smtClean="0"/>
              <a:t>4-9-2017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FA1D-4108-43FB-98FC-EAEE1710FD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8218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CDAB-4B48-4D23-8FA4-B68A4E5184CC}" type="datetimeFigureOut">
              <a:rPr lang="nl-NL" smtClean="0"/>
              <a:t>4-9-2017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FA1D-4108-43FB-98FC-EAEE1710FD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7922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CDAB-4B48-4D23-8FA4-B68A4E5184CC}" type="datetimeFigureOut">
              <a:rPr lang="nl-NL" smtClean="0"/>
              <a:t>4-9-2017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FA1D-4108-43FB-98FC-EAEE1710FD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0798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CDAB-4B48-4D23-8FA4-B68A4E5184CC}" type="datetimeFigureOut">
              <a:rPr lang="nl-NL" smtClean="0"/>
              <a:t>4-9-2017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FA1D-4108-43FB-98FC-EAEE1710FD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580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CDAB-4B48-4D23-8FA4-B68A4E5184CC}" type="datetimeFigureOut">
              <a:rPr lang="nl-NL" smtClean="0"/>
              <a:t>4-9-2017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FA1D-4108-43FB-98FC-EAEE1710FD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0180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CDAB-4B48-4D23-8FA4-B68A4E5184CC}" type="datetimeFigureOut">
              <a:rPr lang="nl-NL" smtClean="0"/>
              <a:t>4-9-2017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FA1D-4108-43FB-98FC-EAEE1710FD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5038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4CDAB-4B48-4D23-8FA4-B68A4E5184CC}" type="datetimeFigureOut">
              <a:rPr lang="nl-NL" smtClean="0"/>
              <a:t>4-9-2017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FA1D-4108-43FB-98FC-EAEE1710FD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3113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De beperkte gemeenschap van goederen in wetsvoorstel 33987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Prof. Mr. Tea Mellema-Kranenburg</a:t>
            </a:r>
          </a:p>
          <a:p>
            <a:r>
              <a:rPr lang="nl-NL" dirty="0" smtClean="0"/>
              <a:t>12 september</a:t>
            </a:r>
            <a:r>
              <a:rPr lang="nl-NL" dirty="0" smtClean="0"/>
              <a:t> </a:t>
            </a:r>
            <a:r>
              <a:rPr lang="nl-NL" dirty="0" smtClean="0"/>
              <a:t>2017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26898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Vervolg hoofdlijnen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Art. 61 Faillissementswet ‘uitgekleed’ :</a:t>
            </a:r>
          </a:p>
          <a:p>
            <a:r>
              <a:rPr lang="nl-NL" dirty="0" smtClean="0"/>
              <a:t>Alleen lid 1 overgebleven: een echtgenoot van de schuldenaar neemt alle goederen die hem toebehoren en niet in de huwelijksgemeenschap vallen terug</a:t>
            </a:r>
          </a:p>
          <a:p>
            <a:r>
              <a:rPr lang="nl-NL" dirty="0" smtClean="0"/>
              <a:t>Bewijs met alle middelen mogelijk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9090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Wanneer huwelijkse voorwaarden </a:t>
            </a:r>
            <a:br>
              <a:rPr lang="nl-NL" dirty="0" smtClean="0"/>
            </a:br>
            <a:r>
              <a:rPr lang="nl-NL" dirty="0" smtClean="0"/>
              <a:t>onder huidig recht?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Ondernemersrisico</a:t>
            </a:r>
          </a:p>
          <a:p>
            <a:r>
              <a:rPr lang="nl-NL" dirty="0" smtClean="0"/>
              <a:t>Beschermen familievermogen</a:t>
            </a:r>
          </a:p>
          <a:p>
            <a:r>
              <a:rPr lang="nl-NL" dirty="0" smtClean="0"/>
              <a:t>Gescheiden houden van schulden</a:t>
            </a:r>
          </a:p>
          <a:p>
            <a:r>
              <a:rPr lang="nl-NL" dirty="0" smtClean="0"/>
              <a:t>Voorkomen van vermogensverschuiving </a:t>
            </a:r>
          </a:p>
          <a:p>
            <a:r>
              <a:rPr lang="nl-NL" dirty="0" smtClean="0"/>
              <a:t>(In het zicht van echtscheiding)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31870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Wanneer huwelijkse voorwaarden onder toekomstig recht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Algehele gemeenschap van goederen</a:t>
            </a:r>
          </a:p>
          <a:p>
            <a:r>
              <a:rPr lang="nl-NL" dirty="0" smtClean="0"/>
              <a:t>Gescheiden houden van vermogen en schulden die tijdens het huwelijk zijn verkregen</a:t>
            </a:r>
          </a:p>
          <a:p>
            <a:r>
              <a:rPr lang="nl-NL" dirty="0" err="1" smtClean="0"/>
              <a:t>Estateplanning</a:t>
            </a:r>
            <a:endParaRPr lang="nl-NL" dirty="0" smtClean="0"/>
          </a:p>
          <a:p>
            <a:r>
              <a:rPr lang="nl-NL" dirty="0" smtClean="0"/>
              <a:t>Insluitingsclausule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6853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Insluitingsclausule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Erflater of schenker bepaalt dat goederen </a:t>
            </a:r>
            <a:r>
              <a:rPr lang="nl-NL" u="sng" dirty="0" smtClean="0"/>
              <a:t>in</a:t>
            </a:r>
            <a:r>
              <a:rPr lang="nl-NL" dirty="0" smtClean="0"/>
              <a:t> de gemeenschap van goederen vallen(regelend recht)</a:t>
            </a:r>
          </a:p>
          <a:p>
            <a:r>
              <a:rPr lang="nl-NL" dirty="0" smtClean="0"/>
              <a:t>Bij huwelijkse voorwaarden kan hiervan afgeweken worden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4258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Marsroute nieuwe huwelijksvermogensrecht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Marsroute wordt bepaald door het (voorgestelde) lid 8 van art. 1: 94 BW: alles wordt geacht gemeenschappelijk te zijn, tenzij echtgenoten aantonen dat het tot het privévermogen hoort.</a:t>
            </a:r>
          </a:p>
          <a:p>
            <a:endParaRPr lang="nl-NL" dirty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4613609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Voorhuwelijkse schulden en goederen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Hoe wordt bewezen wat een privéschuld of </a:t>
            </a:r>
            <a:r>
              <a:rPr lang="nl-NL" dirty="0" err="1" smtClean="0"/>
              <a:t>privegoed</a:t>
            </a:r>
            <a:r>
              <a:rPr lang="nl-NL" dirty="0" smtClean="0"/>
              <a:t> is?</a:t>
            </a:r>
          </a:p>
          <a:p>
            <a:pPr marL="0" indent="0">
              <a:buNone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Studieschuld: DUO</a:t>
            </a:r>
          </a:p>
          <a:p>
            <a:pPr>
              <a:buFontTx/>
              <a:buChar char="-"/>
            </a:pPr>
            <a:r>
              <a:rPr lang="nl-NL" dirty="0" smtClean="0"/>
              <a:t>Geldlening: schriftelijk stuk</a:t>
            </a:r>
          </a:p>
          <a:p>
            <a:pPr>
              <a:buFontTx/>
              <a:buChar char="-"/>
            </a:pPr>
            <a:r>
              <a:rPr lang="nl-NL" dirty="0" smtClean="0"/>
              <a:t>En/of-rekening?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0082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Vergoedingsrechten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Drie vermogens</a:t>
            </a:r>
          </a:p>
          <a:p>
            <a:r>
              <a:rPr lang="nl-NL" dirty="0" smtClean="0"/>
              <a:t>Betalingen door en voor gemeenschaps- vermogen, zie art. 1:95 BW</a:t>
            </a:r>
          </a:p>
          <a:p>
            <a:r>
              <a:rPr lang="nl-NL" dirty="0" smtClean="0"/>
              <a:t>Gevolg: vergoedingsplichten aan en door de gemeenschap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5753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nl-NL" dirty="0" smtClean="0"/>
              <a:t>A heeft bij het aangaan van het huwelijk, 1 maart 2018,  een aannemersbedrijf. B werkt op grond van een ambtenarenaanstelling in een topfunctie bij de belastingdienst. Een deel van het opgespaarde ambtenaarssalaris, te weten € 100.000 wordt </a:t>
            </a:r>
            <a:r>
              <a:rPr lang="nl-NL" dirty="0" err="1" smtClean="0"/>
              <a:t>geinvesteerd</a:t>
            </a:r>
            <a:r>
              <a:rPr lang="nl-NL" dirty="0" smtClean="0"/>
              <a:t> in de onderneming van A. 5 jaar later volgt echtscheiding.</a:t>
            </a:r>
          </a:p>
          <a:p>
            <a:r>
              <a:rPr lang="nl-NL" dirty="0" smtClean="0"/>
              <a:t>Heeft B een vordering op A en </a:t>
            </a:r>
            <a:r>
              <a:rPr lang="nl-NL" dirty="0" err="1" smtClean="0"/>
              <a:t>zoja</a:t>
            </a:r>
            <a:r>
              <a:rPr lang="nl-NL" dirty="0" smtClean="0"/>
              <a:t>, voor hoeveel?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53085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 investeert vanuit zijn onderneming de verbouwing ten bedrage van € 50.000 van de echtelijke woning die in de huwelijksgemeenschap valt.</a:t>
            </a:r>
          </a:p>
          <a:p>
            <a:r>
              <a:rPr lang="nl-NL" dirty="0" smtClean="0"/>
              <a:t>Na drie jaar volgt echtscheiding.</a:t>
            </a:r>
          </a:p>
          <a:p>
            <a:r>
              <a:rPr lang="nl-NL" dirty="0" smtClean="0"/>
              <a:t>Heeft B een vordering op de gemeenschap en van hoeveel?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71413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Toetscasus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Jan en Marie zijn gehuwd zonder het maken van huwelijkse voorwaarden.</a:t>
            </a:r>
          </a:p>
          <a:p>
            <a:r>
              <a:rPr lang="nl-NL" sz="2400" dirty="0" smtClean="0"/>
              <a:t>Bij het aangaan van het huwelijk : woning op beider naam, waarde € 200.000. Hypothecaire geldlening op beider naam € 150.000. Inleg privévermogen Jan € 50.000.</a:t>
            </a:r>
          </a:p>
          <a:p>
            <a:r>
              <a:rPr lang="nl-NL" sz="2400" dirty="0" smtClean="0"/>
              <a:t>Marie studieschuld € 15.000</a:t>
            </a:r>
          </a:p>
          <a:p>
            <a:r>
              <a:rPr lang="nl-NL" sz="2400" dirty="0" smtClean="0"/>
              <a:t>Na drie jaar verkoop woning voor € 200.000 </a:t>
            </a:r>
          </a:p>
          <a:p>
            <a:r>
              <a:rPr lang="nl-NL" sz="2400" dirty="0" smtClean="0"/>
              <a:t>Aankoop nieuwe woning € 500.000, Jan weer inleg € 50.000, hypothecair geldlening bij de bank van € 450.000.</a:t>
            </a:r>
          </a:p>
          <a:p>
            <a:r>
              <a:rPr lang="nl-NL" sz="2400" dirty="0" smtClean="0"/>
              <a:t>Marie heeft € 25.000 geleend (geen uitsluitingsclausule) waarvan huis verbouwd wordt.</a:t>
            </a:r>
          </a:p>
          <a:p>
            <a:endParaRPr lang="nl-NL" sz="2400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27811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Huwelijkse voorwaarden in Nederland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Ongeveer 25% van gehuwden maakt bij aangaan van het huwelijk huwelijkse voorwaarden</a:t>
            </a:r>
          </a:p>
          <a:p>
            <a:r>
              <a:rPr lang="nl-NL" dirty="0" smtClean="0"/>
              <a:t>In Europees perspectief: veel</a:t>
            </a:r>
          </a:p>
          <a:p>
            <a:pPr marL="0" indent="0">
              <a:buNone/>
            </a:pPr>
            <a:r>
              <a:rPr lang="nl-NL" dirty="0" smtClean="0"/>
              <a:t>Oorzaak: </a:t>
            </a:r>
            <a:r>
              <a:rPr lang="nl-NL" dirty="0"/>
              <a:t>w</a:t>
            </a:r>
            <a:r>
              <a:rPr lang="nl-NL" dirty="0" smtClean="0"/>
              <a:t>ettelijke gemeenschap van goederen?</a:t>
            </a:r>
          </a:p>
          <a:p>
            <a:r>
              <a:rPr lang="nl-NL" dirty="0" smtClean="0"/>
              <a:t>Aantal huwelijken neemt relatief af</a:t>
            </a:r>
          </a:p>
          <a:p>
            <a:pPr marL="0" indent="0">
              <a:buNone/>
            </a:pPr>
            <a:r>
              <a:rPr lang="nl-NL" dirty="0" smtClean="0"/>
              <a:t>Oorzaak: wettelijke gemeenschap van goederen?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0233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Vervolg </a:t>
            </a:r>
            <a:r>
              <a:rPr lang="nl-NL" dirty="0" err="1" smtClean="0"/>
              <a:t>toetscasus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Na twee jaar: Marie dient verzoek tot echtscheiding in.</a:t>
            </a:r>
          </a:p>
          <a:p>
            <a:r>
              <a:rPr lang="nl-NL" dirty="0" smtClean="0"/>
              <a:t>Wie krijgt wat na ontbinding van het huwelijk</a:t>
            </a:r>
          </a:p>
          <a:p>
            <a:pPr marL="0" indent="0">
              <a:buNone/>
            </a:pPr>
            <a:r>
              <a:rPr lang="nl-NL" dirty="0" smtClean="0"/>
              <a:t>1. volgens huidig recht?</a:t>
            </a:r>
          </a:p>
          <a:p>
            <a:pPr marL="0" indent="0">
              <a:buNone/>
            </a:pPr>
            <a:r>
              <a:rPr lang="nl-NL" dirty="0" smtClean="0"/>
              <a:t>huwelijkse voorwaarden gewenst?</a:t>
            </a:r>
          </a:p>
          <a:p>
            <a:pPr marL="0" indent="0">
              <a:buNone/>
            </a:pPr>
            <a:r>
              <a:rPr lang="nl-NL" dirty="0" smtClean="0"/>
              <a:t>2. volgens voorgesteld recht?</a:t>
            </a:r>
          </a:p>
          <a:p>
            <a:pPr marL="0" indent="0">
              <a:buNone/>
            </a:pPr>
            <a:r>
              <a:rPr lang="nl-NL" dirty="0"/>
              <a:t>H</a:t>
            </a:r>
            <a:r>
              <a:rPr lang="nl-NL" dirty="0" smtClean="0"/>
              <a:t>uwelijkse voorwaarden gewenst?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631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Administratieplicht voor Jan en Marie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smtClean="0"/>
              <a:t>Huidig recht</a:t>
            </a:r>
            <a:r>
              <a:rPr lang="nl-NL" dirty="0" smtClean="0"/>
              <a:t>:</a:t>
            </a:r>
          </a:p>
          <a:p>
            <a:r>
              <a:rPr lang="nl-NL" dirty="0" smtClean="0"/>
              <a:t>Uitsluitend administratieplicht voor uitgesloten vermogen.</a:t>
            </a:r>
          </a:p>
          <a:p>
            <a:r>
              <a:rPr lang="nl-NL" dirty="0" smtClean="0"/>
              <a:t>Gevaren: </a:t>
            </a:r>
          </a:p>
          <a:p>
            <a:pPr marL="0" indent="0">
              <a:buNone/>
            </a:pPr>
            <a:r>
              <a:rPr lang="nl-NL" dirty="0" smtClean="0"/>
              <a:t>a) uitsluitingsclausule vergeten;</a:t>
            </a:r>
          </a:p>
          <a:p>
            <a:pPr marL="0" indent="0">
              <a:buNone/>
            </a:pPr>
            <a:r>
              <a:rPr lang="nl-NL" dirty="0"/>
              <a:t>b</a:t>
            </a:r>
            <a:r>
              <a:rPr lang="nl-NL" dirty="0" smtClean="0"/>
              <a:t>) uitgesloten vermogen geconsumeerd;</a:t>
            </a:r>
          </a:p>
          <a:p>
            <a:pPr marL="0" indent="0">
              <a:buNone/>
            </a:pPr>
            <a:r>
              <a:rPr lang="nl-NL" dirty="0" smtClean="0"/>
              <a:t>c) uitgesloten vermogen vermengd.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253646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Administratieplicht Jan en Marie voorgestelde recht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</a:t>
            </a:r>
            <a:r>
              <a:rPr lang="nl-NL" dirty="0" smtClean="0"/>
              <a:t>angebrachte woning, geen probleem, tenzij ongelijke gerechtigheid</a:t>
            </a:r>
          </a:p>
          <a:p>
            <a:r>
              <a:rPr lang="nl-NL" dirty="0" smtClean="0"/>
              <a:t>Studieschuld: administratie nodig</a:t>
            </a:r>
          </a:p>
          <a:p>
            <a:r>
              <a:rPr lang="nl-NL" dirty="0" smtClean="0"/>
              <a:t>Geerfd vermogen: zoals onder huidig recht</a:t>
            </a:r>
          </a:p>
          <a:p>
            <a:r>
              <a:rPr lang="nl-NL" dirty="0" smtClean="0"/>
              <a:t>Privévermogen: administratieplicht</a:t>
            </a:r>
          </a:p>
          <a:p>
            <a:endParaRPr lang="nl-NL" dirty="0"/>
          </a:p>
          <a:p>
            <a:r>
              <a:rPr lang="nl-NL" dirty="0" smtClean="0"/>
              <a:t>Conclusie: verschil in resultaat afhankelijk van de administratie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69518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825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Wenselijkheid beperkte gemeenschap van initiatiefwetsvoorstel 33987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Individualisering van de maatschappij</a:t>
            </a:r>
          </a:p>
          <a:p>
            <a:r>
              <a:rPr lang="nl-NL" dirty="0" smtClean="0"/>
              <a:t>‘gevoel’ dat erfenissen en schenkingen altijd privé moeten blijven</a:t>
            </a:r>
          </a:p>
          <a:p>
            <a:r>
              <a:rPr lang="nl-NL" dirty="0" smtClean="0"/>
              <a:t>Nederland loopt uit de pas in Europa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94165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Argumenten contra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75 % van de Nederlanders maakt geen huwelijkse voorwaarden en </a:t>
            </a:r>
            <a:r>
              <a:rPr lang="nl-NL" u="sng" dirty="0" smtClean="0"/>
              <a:t>kiest </a:t>
            </a:r>
            <a:r>
              <a:rPr lang="nl-NL" dirty="0" smtClean="0"/>
              <a:t>daarmee voor de gemeenschap van goederen</a:t>
            </a:r>
          </a:p>
          <a:p>
            <a:r>
              <a:rPr lang="nl-NL" dirty="0" smtClean="0"/>
              <a:t>met het wetsvoorstel ontstaan drie afzonderlijke vermogens</a:t>
            </a:r>
          </a:p>
          <a:p>
            <a:r>
              <a:rPr lang="nl-NL" b="1" dirty="0" smtClean="0"/>
              <a:t>de beoogde administratieplicht</a:t>
            </a:r>
          </a:p>
          <a:p>
            <a:pPr marL="0" indent="0">
              <a:buNone/>
            </a:pPr>
            <a:r>
              <a:rPr lang="nl-NL" u="sng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9758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Gewijzigd Voorstel 20 augustus 2015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Hoofdlijnen:</a:t>
            </a:r>
          </a:p>
          <a:p>
            <a:r>
              <a:rPr lang="nl-NL" dirty="0" smtClean="0"/>
              <a:t>Beperkte gemeenschap van alle vóór het huwelijk gezamenlijke goederen en alle goederen vanaf aanvang gemeenschap verkregen(art. 1:94 lid 2 BW)</a:t>
            </a:r>
          </a:p>
          <a:p>
            <a:r>
              <a:rPr lang="nl-NL" dirty="0" smtClean="0"/>
              <a:t>Beperkte gemeenschap van alle schulden ontstaan vanaf het aangaan van de gemeenschap(art.1: 94 lid 7 BW)</a:t>
            </a:r>
          </a:p>
          <a:p>
            <a:r>
              <a:rPr lang="nl-NL" dirty="0" smtClean="0"/>
              <a:t>Erfenissen en schenkingen blijven privé (art. 1:94 lid 2 BW)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86925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Vervolg Hoofdlijnen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Privé goederen en privé schulden vallen buiten de gemeenschap evenals nauw aan de persoon verbonden rechten(art.1:94 lid 2 sub b en c)</a:t>
            </a:r>
          </a:p>
          <a:p>
            <a:r>
              <a:rPr lang="nl-NL" dirty="0" smtClean="0"/>
              <a:t>Indien ondernemingsvermogen buiten de gemeenschap valt komt ten bate van de gemeenschap </a:t>
            </a:r>
            <a:r>
              <a:rPr lang="nl-NL" b="1" dirty="0" smtClean="0"/>
              <a:t>een redelijke vergoeding voor de kennis, vaardigheden en arbeid </a:t>
            </a:r>
            <a:r>
              <a:rPr lang="nl-NL" dirty="0" smtClean="0"/>
              <a:t>die een echtgenoot daarvoor heeft aangewend voor zover een dergelijke vergoeding niet al op andere wijze ten bate van beide echtgenoten is gekomen(art. 1: 95a BW)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6598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Vervolg hoofdlijnen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l-NL" dirty="0"/>
              <a:t>D</a:t>
            </a:r>
            <a:r>
              <a:rPr lang="nl-NL" dirty="0" smtClean="0"/>
              <a:t>raagplicht voor gemeenschapsschulden(art. 1: 96 lid 1 BW):</a:t>
            </a:r>
          </a:p>
          <a:p>
            <a:r>
              <a:rPr lang="nl-NL" dirty="0" smtClean="0"/>
              <a:t>Hoofdregel: een schuldeiser kan verhaal nemen op de goederen van de schuldenaar (art. 3:276 BW)</a:t>
            </a:r>
          </a:p>
          <a:p>
            <a:r>
              <a:rPr lang="nl-NL" dirty="0" smtClean="0"/>
              <a:t>Art. 1:96 lid 1 BW: een schuldeiser van een privéschuld en een gemeenschapsschuld kan verhaal nemen op de gemeenschap</a:t>
            </a:r>
          </a:p>
          <a:p>
            <a:r>
              <a:rPr lang="nl-NL" dirty="0" smtClean="0"/>
              <a:t>Toegevoegd nieuw lid 3: verhaal op goederen van een niet tot de gemeenschap behorende schuld is beperkt tot de helft van de opbrengst van het uitgewonnen goed. Overnamerecht andere echtgenoot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24328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Vervolg hoofdlijnen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dirty="0" smtClean="0"/>
              <a:t>Wijziging van art 1: 100 BW</a:t>
            </a:r>
          </a:p>
          <a:p>
            <a:r>
              <a:rPr lang="nl-NL" dirty="0" smtClean="0"/>
              <a:t>Nieuw lid 2:</a:t>
            </a:r>
          </a:p>
          <a:p>
            <a:pPr marL="0" indent="0">
              <a:buNone/>
            </a:pPr>
            <a:r>
              <a:rPr lang="nl-NL" dirty="0" err="1" smtClean="0"/>
              <a:t>Voorzover</a:t>
            </a:r>
            <a:r>
              <a:rPr lang="nl-NL" dirty="0" smtClean="0"/>
              <a:t> bij de ontbinding van de gemeenschap van goederen de goederen niet voldoende zijn om de schulden van de gemeenschap te voldoen, worden deze schulden door beide echtgenoten gedragen, </a:t>
            </a:r>
            <a:r>
              <a:rPr lang="nl-NL" b="1" dirty="0" smtClean="0"/>
              <a:t>tenzij uit de eisen van de redelijkheid en de billijkheid mede in verband met de aard van de schulden een andere draagplicht voortvloeit.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2553408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Vervolg hoofdlijnen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Schrappen van art. 1:130 BW</a:t>
            </a:r>
          </a:p>
          <a:p>
            <a:r>
              <a:rPr lang="nl-NL" dirty="0" smtClean="0"/>
              <a:t>Zogenoemde staat van aanbrengsten en de authentieke bewijskracht daarvan wordt geschrapt</a:t>
            </a:r>
          </a:p>
          <a:p>
            <a:r>
              <a:rPr lang="nl-NL" dirty="0" smtClean="0"/>
              <a:t>Want: slechts tijdsgebonden inzicht in materiele welstand echtgenoten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8528272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932</Words>
  <Application>Microsoft Office PowerPoint</Application>
  <PresentationFormat>Diavoorstelling (4:3)</PresentationFormat>
  <Paragraphs>106</Paragraphs>
  <Slides>23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23</vt:i4>
      </vt:variant>
    </vt:vector>
  </HeadingPairs>
  <TitlesOfParts>
    <vt:vector size="24" baseType="lpstr">
      <vt:lpstr>Kantoorthema</vt:lpstr>
      <vt:lpstr>De beperkte gemeenschap van goederen in wetsvoorstel 33987</vt:lpstr>
      <vt:lpstr>Huwelijkse voorwaarden in Nederland</vt:lpstr>
      <vt:lpstr>Wenselijkheid beperkte gemeenschap van initiatiefwetsvoorstel 33987</vt:lpstr>
      <vt:lpstr>Argumenten contra </vt:lpstr>
      <vt:lpstr>Gewijzigd Voorstel 20 augustus 2015</vt:lpstr>
      <vt:lpstr>Vervolg Hoofdlijnen</vt:lpstr>
      <vt:lpstr>Vervolg hoofdlijnen</vt:lpstr>
      <vt:lpstr>Vervolg hoofdlijnen</vt:lpstr>
      <vt:lpstr>Vervolg hoofdlijnen</vt:lpstr>
      <vt:lpstr>Vervolg hoofdlijnen</vt:lpstr>
      <vt:lpstr>Wanneer huwelijkse voorwaarden  onder huidig recht?</vt:lpstr>
      <vt:lpstr>Wanneer huwelijkse voorwaarden onder toekomstig recht</vt:lpstr>
      <vt:lpstr>Insluitingsclausule</vt:lpstr>
      <vt:lpstr>Marsroute nieuwe huwelijksvermogensrecht</vt:lpstr>
      <vt:lpstr>Voorhuwelijkse schulden en goederen</vt:lpstr>
      <vt:lpstr>Vergoedingsrechten</vt:lpstr>
      <vt:lpstr>Voorbeeld</vt:lpstr>
      <vt:lpstr>Voorbeeld 2</vt:lpstr>
      <vt:lpstr>Toetscasus</vt:lpstr>
      <vt:lpstr>Vervolg toetscasus</vt:lpstr>
      <vt:lpstr>Administratieplicht voor Jan en Marie</vt:lpstr>
      <vt:lpstr>Administratieplicht Jan en Marie voorgestelde recht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Hoe en waarom maken we nog huwelijkse voorwaarden?</dc:title>
  <dc:creator>tea</dc:creator>
  <cp:lastModifiedBy>tea</cp:lastModifiedBy>
  <cp:revision>35</cp:revision>
  <dcterms:created xsi:type="dcterms:W3CDTF">2016-02-07T10:11:10Z</dcterms:created>
  <dcterms:modified xsi:type="dcterms:W3CDTF">2017-09-04T19:16:17Z</dcterms:modified>
</cp:coreProperties>
</file>