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305" r:id="rId4"/>
    <p:sldId id="306" r:id="rId5"/>
    <p:sldId id="307" r:id="rId6"/>
    <p:sldId id="258" r:id="rId7"/>
    <p:sldId id="259" r:id="rId8"/>
    <p:sldId id="260" r:id="rId9"/>
    <p:sldId id="261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2" r:id="rId19"/>
    <p:sldId id="273" r:id="rId20"/>
    <p:sldId id="276" r:id="rId21"/>
    <p:sldId id="277" r:id="rId22"/>
    <p:sldId id="278" r:id="rId23"/>
    <p:sldId id="279" r:id="rId24"/>
  </p:sldIdLst>
  <p:sldSz cx="9144000" cy="6858000" type="screen4x3"/>
  <p:notesSz cx="6805613" cy="9944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7635" autoAdjust="0"/>
  </p:normalViewPr>
  <p:slideViewPr>
    <p:cSldViewPr>
      <p:cViewPr varScale="1">
        <p:scale>
          <a:sx n="66" d="100"/>
          <a:sy n="66" d="100"/>
        </p:scale>
        <p:origin x="290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58" y="-120"/>
      </p:cViewPr>
      <p:guideLst>
        <p:guide orient="horz" pos="3132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939" y="0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5169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939" y="9445169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68372C4-2749-46F5-A082-10657467D07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009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939" y="0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562" y="4723448"/>
            <a:ext cx="5444490" cy="4474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5169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939" y="9445169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72E25AE-7BE6-49D0-BDEF-32EA3824395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0876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2E25AE-7BE6-49D0-BDEF-32EA3824395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9950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2E25AE-7BE6-49D0-BDEF-32EA3824395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484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2E25AE-7BE6-49D0-BDEF-32EA3824395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7125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2E25AE-7BE6-49D0-BDEF-32EA3824395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7668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2E25AE-7BE6-49D0-BDEF-32EA3824395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2936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2E25AE-7BE6-49D0-BDEF-32EA3824395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9009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2E25AE-7BE6-49D0-BDEF-32EA3824395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7677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lang="nl-NL" sz="12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2E25AE-7BE6-49D0-BDEF-32EA3824395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7763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2E25AE-7BE6-49D0-BDEF-32EA38243953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4673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2E25AE-7BE6-49D0-BDEF-32EA3824395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715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2E25AE-7BE6-49D0-BDEF-32EA38243953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2999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2E25AE-7BE6-49D0-BDEF-32EA3824395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4612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2E25AE-7BE6-49D0-BDEF-32EA38243953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8482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2E25AE-7BE6-49D0-BDEF-32EA38243953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0861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2E25AE-7BE6-49D0-BDEF-32EA38243953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8580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2E25AE-7BE6-49D0-BDEF-32EA38243953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646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2E25AE-7BE6-49D0-BDEF-32EA3824395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3110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2E25AE-7BE6-49D0-BDEF-32EA3824395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9879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2E25AE-7BE6-49D0-BDEF-32EA3824395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6982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2E25AE-7BE6-49D0-BDEF-32EA3824395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1870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2E25AE-7BE6-49D0-BDEF-32EA3824395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69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2E25AE-7BE6-49D0-BDEF-32EA3824395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2943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2E25AE-7BE6-49D0-BDEF-32EA3824395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859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Colour"/>
          <p:cNvSpPr>
            <a:spLocks noChangeArrowheads="1"/>
          </p:cNvSpPr>
          <p:nvPr/>
        </p:nvSpPr>
        <p:spPr bwMode="auto">
          <a:xfrm>
            <a:off x="0" y="0"/>
            <a:ext cx="9144000" cy="1800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4592" y="34925"/>
            <a:ext cx="3742944" cy="126187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  <p:sp>
        <p:nvSpPr>
          <p:cNvPr id="6" name="Body Colour"/>
          <p:cNvSpPr>
            <a:spLocks noChangeArrowheads="1"/>
          </p:cNvSpPr>
          <p:nvPr/>
        </p:nvSpPr>
        <p:spPr bwMode="auto">
          <a:xfrm>
            <a:off x="0" y="1800225"/>
            <a:ext cx="9144000" cy="50577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Title Placeholder"/>
          <p:cNvSpPr>
            <a:spLocks noGrp="1" noChangeArrowheads="1"/>
          </p:cNvSpPr>
          <p:nvPr>
            <p:ph type="ctrTitle" sz="quarter"/>
          </p:nvPr>
        </p:nvSpPr>
        <p:spPr>
          <a:xfrm>
            <a:off x="360363" y="2160588"/>
            <a:ext cx="8423275" cy="43370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2" name="FilePathFooter"/>
          <p:cNvSpPr>
            <a:spLocks noGrp="1"/>
          </p:cNvSpPr>
          <p:nvPr>
            <p:ph type="ftr" sz="quarter" idx="10"/>
          </p:nvPr>
        </p:nvSpPr>
        <p:spPr>
          <a:xfrm>
            <a:off x="360045" y="5957888"/>
            <a:ext cx="2895600" cy="365125"/>
          </a:xfrm>
        </p:spPr>
        <p:txBody>
          <a:bodyPr wrap="none" lIns="0" tIns="0" rIns="0" bIns="0"/>
          <a:lstStyle>
            <a:lvl1pPr algn="l">
              <a:defRPr sz="1000">
                <a:solidFill>
                  <a:srgbClr val="777777"/>
                </a:solidFill>
                <a:latin typeface="Arial"/>
              </a:defRPr>
            </a:lvl1pPr>
          </a:lstStyle>
          <a:p>
            <a:r>
              <a:rPr lang="nl-NL" smtClean="0"/>
              <a:t>Presentatie1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8613" y="360363"/>
            <a:ext cx="2105025" cy="613727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0363" y="360363"/>
            <a:ext cx="6165850" cy="613727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363" y="2160588"/>
            <a:ext cx="4135437" cy="43370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60588"/>
            <a:ext cx="4135438" cy="43370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Body Colour"/>
          <p:cNvSpPr>
            <a:spLocks noChangeArrowheads="1"/>
          </p:cNvSpPr>
          <p:nvPr/>
        </p:nvSpPr>
        <p:spPr bwMode="auto">
          <a:xfrm>
            <a:off x="0" y="1800225"/>
            <a:ext cx="9144000" cy="50577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>
              <a:solidFill>
                <a:schemeClr val="accent1"/>
              </a:solidFill>
              <a:latin typeface="Times New Roman" pitchFamily="18" charset="0"/>
            </a:endParaRPr>
          </a:p>
        </p:txBody>
      </p:sp>
      <p:sp>
        <p:nvSpPr>
          <p:cNvPr id="1034" name="Title Colour"/>
          <p:cNvSpPr>
            <a:spLocks noChangeArrowheads="1"/>
          </p:cNvSpPr>
          <p:nvPr/>
        </p:nvSpPr>
        <p:spPr bwMode="auto">
          <a:xfrm>
            <a:off x="0" y="0"/>
            <a:ext cx="9144000" cy="1800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8" name="Title Placeholder"/>
          <p:cNvSpPr>
            <a:spLocks noGrp="1" noChangeArrowheads="1"/>
          </p:cNvSpPr>
          <p:nvPr>
            <p:ph type="title"/>
          </p:nvPr>
        </p:nvSpPr>
        <p:spPr bwMode="auto">
          <a:xfrm>
            <a:off x="360363" y="360363"/>
            <a:ext cx="8423275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  <a:endParaRPr lang="en-US" smtClean="0"/>
          </a:p>
        </p:txBody>
      </p:sp>
      <p:sp>
        <p:nvSpPr>
          <p:cNvPr id="1029" name="Text Placeholder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0363" y="2160588"/>
            <a:ext cx="8423275" cy="4197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pic>
        <p:nvPicPr>
          <p:cNvPr id="3" name="GTLogo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4763" y="6420102"/>
            <a:ext cx="9153526" cy="437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FilePathFooter"/>
          <p:cNvSpPr>
            <a:spLocks noGrp="1"/>
          </p:cNvSpPr>
          <p:nvPr>
            <p:ph type="ftr" sz="quarter" idx="3"/>
          </p:nvPr>
        </p:nvSpPr>
        <p:spPr>
          <a:xfrm>
            <a:off x="360045" y="5957888"/>
            <a:ext cx="2895600" cy="365125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1000">
                <a:solidFill>
                  <a:srgbClr val="777777"/>
                </a:solidFill>
                <a:latin typeface="Arial"/>
              </a:defRPr>
            </a:lvl1pPr>
          </a:lstStyle>
          <a:p>
            <a:r>
              <a:rPr lang="nl-NL" smtClean="0"/>
              <a:t>Presentatie1</a:t>
            </a:r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4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sz="quarter"/>
          </p:nvPr>
        </p:nvSpPr>
        <p:spPr>
          <a:xfrm>
            <a:off x="323528" y="2132856"/>
            <a:ext cx="8423275" cy="4337050"/>
          </a:xfrm>
        </p:spPr>
        <p:txBody>
          <a:bodyPr/>
          <a:lstStyle/>
          <a:p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r>
              <a:rPr lang="nl-NL" sz="3200" dirty="0"/>
              <a:t>	</a:t>
            </a:r>
            <a:r>
              <a:rPr lang="nl-NL" sz="3200" b="1" dirty="0"/>
              <a:t> </a:t>
            </a:r>
            <a:r>
              <a:rPr lang="nl-NL" sz="3200" b="1" dirty="0" smtClean="0"/>
              <a:t>  	</a:t>
            </a:r>
            <a:br>
              <a:rPr lang="nl-NL" sz="3200" b="1" dirty="0" smtClean="0"/>
            </a:br>
            <a:r>
              <a:rPr lang="nl-NL" sz="3200" b="1" dirty="0"/>
              <a:t>	</a:t>
            </a:r>
            <a:r>
              <a:rPr lang="nl-NL" sz="3200" b="1" dirty="0" smtClean="0"/>
              <a:t>	BOR-AB-IB-SW </a:t>
            </a:r>
            <a:br>
              <a:rPr lang="nl-NL" sz="3200" b="1" dirty="0" smtClean="0"/>
            </a:br>
            <a:r>
              <a:rPr lang="nl-NL" sz="3200" b="1" dirty="0"/>
              <a:t>	 </a:t>
            </a:r>
            <a:r>
              <a:rPr lang="nl-NL" sz="3200" b="1" dirty="0" smtClean="0"/>
              <a:t>   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		</a:t>
            </a:r>
            <a:r>
              <a:rPr lang="nl-NL" i="1" dirty="0" smtClean="0"/>
              <a:t>mr. Almer (M.A.) de Beer</a:t>
            </a:r>
            <a:br>
              <a:rPr lang="nl-NL" i="1" dirty="0" smtClean="0"/>
            </a:b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111835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Bezitseis activiteiten BV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60363" y="1340768"/>
            <a:ext cx="8423275" cy="5017190"/>
          </a:xfrm>
        </p:spPr>
        <p:txBody>
          <a:bodyPr/>
          <a:lstStyle/>
          <a:p>
            <a:pPr>
              <a:buFont typeface="Arial" charset="0"/>
              <a:buChar char="•"/>
            </a:pPr>
            <a:endParaRPr lang="nl-NL" sz="2400" dirty="0" smtClean="0"/>
          </a:p>
          <a:p>
            <a:pPr>
              <a:buFont typeface="Arial" charset="0"/>
              <a:buChar char="•"/>
            </a:pPr>
            <a:r>
              <a:rPr lang="nl-NL" sz="2400" dirty="0" smtClean="0"/>
              <a:t>Reële bedrijfsopvolging</a:t>
            </a:r>
          </a:p>
          <a:p>
            <a:pPr>
              <a:buFont typeface="Arial" charset="0"/>
              <a:buChar char="•"/>
            </a:pPr>
            <a:r>
              <a:rPr lang="nl-NL" sz="2400" dirty="0" smtClean="0"/>
              <a:t>'Harde' bezitstermijnen (1 of 5 jaar)</a:t>
            </a:r>
          </a:p>
          <a:p>
            <a:pPr>
              <a:buFont typeface="Arial" charset="0"/>
              <a:buChar char="•"/>
            </a:pPr>
            <a:r>
              <a:rPr lang="nl-NL" sz="2400" dirty="0" smtClean="0"/>
              <a:t>Wat indien binnen bezitstermijn nieuw ondernemingsactiviteiten worden verworven?</a:t>
            </a:r>
          </a:p>
          <a:p>
            <a:pPr>
              <a:buFont typeface="Arial" charset="0"/>
              <a:buChar char="•"/>
            </a:pPr>
            <a:r>
              <a:rPr lang="nl-NL" sz="2400" dirty="0" smtClean="0"/>
              <a:t>Tegemoetkomingen bezitsperiode (art. 9 Uitv.Reg S&amp;E) 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sz="1800" dirty="0" smtClean="0"/>
              <a:t>* geruisloze terugkeer</a:t>
            </a:r>
          </a:p>
          <a:p>
            <a:pPr marL="0" indent="0">
              <a:buNone/>
            </a:pPr>
            <a:r>
              <a:rPr lang="nl-NL" sz="1800" dirty="0"/>
              <a:t>	</a:t>
            </a:r>
            <a:r>
              <a:rPr lang="nl-NL" sz="1800" dirty="0" smtClean="0"/>
              <a:t>* geruisloze inbreng</a:t>
            </a:r>
          </a:p>
          <a:p>
            <a:pPr marL="0" indent="0">
              <a:buNone/>
            </a:pPr>
            <a:r>
              <a:rPr lang="nl-NL" sz="1800" dirty="0"/>
              <a:t>	</a:t>
            </a:r>
            <a:r>
              <a:rPr lang="nl-NL" sz="1800" dirty="0" smtClean="0"/>
              <a:t>* aandelenfusie/juridische splitsing/juridische fusie </a:t>
            </a:r>
          </a:p>
          <a:p>
            <a:pPr marL="0" indent="0">
              <a:buNone/>
            </a:pPr>
            <a:r>
              <a:rPr lang="nl-NL" dirty="0" smtClean="0"/>
              <a:t>	</a:t>
            </a:r>
            <a:r>
              <a:rPr lang="nl-NL" sz="2400" i="1" dirty="0" smtClean="0"/>
              <a:t>=&gt; Beroep fiscale faciliteit</a:t>
            </a:r>
            <a:endParaRPr lang="nl-NL" sz="2400" i="1" dirty="0"/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115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Bezitseis activiteiten BV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endParaRPr lang="nl-NL" dirty="0" smtClean="0"/>
          </a:p>
          <a:p>
            <a:pPr>
              <a:buFont typeface="Arial" charset="0"/>
              <a:buChar char="•"/>
            </a:pPr>
            <a:r>
              <a:rPr lang="nl-NL" dirty="0" smtClean="0"/>
              <a:t>Niet-ondernemingsvermogen facilieert voor 5% waarde aandelen voor zover toerekenbaar aan ondernemingsvermogen.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Oppompen beleggingsvermogen =&gt; bezitstermijn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Oppompen ondernemingsvermogen =&gt; geen bezitstermijn!!</a:t>
            </a:r>
          </a:p>
          <a:p>
            <a:pPr>
              <a:buFont typeface="Arial" charset="0"/>
              <a:buChar char="•"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9740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Bezitseis TBS-onroerende zaak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'Harde' bezitstermijnen (1 of 5 jaar)</a:t>
            </a:r>
          </a:p>
          <a:p>
            <a:r>
              <a:rPr lang="nl-NL" dirty="0" smtClean="0"/>
              <a:t>Pré-tbs-fase?</a:t>
            </a:r>
          </a:p>
          <a:p>
            <a:r>
              <a:rPr lang="nl-NL" dirty="0" smtClean="0"/>
              <a:t>Uitbreiding tbs?</a:t>
            </a:r>
          </a:p>
          <a:p>
            <a:r>
              <a:rPr lang="nl-NL" dirty="0" smtClean="0"/>
              <a:t>Ontlopen bezitseis?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7014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Voortzettingseis activiteiten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60363" y="1628800"/>
            <a:ext cx="8423275" cy="4729158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* </a:t>
            </a:r>
            <a:r>
              <a:rPr lang="nl-NL" sz="2400" dirty="0" smtClean="0"/>
              <a:t>'Harde' voortzettingstermijn 5 jaar</a:t>
            </a:r>
          </a:p>
          <a:p>
            <a:r>
              <a:rPr lang="nl-NL" sz="2400" dirty="0" smtClean="0"/>
              <a:t>'ophouden winst te genieten' =&gt;IB-stakingsbegrip</a:t>
            </a:r>
          </a:p>
          <a:p>
            <a:r>
              <a:rPr lang="nl-NL" sz="2400" dirty="0"/>
              <a:t>Staking:</a:t>
            </a:r>
          </a:p>
          <a:p>
            <a:pPr lvl="2"/>
            <a:r>
              <a:rPr lang="nl-NL" sz="2000" dirty="0"/>
              <a:t>wijzigen economische identiteit</a:t>
            </a:r>
          </a:p>
          <a:p>
            <a:pPr lvl="2"/>
            <a:r>
              <a:rPr lang="nl-NL" sz="2000" dirty="0"/>
              <a:t>toetreden (voorbehoud stille reserves?)</a:t>
            </a:r>
          </a:p>
          <a:p>
            <a:pPr lvl="2"/>
            <a:r>
              <a:rPr lang="nl-NL" sz="2000" dirty="0"/>
              <a:t>faillissement</a:t>
            </a:r>
          </a:p>
          <a:p>
            <a:pPr lvl="2"/>
            <a:r>
              <a:rPr lang="nl-NL" sz="2000" dirty="0"/>
              <a:t>omzetten in medegerechtigdheid?</a:t>
            </a:r>
          </a:p>
          <a:p>
            <a:r>
              <a:rPr lang="nl-NL" sz="2400" dirty="0" smtClean="0"/>
              <a:t>Tegemoetkoming (art. 10 Uitv.reg. S&amp;E)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sz="2000" dirty="0" smtClean="0"/>
              <a:t>* geruisloze inbreng</a:t>
            </a:r>
          </a:p>
          <a:p>
            <a:pPr marL="0" indent="0">
              <a:buNone/>
            </a:pPr>
            <a:r>
              <a:rPr lang="nl-NL" sz="2000" dirty="0"/>
              <a:t>	</a:t>
            </a:r>
            <a:r>
              <a:rPr lang="nl-NL" sz="2000" dirty="0" smtClean="0"/>
              <a:t>* geruisloze terugkeer</a:t>
            </a:r>
          </a:p>
          <a:p>
            <a:pPr marL="0" indent="0">
              <a:buNone/>
            </a:pPr>
            <a:r>
              <a:rPr lang="nl-NL" sz="2000" dirty="0"/>
              <a:t>	</a:t>
            </a:r>
            <a:r>
              <a:rPr lang="nl-NL" sz="2000" dirty="0" smtClean="0"/>
              <a:t>* aandelenfusie/juridische fusie/splitsing</a:t>
            </a:r>
          </a:p>
          <a:p>
            <a:pPr marL="0" indent="0">
              <a:buNone/>
            </a:pPr>
            <a:r>
              <a:rPr lang="nl-NL" sz="2000" dirty="0"/>
              <a:t>	</a:t>
            </a:r>
            <a:r>
              <a:rPr lang="nl-NL" sz="2000" dirty="0" smtClean="0"/>
              <a:t>	 </a:t>
            </a:r>
          </a:p>
          <a:p>
            <a:pPr lvl="2"/>
            <a:endParaRPr lang="nl-NL" sz="2400" dirty="0"/>
          </a:p>
          <a:p>
            <a:pPr marL="914400" lvl="2" indent="0">
              <a:buNone/>
            </a:pPr>
            <a:endParaRPr lang="nl-NL" sz="2400" dirty="0" smtClean="0"/>
          </a:p>
          <a:p>
            <a:pPr marL="0" indent="0">
              <a:buNone/>
            </a:pPr>
            <a:r>
              <a:rPr lang="nl-NL" dirty="0" smtClean="0"/>
              <a:t>   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5663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Voortzettingseis activiteiten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Gedeeltelijke staking versus vermogensetikettering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i="1" u="sng" dirty="0" smtClean="0"/>
              <a:t>Casus</a:t>
            </a:r>
          </a:p>
          <a:p>
            <a:pPr>
              <a:buFont typeface="Arial" charset="0"/>
              <a:buChar char="•"/>
            </a:pPr>
            <a:r>
              <a:rPr lang="nl-NL" i="1" dirty="0" smtClean="0"/>
              <a:t>Vader schenkt onderneming (€ 1 mio) aan kind. </a:t>
            </a:r>
          </a:p>
          <a:p>
            <a:pPr>
              <a:buFont typeface="Arial" charset="0"/>
              <a:buChar char="•"/>
            </a:pPr>
            <a:r>
              <a:rPr lang="nl-NL" i="1" dirty="0" smtClean="0"/>
              <a:t>Kind gaat swv aan met derde (40%)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i="1" dirty="0" smtClean="0"/>
              <a:t>Gevolgen BOR?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126607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Voortzettingseis activiteiten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Ondernemingsvermogen na volledig staken geen BOR!</a:t>
            </a:r>
          </a:p>
          <a:p>
            <a:pPr marL="0" indent="0">
              <a:buNone/>
            </a:pPr>
            <a:endParaRPr lang="nl-NL" dirty="0"/>
          </a:p>
          <a:p>
            <a:pPr>
              <a:buFont typeface="Arial" charset="0"/>
              <a:buChar char="•"/>
            </a:pPr>
            <a:r>
              <a:rPr lang="nl-NL" sz="2400" dirty="0" smtClean="0"/>
              <a:t>Overdracht onderneming tegen winstrecht</a:t>
            </a:r>
          </a:p>
          <a:p>
            <a:pPr>
              <a:buFont typeface="Arial" charset="0"/>
              <a:buChar char="•"/>
            </a:pPr>
            <a:r>
              <a:rPr lang="nl-NL" sz="2400" dirty="0" smtClean="0"/>
              <a:t>Vordering met gerede kanscriterium</a:t>
            </a:r>
          </a:p>
        </p:txBody>
      </p:sp>
    </p:spTree>
    <p:extLst>
      <p:ext uri="{BB962C8B-B14F-4D97-AF65-F5344CB8AC3E}">
        <p14:creationId xmlns:p14="http://schemas.microsoft.com/office/powerpoint/2010/main" val="233923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Voortzettingseis activiteiten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Leeghalen BV</a:t>
            </a:r>
          </a:p>
          <a:p>
            <a:r>
              <a:rPr lang="nl-NL" dirty="0" smtClean="0"/>
              <a:t>Voortzettingseis belet niet te gelde maken ondernemingsvermogen, mits geen staking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8819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Voortzettingseis activiteiten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Staking versus ab-vervreemding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i="1" u="sng" dirty="0" smtClean="0"/>
              <a:t>Casus</a:t>
            </a:r>
          </a:p>
          <a:p>
            <a:pPr marL="0" indent="0">
              <a:buNone/>
            </a:pPr>
            <a:r>
              <a:rPr lang="nl-NL" i="1" dirty="0" smtClean="0"/>
              <a:t>Verkrijger heeft met toepassing BOR aandelen in werkmij verkregen. Derde wil toetreden?</a:t>
            </a:r>
          </a:p>
          <a:p>
            <a:pPr marL="0" indent="0">
              <a:buNone/>
            </a:pPr>
            <a:endParaRPr lang="nl-NL" i="1" dirty="0"/>
          </a:p>
          <a:p>
            <a:pPr marL="0" indent="0">
              <a:buNone/>
            </a:pPr>
            <a:r>
              <a:rPr lang="nl-NL" i="1" dirty="0" smtClean="0"/>
              <a:t>Gevolgen BOR?</a:t>
            </a:r>
          </a:p>
        </p:txBody>
      </p:sp>
    </p:spTree>
    <p:extLst>
      <p:ext uri="{BB962C8B-B14F-4D97-AF65-F5344CB8AC3E}">
        <p14:creationId xmlns:p14="http://schemas.microsoft.com/office/powerpoint/2010/main" val="131771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Houdsterstructuren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'Houdsterprobleem'</a:t>
            </a:r>
          </a:p>
          <a:p>
            <a:r>
              <a:rPr lang="nl-NL" dirty="0" smtClean="0"/>
              <a:t>Oplossing: consolidatie</a:t>
            </a:r>
          </a:p>
          <a:p>
            <a:r>
              <a:rPr lang="nl-NL" dirty="0" smtClean="0"/>
              <a:t>Consolidatiegroep =&gt; indirect AB</a:t>
            </a:r>
          </a:p>
          <a:p>
            <a:r>
              <a:rPr lang="nl-NL" dirty="0" smtClean="0"/>
              <a:t>Pro-rata toerekening bezittingen schulden</a:t>
            </a:r>
          </a:p>
          <a:p>
            <a:r>
              <a:rPr lang="nl-NL" dirty="0" smtClean="0"/>
              <a:t>Gezamenlijke consolidatie</a:t>
            </a:r>
          </a:p>
          <a:p>
            <a:r>
              <a:rPr lang="nl-NL" dirty="0" smtClean="0"/>
              <a:t>Activiteiten- en vermogenstoets op basis toerekeningsbalans </a:t>
            </a:r>
            <a:endParaRPr lang="nl-NL" dirty="0"/>
          </a:p>
        </p:txBody>
      </p:sp>
      <p:sp>
        <p:nvSpPr>
          <p:cNvPr id="4" name="Vrije vorm 3"/>
          <p:cNvSpPr/>
          <p:nvPr/>
        </p:nvSpPr>
        <p:spPr>
          <a:xfrm>
            <a:off x="1466491" y="3959525"/>
            <a:ext cx="60384" cy="0"/>
          </a:xfrm>
          <a:custGeom>
            <a:avLst/>
            <a:gdLst>
              <a:gd name="connsiteX0" fmla="*/ 0 w 60384"/>
              <a:gd name="connsiteY0" fmla="*/ 0 h 0"/>
              <a:gd name="connsiteX1" fmla="*/ 60384 w 60384"/>
              <a:gd name="connsiteY1" fmla="*/ 0 h 0"/>
              <a:gd name="connsiteX2" fmla="*/ 60384 w 60384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384">
                <a:moveTo>
                  <a:pt x="0" y="0"/>
                </a:moveTo>
                <a:lnTo>
                  <a:pt x="60384" y="0"/>
                </a:lnTo>
                <a:lnTo>
                  <a:pt x="60384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480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Niet-consolideerbare belangen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sz="2000" dirty="0"/>
          </a:p>
        </p:txBody>
      </p:sp>
      <p:sp>
        <p:nvSpPr>
          <p:cNvPr id="4" name="Rechthoek 3"/>
          <p:cNvSpPr/>
          <p:nvPr/>
        </p:nvSpPr>
        <p:spPr>
          <a:xfrm>
            <a:off x="3203848" y="3287842"/>
            <a:ext cx="1224136" cy="72008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Holding</a:t>
            </a:r>
            <a:endParaRPr lang="nl-NL" sz="1400" dirty="0"/>
          </a:p>
        </p:txBody>
      </p:sp>
      <p:sp>
        <p:nvSpPr>
          <p:cNvPr id="5" name="Rechthoek 4"/>
          <p:cNvSpPr/>
          <p:nvPr/>
        </p:nvSpPr>
        <p:spPr>
          <a:xfrm>
            <a:off x="4239745" y="4898901"/>
            <a:ext cx="1224136" cy="72008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/>
              <a:t>Werkmij</a:t>
            </a:r>
          </a:p>
        </p:txBody>
      </p:sp>
      <p:sp>
        <p:nvSpPr>
          <p:cNvPr id="6" name="Rechthoek 5"/>
          <p:cNvSpPr/>
          <p:nvPr/>
        </p:nvSpPr>
        <p:spPr>
          <a:xfrm>
            <a:off x="2267744" y="4898901"/>
            <a:ext cx="1224136" cy="72008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Werkmij</a:t>
            </a:r>
            <a:endParaRPr lang="nl-NL" sz="1400" dirty="0"/>
          </a:p>
        </p:txBody>
      </p:sp>
      <p:cxnSp>
        <p:nvCxnSpPr>
          <p:cNvPr id="8" name="Rechte verbindingslijn 7"/>
          <p:cNvCxnSpPr>
            <a:stCxn id="4" idx="2"/>
            <a:endCxn id="6" idx="0"/>
          </p:cNvCxnSpPr>
          <p:nvPr/>
        </p:nvCxnSpPr>
        <p:spPr>
          <a:xfrm flipH="1">
            <a:off x="2879812" y="4007922"/>
            <a:ext cx="936104" cy="8909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>
            <a:stCxn id="4" idx="2"/>
            <a:endCxn id="5" idx="0"/>
          </p:cNvCxnSpPr>
          <p:nvPr/>
        </p:nvCxnSpPr>
        <p:spPr>
          <a:xfrm>
            <a:off x="3815916" y="4007922"/>
            <a:ext cx="1035897" cy="8909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vak 12"/>
          <p:cNvSpPr txBox="1"/>
          <p:nvPr/>
        </p:nvSpPr>
        <p:spPr>
          <a:xfrm>
            <a:off x="3519665" y="2520652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 smtClean="0"/>
              <a:t>E/S</a:t>
            </a:r>
            <a:endParaRPr lang="nl-NL" sz="1600" dirty="0"/>
          </a:p>
        </p:txBody>
      </p:sp>
      <p:cxnSp>
        <p:nvCxnSpPr>
          <p:cNvPr id="15" name="Rechte verbindingslijn 14"/>
          <p:cNvCxnSpPr>
            <a:stCxn id="4" idx="0"/>
          </p:cNvCxnSpPr>
          <p:nvPr/>
        </p:nvCxnSpPr>
        <p:spPr>
          <a:xfrm flipV="1">
            <a:off x="3815916" y="2852936"/>
            <a:ext cx="0" cy="4349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kstvak 20"/>
          <p:cNvSpPr txBox="1"/>
          <p:nvPr/>
        </p:nvSpPr>
        <p:spPr>
          <a:xfrm>
            <a:off x="2665374" y="4145634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3%</a:t>
            </a:r>
            <a:endParaRPr lang="nl-NL" sz="1400" dirty="0"/>
          </a:p>
        </p:txBody>
      </p:sp>
      <p:sp>
        <p:nvSpPr>
          <p:cNvPr id="22" name="Tekstvak 21"/>
          <p:cNvSpPr txBox="1"/>
          <p:nvPr/>
        </p:nvSpPr>
        <p:spPr>
          <a:xfrm>
            <a:off x="4483190" y="4150508"/>
            <a:ext cx="7368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100%</a:t>
            </a:r>
            <a:endParaRPr lang="nl-NL" sz="1400" dirty="0"/>
          </a:p>
        </p:txBody>
      </p:sp>
    </p:spTree>
    <p:extLst>
      <p:ext uri="{BB962C8B-B14F-4D97-AF65-F5344CB8AC3E}">
        <p14:creationId xmlns:p14="http://schemas.microsoft.com/office/powerpoint/2010/main" val="407163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nl-NL" dirty="0"/>
              <a:t>Reële bedrijfsopvolging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 smtClean="0"/>
          </a:p>
          <a:p>
            <a:pPr>
              <a:buFont typeface="Arial" charset="0"/>
              <a:buChar char="•"/>
            </a:pPr>
            <a:r>
              <a:rPr lang="nl-NL" dirty="0" smtClean="0"/>
              <a:t>Onderneming </a:t>
            </a:r>
            <a:r>
              <a:rPr lang="nl-NL" dirty="0"/>
              <a:t>ex 3.2 IB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'Voor zover waarde aandelen toerekenbaar aan onderneming' =&gt; vermogensetikettering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Bedrijfsopvolgings-medegerechtigdheid/prefs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3 jaar werknemerseis BOR-IB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Bezits- voortzettingseisen BOR-SW</a:t>
            </a:r>
          </a:p>
          <a:p>
            <a:pPr>
              <a:buFont typeface="Arial" charset="0"/>
              <a:buChar char="•"/>
            </a:pPr>
            <a:endParaRPr lang="nl-NL" dirty="0" smtClean="0"/>
          </a:p>
          <a:p>
            <a:pPr>
              <a:buFont typeface="Arial" charset="0"/>
              <a:buChar char="•"/>
            </a:pPr>
            <a:endParaRPr lang="nl-NL" dirty="0" smtClean="0"/>
          </a:p>
          <a:p>
            <a:pPr>
              <a:buFont typeface="Arial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5604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Bezitseis houdstervennootschap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 smtClean="0"/>
              <a:t>Consolidatie-eis </a:t>
            </a:r>
            <a:r>
              <a:rPr lang="nl-NL" dirty="0"/>
              <a:t>is op heel H IIIa van toepassing!</a:t>
            </a:r>
          </a:p>
          <a:p>
            <a:r>
              <a:rPr lang="nl-NL" dirty="0" smtClean="0"/>
              <a:t>Bezitseis </a:t>
            </a:r>
            <a:r>
              <a:rPr lang="nl-NL" dirty="0"/>
              <a:t>t.a.v. uitbreidingen </a:t>
            </a:r>
            <a:r>
              <a:rPr lang="nl-NL" dirty="0" smtClean="0"/>
              <a:t>activiteiten?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sz="1600" dirty="0" smtClean="0"/>
              <a:t>* </a:t>
            </a:r>
            <a:r>
              <a:rPr lang="nl-NL" sz="1600" dirty="0"/>
              <a:t>Bijkopen deelneming?</a:t>
            </a:r>
          </a:p>
          <a:p>
            <a:pPr marL="0" indent="0">
              <a:buNone/>
            </a:pPr>
            <a:r>
              <a:rPr lang="nl-NL" sz="1600" dirty="0"/>
              <a:t>	* Inkoop aandelen door </a:t>
            </a:r>
            <a:r>
              <a:rPr lang="nl-NL" sz="1600" dirty="0" smtClean="0"/>
              <a:t>WM?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Tenietgaan </a:t>
            </a:r>
            <a:r>
              <a:rPr lang="nl-NL" dirty="0"/>
              <a:t>bezitseis bij nieuwe houdster</a:t>
            </a:r>
            <a:r>
              <a:rPr lang="nl-NL" dirty="0" smtClean="0"/>
              <a:t>.</a:t>
            </a:r>
          </a:p>
          <a:p>
            <a:pPr>
              <a:buFont typeface="Arial" charset="0"/>
              <a:buChar char="•"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789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Voortzettingseis houdster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nl-NL" sz="2000" dirty="0"/>
              <a:t>Binnen vijf jaar na verkrijging:</a:t>
            </a:r>
          </a:p>
          <a:p>
            <a:pPr marL="457200" indent="-457200" algn="just">
              <a:buAutoNum type="arabicPeriod"/>
            </a:pPr>
            <a:r>
              <a:rPr lang="nl-NL" sz="2000" dirty="0" smtClean="0"/>
              <a:t>De </a:t>
            </a:r>
            <a:r>
              <a:rPr lang="nl-NL" sz="2000" dirty="0"/>
              <a:t>verkrijger de verkregen aandelen niet vervreemden </a:t>
            </a:r>
            <a:r>
              <a:rPr lang="nl-NL" sz="2000" dirty="0" smtClean="0"/>
              <a:t>mag.</a:t>
            </a:r>
          </a:p>
          <a:p>
            <a:pPr marL="457200" indent="-457200" algn="just">
              <a:buAutoNum type="arabicPeriod"/>
            </a:pPr>
            <a:r>
              <a:rPr lang="nl-NL" sz="2000" dirty="0" smtClean="0"/>
              <a:t>De </a:t>
            </a:r>
            <a:r>
              <a:rPr lang="nl-NL" sz="2000" dirty="0"/>
              <a:t>verkrijger de verkregen (gewone) aandelen niet omvormen in preferente aandelen/anderszins de aanspraak van de aandelen op toekomstige winsten of waardeontwikkelingen </a:t>
            </a:r>
            <a:r>
              <a:rPr lang="nl-NL" sz="2000" dirty="0" smtClean="0"/>
              <a:t>beperken.</a:t>
            </a:r>
          </a:p>
          <a:p>
            <a:pPr marL="457200" indent="-457200" algn="just">
              <a:buAutoNum type="arabicPeriod"/>
            </a:pPr>
            <a:r>
              <a:rPr lang="nl-NL" sz="2000" dirty="0" smtClean="0"/>
              <a:t>De </a:t>
            </a:r>
            <a:r>
              <a:rPr lang="nl-NL" sz="2000" dirty="0"/>
              <a:t>vennootschap niet ophouden winst te genieten uit de onderneming of een gedeelte ervan.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nl-NL" sz="2000" b="1" dirty="0" smtClean="0">
              <a:latin typeface="Times New Roman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000" dirty="0" smtClean="0"/>
              <a:t>Houdsterstructuren</a:t>
            </a:r>
            <a:r>
              <a:rPr lang="nl-NL" sz="2000" dirty="0"/>
              <a:t>: voortzettingseis activiteiten moet geconsolideerd plaatsvinden.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7696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Staking en houdsterstructuren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nl-NL" dirty="0" smtClean="0"/>
          </a:p>
          <a:p>
            <a:pPr lvl="0"/>
            <a:r>
              <a:rPr lang="nl-NL" dirty="0" smtClean="0"/>
              <a:t>Verkoop </a:t>
            </a:r>
            <a:r>
              <a:rPr lang="nl-NL" dirty="0"/>
              <a:t>onderneming door werkmaatschappij</a:t>
            </a:r>
          </a:p>
          <a:p>
            <a:pPr lvl="0"/>
            <a:r>
              <a:rPr lang="nl-NL" dirty="0" smtClean="0"/>
              <a:t>Aangaan </a:t>
            </a:r>
            <a:r>
              <a:rPr lang="nl-NL" dirty="0"/>
              <a:t>samenwerkingsverband door </a:t>
            </a:r>
            <a:r>
              <a:rPr lang="nl-NL" dirty="0" smtClean="0"/>
              <a:t>werkmij. </a:t>
            </a:r>
            <a:r>
              <a:rPr lang="nl-NL" dirty="0"/>
              <a:t>BV </a:t>
            </a:r>
          </a:p>
          <a:p>
            <a:pPr lvl="0"/>
            <a:r>
              <a:rPr lang="nl-NL" dirty="0" smtClean="0"/>
              <a:t>Houdstervennootschap </a:t>
            </a:r>
            <a:r>
              <a:rPr lang="nl-NL" dirty="0"/>
              <a:t>verkoopt deelneming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8452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Herstructureren voortzettingseis 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nl-NL" dirty="0"/>
              <a:t>Overdracht onderneming </a:t>
            </a:r>
            <a:r>
              <a:rPr lang="nl-NL" dirty="0" smtClean="0"/>
              <a:t>aan dochter-BV</a:t>
            </a:r>
            <a:endParaRPr lang="nl-NL" dirty="0"/>
          </a:p>
          <a:p>
            <a:pPr lvl="1">
              <a:buFontTx/>
              <a:buChar char="-"/>
            </a:pPr>
            <a:r>
              <a:rPr lang="nl-NL" sz="2400" dirty="0" smtClean="0"/>
              <a:t>Binnen consolidatiegroep</a:t>
            </a:r>
          </a:p>
          <a:p>
            <a:pPr lvl="1">
              <a:buFontTx/>
              <a:buChar char="-"/>
            </a:pPr>
            <a:r>
              <a:rPr lang="nl-NL" sz="2400" dirty="0" smtClean="0"/>
              <a:t>Buiten consolidatiegroep</a:t>
            </a:r>
          </a:p>
          <a:p>
            <a:pPr lvl="0"/>
            <a:r>
              <a:rPr lang="nl-NL" dirty="0" smtClean="0"/>
              <a:t>Goedkeuring</a:t>
            </a:r>
            <a:r>
              <a:rPr lang="nl-NL" dirty="0"/>
              <a:t>: bedrijfsfusie</a:t>
            </a:r>
          </a:p>
          <a:p>
            <a:pPr lvl="0"/>
            <a:r>
              <a:rPr lang="nl-NL" dirty="0" smtClean="0"/>
              <a:t>Goedkeuring</a:t>
            </a:r>
            <a:r>
              <a:rPr lang="nl-NL" dirty="0"/>
              <a:t>: uitzak binnen FE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7717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Reële bedrijfsopvolging? 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588881" y="3135150"/>
            <a:ext cx="2160240" cy="101910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800" dirty="0" smtClean="0"/>
              <a:t>Beleggingen</a:t>
            </a:r>
            <a:endParaRPr lang="nl-NL" sz="1800" dirty="0"/>
          </a:p>
        </p:txBody>
      </p:sp>
      <p:sp>
        <p:nvSpPr>
          <p:cNvPr id="7" name="Rechthoek 6"/>
          <p:cNvSpPr/>
          <p:nvPr/>
        </p:nvSpPr>
        <p:spPr>
          <a:xfrm>
            <a:off x="5344178" y="3135150"/>
            <a:ext cx="2160240" cy="101910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800" dirty="0" smtClean="0"/>
              <a:t>Holding</a:t>
            </a:r>
            <a:endParaRPr lang="nl-NL" sz="1800" dirty="0"/>
          </a:p>
        </p:txBody>
      </p:sp>
      <p:sp>
        <p:nvSpPr>
          <p:cNvPr id="8" name="Rechthoek 7"/>
          <p:cNvSpPr/>
          <p:nvPr/>
        </p:nvSpPr>
        <p:spPr>
          <a:xfrm>
            <a:off x="5378876" y="5229201"/>
            <a:ext cx="2160240" cy="93610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800" dirty="0" smtClean="0"/>
              <a:t>WM</a:t>
            </a:r>
            <a:endParaRPr lang="nl-NL" sz="1800" dirty="0"/>
          </a:p>
        </p:txBody>
      </p:sp>
      <p:sp>
        <p:nvSpPr>
          <p:cNvPr id="9" name="Tekstvak 8"/>
          <p:cNvSpPr txBox="1"/>
          <p:nvPr/>
        </p:nvSpPr>
        <p:spPr>
          <a:xfrm>
            <a:off x="1020929" y="2231286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Ouder</a:t>
            </a:r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5821367" y="2225733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Kind</a:t>
            </a:r>
            <a:endParaRPr lang="nl-NL" dirty="0"/>
          </a:p>
        </p:txBody>
      </p:sp>
      <p:cxnSp>
        <p:nvCxnSpPr>
          <p:cNvPr id="12" name="Rechte verbindingslijn 11"/>
          <p:cNvCxnSpPr>
            <a:stCxn id="7" idx="2"/>
          </p:cNvCxnSpPr>
          <p:nvPr/>
        </p:nvCxnSpPr>
        <p:spPr>
          <a:xfrm>
            <a:off x="6424298" y="4154257"/>
            <a:ext cx="0" cy="10749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met pijl 14"/>
          <p:cNvCxnSpPr>
            <a:stCxn id="4" idx="2"/>
          </p:cNvCxnSpPr>
          <p:nvPr/>
        </p:nvCxnSpPr>
        <p:spPr>
          <a:xfrm>
            <a:off x="1669001" y="4154257"/>
            <a:ext cx="4141923" cy="1074944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vak 16"/>
          <p:cNvSpPr txBox="1"/>
          <p:nvPr/>
        </p:nvSpPr>
        <p:spPr>
          <a:xfrm>
            <a:off x="1669001" y="4705981"/>
            <a:ext cx="17370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 smtClean="0"/>
              <a:t>Verhuur pand</a:t>
            </a:r>
            <a:endParaRPr lang="nl-NL" sz="1600" dirty="0"/>
          </a:p>
        </p:txBody>
      </p:sp>
      <p:cxnSp>
        <p:nvCxnSpPr>
          <p:cNvPr id="19" name="Rechte verbindingslijn 18"/>
          <p:cNvCxnSpPr/>
          <p:nvPr/>
        </p:nvCxnSpPr>
        <p:spPr>
          <a:xfrm flipV="1">
            <a:off x="1475656" y="2748953"/>
            <a:ext cx="0" cy="3861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/>
          <p:cNvCxnSpPr/>
          <p:nvPr/>
        </p:nvCxnSpPr>
        <p:spPr>
          <a:xfrm flipV="1">
            <a:off x="6424298" y="2716747"/>
            <a:ext cx="0" cy="3861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met pijl 13"/>
          <p:cNvCxnSpPr/>
          <p:nvPr/>
        </p:nvCxnSpPr>
        <p:spPr>
          <a:xfrm>
            <a:off x="2749120" y="3599163"/>
            <a:ext cx="2595057" cy="1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vak 17"/>
          <p:cNvSpPr txBox="1"/>
          <p:nvPr/>
        </p:nvSpPr>
        <p:spPr>
          <a:xfrm>
            <a:off x="2915816" y="3158362"/>
            <a:ext cx="22322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 smtClean="0"/>
              <a:t>Overdrachtsvordering</a:t>
            </a:r>
            <a:endParaRPr lang="nl-NL" sz="1600" dirty="0"/>
          </a:p>
        </p:txBody>
      </p:sp>
    </p:spTree>
    <p:extLst>
      <p:ext uri="{BB962C8B-B14F-4D97-AF65-F5344CB8AC3E}">
        <p14:creationId xmlns:p14="http://schemas.microsoft.com/office/powerpoint/2010/main" val="37842823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Reële bedrijfsopvolging? 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 smtClean="0"/>
          </a:p>
        </p:txBody>
      </p:sp>
      <p:sp>
        <p:nvSpPr>
          <p:cNvPr id="5" name="Rechthoek 4"/>
          <p:cNvSpPr/>
          <p:nvPr/>
        </p:nvSpPr>
        <p:spPr>
          <a:xfrm>
            <a:off x="957689" y="4128080"/>
            <a:ext cx="2160240" cy="101910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800" dirty="0" smtClean="0"/>
              <a:t>WM</a:t>
            </a:r>
            <a:endParaRPr lang="nl-NL" sz="1800" dirty="0"/>
          </a:p>
        </p:txBody>
      </p:sp>
      <p:sp>
        <p:nvSpPr>
          <p:cNvPr id="6" name="Tekstvak 5"/>
          <p:cNvSpPr txBox="1"/>
          <p:nvPr/>
        </p:nvSpPr>
        <p:spPr>
          <a:xfrm>
            <a:off x="1389737" y="2780928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Ouder</a:t>
            </a:r>
            <a:endParaRPr lang="nl-NL" dirty="0"/>
          </a:p>
        </p:txBody>
      </p:sp>
      <p:cxnSp>
        <p:nvCxnSpPr>
          <p:cNvPr id="7" name="Rechte verbindingslijn 6"/>
          <p:cNvCxnSpPr/>
          <p:nvPr/>
        </p:nvCxnSpPr>
        <p:spPr>
          <a:xfrm flipV="1">
            <a:off x="1907704" y="3304148"/>
            <a:ext cx="0" cy="8501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kstvak 8"/>
          <p:cNvSpPr txBox="1"/>
          <p:nvPr/>
        </p:nvSpPr>
        <p:spPr>
          <a:xfrm>
            <a:off x="2051720" y="3477024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€ 1 mio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4211960" y="2701535"/>
            <a:ext cx="1944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Kind 1</a:t>
            </a:r>
          </a:p>
          <a:p>
            <a:r>
              <a:rPr lang="nl-NL" i="1" dirty="0" smtClean="0"/>
              <a:t>(opvolger)</a:t>
            </a:r>
            <a:endParaRPr lang="nl-NL" i="1" dirty="0"/>
          </a:p>
        </p:txBody>
      </p:sp>
      <p:sp>
        <p:nvSpPr>
          <p:cNvPr id="12" name="Tekstvak 11"/>
          <p:cNvSpPr txBox="1"/>
          <p:nvPr/>
        </p:nvSpPr>
        <p:spPr>
          <a:xfrm>
            <a:off x="6876256" y="2777726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Kind 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325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Reële bedrijfsopvolging? 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611560" y="4128080"/>
            <a:ext cx="2160240" cy="101910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800" dirty="0" smtClean="0"/>
              <a:t>WM</a:t>
            </a:r>
            <a:endParaRPr lang="nl-NL" sz="1800" dirty="0"/>
          </a:p>
        </p:txBody>
      </p:sp>
      <p:sp>
        <p:nvSpPr>
          <p:cNvPr id="5" name="Tekstvak 4"/>
          <p:cNvSpPr txBox="1"/>
          <p:nvPr/>
        </p:nvSpPr>
        <p:spPr>
          <a:xfrm>
            <a:off x="1043608" y="2776126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Ouder </a:t>
            </a:r>
            <a:endParaRPr lang="nl-NL" dirty="0"/>
          </a:p>
        </p:txBody>
      </p:sp>
      <p:cxnSp>
        <p:nvCxnSpPr>
          <p:cNvPr id="6" name="Rechte verbindingslijn 5"/>
          <p:cNvCxnSpPr/>
          <p:nvPr/>
        </p:nvCxnSpPr>
        <p:spPr>
          <a:xfrm flipV="1">
            <a:off x="1547664" y="3304148"/>
            <a:ext cx="0" cy="8501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vak 6"/>
          <p:cNvSpPr txBox="1"/>
          <p:nvPr/>
        </p:nvSpPr>
        <p:spPr>
          <a:xfrm>
            <a:off x="4932040" y="2765508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Kind 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611560" y="5013176"/>
            <a:ext cx="59766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 smtClean="0"/>
          </a:p>
          <a:p>
            <a:pPr marL="457200" indent="-457200">
              <a:buFont typeface="Arial" charset="0"/>
              <a:buChar char="•"/>
            </a:pPr>
            <a:r>
              <a:rPr lang="nl-NL" dirty="0" smtClean="0"/>
              <a:t>Ouder stopt over 5 jaar</a:t>
            </a:r>
          </a:p>
          <a:p>
            <a:pPr marL="457200" indent="-457200">
              <a:buFont typeface="Arial" charset="0"/>
              <a:buChar char="•"/>
            </a:pPr>
            <a:r>
              <a:rPr lang="nl-NL" dirty="0" smtClean="0"/>
              <a:t>Verkoop aan derde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1829169" y="3467592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€ 1 mio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487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Ondernemingsvermogen (</a:t>
            </a:r>
            <a:r>
              <a:rPr lang="nl-NL" dirty="0"/>
              <a:t>35c, lid 1, c, SW)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 smtClean="0"/>
          </a:p>
          <a:p>
            <a:pPr>
              <a:buFont typeface="Arial" charset="0"/>
              <a:buChar char="•"/>
            </a:pPr>
            <a:r>
              <a:rPr lang="nl-NL" dirty="0" smtClean="0"/>
              <a:t>Vermogensetikettering IB 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Vermogenscategorieën:</a:t>
            </a:r>
          </a:p>
          <a:p>
            <a:pPr lvl="2">
              <a:buFont typeface="Arial" charset="0"/>
              <a:buChar char="•"/>
            </a:pPr>
            <a:r>
              <a:rPr lang="nl-NL" sz="2400" dirty="0" smtClean="0"/>
              <a:t>Privévermogen ('niet-ondernemingsvermogen')</a:t>
            </a:r>
          </a:p>
          <a:p>
            <a:pPr lvl="2">
              <a:buFont typeface="Arial" charset="0"/>
              <a:buChar char="•"/>
            </a:pPr>
            <a:r>
              <a:rPr lang="nl-NL" sz="2400" dirty="0" smtClean="0"/>
              <a:t>Ondernemingsvermogen.</a:t>
            </a:r>
          </a:p>
          <a:p>
            <a:pPr lvl="2">
              <a:buFont typeface="Arial" charset="0"/>
              <a:buChar char="•"/>
            </a:pPr>
            <a:r>
              <a:rPr lang="nl-NL" sz="2400" dirty="0" smtClean="0"/>
              <a:t>Keuzevermogen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Beleggingsvermogen = privévermogen!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BV: keuzevermogen = ondernemingsvermogen</a:t>
            </a:r>
          </a:p>
          <a:p>
            <a:pPr>
              <a:buFont typeface="Arial" charset="0"/>
              <a:buChar char="•"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</p:txBody>
      </p:sp>
      <p:cxnSp>
        <p:nvCxnSpPr>
          <p:cNvPr id="5" name="Rechte verbindingslijn 4"/>
          <p:cNvCxnSpPr/>
          <p:nvPr/>
        </p:nvCxnSpPr>
        <p:spPr>
          <a:xfrm flipH="1">
            <a:off x="4211960" y="5085184"/>
            <a:ext cx="72008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143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Contouren keuzevermogen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Wetgever: goederen in 'gemengd gebruik'</a:t>
            </a:r>
          </a:p>
          <a:p>
            <a:r>
              <a:rPr lang="nl-NL" dirty="0" smtClean="0"/>
              <a:t>Keuzevermogen omvat aanzienlijk meer:</a:t>
            </a:r>
          </a:p>
          <a:p>
            <a:pPr lvl="2"/>
            <a:r>
              <a:rPr lang="nl-NL" sz="2400" dirty="0" smtClean="0"/>
              <a:t>Verworven in hoedanigheid ondernemer</a:t>
            </a:r>
          </a:p>
          <a:p>
            <a:pPr lvl="2"/>
            <a:r>
              <a:rPr lang="nl-NL" sz="2400" dirty="0"/>
              <a:t>G</a:t>
            </a:r>
            <a:r>
              <a:rPr lang="nl-NL" sz="2400" dirty="0" smtClean="0"/>
              <a:t>een bedrijfsbestemming meer</a:t>
            </a:r>
          </a:p>
          <a:p>
            <a:pPr lvl="2"/>
            <a:r>
              <a:rPr lang="nl-NL" sz="2400" dirty="0" smtClean="0"/>
              <a:t>BVOV</a:t>
            </a:r>
          </a:p>
          <a:p>
            <a:pPr lvl="2"/>
            <a:r>
              <a:rPr lang="nl-NL" sz="2400" dirty="0" smtClean="0"/>
              <a:t>Tegenprestatie overdracht onderneming</a:t>
            </a:r>
          </a:p>
        </p:txBody>
      </p:sp>
    </p:spTree>
    <p:extLst>
      <p:ext uri="{BB962C8B-B14F-4D97-AF65-F5344CB8AC3E}">
        <p14:creationId xmlns:p14="http://schemas.microsoft.com/office/powerpoint/2010/main" val="289671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TBS-vermogen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Waarom niet 'etiket' ondernemingsvermogen?</a:t>
            </a:r>
          </a:p>
          <a:p>
            <a:r>
              <a:rPr lang="nl-NL" dirty="0" smtClean="0"/>
              <a:t>Uitsluitend onroerende zaken</a:t>
            </a:r>
          </a:p>
          <a:p>
            <a:r>
              <a:rPr lang="nl-NL" dirty="0" smtClean="0"/>
              <a:t>Dienstbaar aan onderneming</a:t>
            </a:r>
          </a:p>
          <a:p>
            <a:r>
              <a:rPr lang="nl-NL" dirty="0" smtClean="0"/>
              <a:t>Schulden </a:t>
            </a:r>
            <a:r>
              <a:rPr lang="nl-NL" dirty="0"/>
              <a:t>onroerende </a:t>
            </a:r>
            <a:r>
              <a:rPr lang="nl-NL" dirty="0" smtClean="0"/>
              <a:t>zaak??</a:t>
            </a:r>
            <a:endParaRPr lang="nl-NL" dirty="0"/>
          </a:p>
          <a:p>
            <a:r>
              <a:rPr lang="nl-NL" dirty="0" smtClean="0"/>
              <a:t>Aparte bezits- en voortzettingseis</a:t>
            </a:r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8961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TBS-vermogen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Gemengd gebruik?</a:t>
            </a:r>
          </a:p>
          <a:p>
            <a:r>
              <a:rPr lang="nl-NL" dirty="0" smtClean="0"/>
              <a:t>Analogie keuzevermogen</a:t>
            </a:r>
          </a:p>
          <a:p>
            <a:r>
              <a:rPr lang="nl-NL" dirty="0" smtClean="0"/>
              <a:t>Geen kwantitatieve ondergrens</a:t>
            </a:r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8703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">
      <a:dk1>
        <a:srgbClr val="000000"/>
      </a:dk1>
      <a:lt1>
        <a:srgbClr val="FFFFFF"/>
      </a:lt1>
      <a:dk2>
        <a:srgbClr val="000000"/>
      </a:dk2>
      <a:lt2>
        <a:srgbClr val="0099FF"/>
      </a:lt2>
      <a:accent1>
        <a:srgbClr val="FFFFFF"/>
      </a:accent1>
      <a:accent2>
        <a:srgbClr val="FFFFFF"/>
      </a:accent2>
      <a:accent3>
        <a:srgbClr val="FFFFFF"/>
      </a:accent3>
      <a:accent4>
        <a:srgbClr val="000000"/>
      </a:accent4>
      <a:accent5>
        <a:srgbClr val="FFFFFF"/>
      </a:accent5>
      <a:accent6>
        <a:srgbClr val="E7E7E7"/>
      </a:accent6>
      <a:hlink>
        <a:srgbClr val="FFFFFF"/>
      </a:hlink>
      <a:folHlink>
        <a:srgbClr val="FFFF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0099FF"/>
    </a:lt2>
    <a:accent1>
      <a:srgbClr val="FFFFFF"/>
    </a:accent1>
    <a:accent2>
      <a:srgbClr val="000000"/>
    </a:accent2>
    <a:accent3>
      <a:srgbClr val="FFFFFF"/>
    </a:accent3>
    <a:accent4>
      <a:srgbClr val="000000"/>
    </a:accent4>
    <a:accent5>
      <a:srgbClr val="FFFFFF"/>
    </a:accent5>
    <a:accent6>
      <a:srgbClr val="E7E7E7"/>
    </a:accent6>
    <a:hlink>
      <a:srgbClr val="000000"/>
    </a:hlink>
    <a:folHlink>
      <a:srgbClr val="00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1834</TotalTime>
  <Words>527</Words>
  <Application>Microsoft Office PowerPoint</Application>
  <PresentationFormat>Diavoorstelling (4:3)</PresentationFormat>
  <Paragraphs>190</Paragraphs>
  <Slides>23</Slides>
  <Notes>23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23</vt:i4>
      </vt:variant>
    </vt:vector>
  </HeadingPairs>
  <TitlesOfParts>
    <vt:vector size="26" baseType="lpstr">
      <vt:lpstr>Arial</vt:lpstr>
      <vt:lpstr>Times New Roman</vt:lpstr>
      <vt:lpstr>blank</vt:lpstr>
      <vt:lpstr>          BOR-AB-IB-SW          mr. Almer (M.A.) de Beer </vt:lpstr>
      <vt:lpstr>Reële bedrijfsopvolging</vt:lpstr>
      <vt:lpstr>Reële bedrijfsopvolging? </vt:lpstr>
      <vt:lpstr>Reële bedrijfsopvolging? </vt:lpstr>
      <vt:lpstr>Reële bedrijfsopvolging? </vt:lpstr>
      <vt:lpstr>Ondernemingsvermogen (35c, lid 1, c, SW)</vt:lpstr>
      <vt:lpstr>Contouren keuzevermogen</vt:lpstr>
      <vt:lpstr>TBS-vermogen</vt:lpstr>
      <vt:lpstr>TBS-vermogen</vt:lpstr>
      <vt:lpstr>Bezitseis activiteiten BV</vt:lpstr>
      <vt:lpstr>Bezitseis activiteiten BV</vt:lpstr>
      <vt:lpstr>Bezitseis TBS-onroerende zaak</vt:lpstr>
      <vt:lpstr>Voortzettingseis activiteiten</vt:lpstr>
      <vt:lpstr>Voortzettingseis activiteiten</vt:lpstr>
      <vt:lpstr>Voortzettingseis activiteiten</vt:lpstr>
      <vt:lpstr>Voortzettingseis activiteiten</vt:lpstr>
      <vt:lpstr>Voortzettingseis activiteiten</vt:lpstr>
      <vt:lpstr>Houdsterstructuren</vt:lpstr>
      <vt:lpstr>Niet-consolideerbare belangen</vt:lpstr>
      <vt:lpstr>Bezitseis houdstervennootschap</vt:lpstr>
      <vt:lpstr>Voortzettingseis houdster</vt:lpstr>
      <vt:lpstr>Staking en houdsterstructuren</vt:lpstr>
      <vt:lpstr>Herstructureren voortzettingseis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Almer de Beer</dc:creator>
  <cp:lastModifiedBy>Albert Nieuwenhout</cp:lastModifiedBy>
  <cp:revision>98</cp:revision>
  <cp:lastPrinted>2017-09-15T13:03:53Z</cp:lastPrinted>
  <dcterms:created xsi:type="dcterms:W3CDTF">2016-01-15T08:06:24Z</dcterms:created>
  <dcterms:modified xsi:type="dcterms:W3CDTF">2018-02-13T12:22:29Z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T Templates Version">
    <vt:lpwstr>1.0</vt:lpwstr>
  </property>
</Properties>
</file>